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9" r:id="rId2"/>
    <p:sldMasterId id="2147483711" r:id="rId3"/>
  </p:sldMasterIdLst>
  <p:notesMasterIdLst>
    <p:notesMasterId r:id="rId17"/>
  </p:notesMasterIdLst>
  <p:sldIdLst>
    <p:sldId id="256" r:id="rId4"/>
    <p:sldId id="279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8" r:id="rId15"/>
    <p:sldId id="33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587"/>
    <a:srgbClr val="70AD47"/>
    <a:srgbClr val="398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575"/>
  </p:normalViewPr>
  <p:slideViewPr>
    <p:cSldViewPr snapToGrid="0" snapToObjects="1">
      <p:cViewPr varScale="1">
        <p:scale>
          <a:sx n="85" d="100"/>
          <a:sy n="85" d="100"/>
        </p:scale>
        <p:origin x="13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479F-5F6E-B046-A192-3648064411A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AF2BE-B840-AB42-A6F6-EA29578F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9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6" y="1412776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семинара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952011" y="2924944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37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6" y="3645024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Даты проведения</a:t>
            </a:r>
          </a:p>
          <a:p>
            <a:pPr lvl="0"/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578272" y="5949280"/>
            <a:ext cx="547200" cy="4104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11578272" y="6387926"/>
            <a:ext cx="547200" cy="4104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36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3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1" y="908720"/>
            <a:ext cx="11301908" cy="54726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Заголовок 13"/>
          <p:cNvSpPr>
            <a:spLocks noGrp="1"/>
          </p:cNvSpPr>
          <p:nvPr>
            <p:ph type="title"/>
          </p:nvPr>
        </p:nvSpPr>
        <p:spPr>
          <a:xfrm>
            <a:off x="266139" y="0"/>
            <a:ext cx="976629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54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>
            <a:spLocks noGrp="1"/>
          </p:cNvSpPr>
          <p:nvPr>
            <p:ph type="title"/>
          </p:nvPr>
        </p:nvSpPr>
        <p:spPr>
          <a:xfrm>
            <a:off x="47329" y="0"/>
            <a:ext cx="9842500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54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6" y="1412776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семинара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952011" y="2924944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37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6" y="3645024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Даты проведения</a:t>
            </a:r>
          </a:p>
          <a:p>
            <a:pPr lvl="0"/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578272" y="5949280"/>
            <a:ext cx="547200" cy="4104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11578272" y="6387926"/>
            <a:ext cx="547200" cy="4104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445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1103445" y="2996952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  <a:p>
            <a:pPr lvl="0"/>
            <a:endParaRPr lang="ru-RU" dirty="0"/>
          </a:p>
        </p:txBody>
      </p:sp>
      <p:pic>
        <p:nvPicPr>
          <p:cNvPr id="13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98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1916832"/>
            <a:ext cx="7104789" cy="720080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 лектора</a:t>
            </a: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3573016"/>
            <a:ext cx="7104789" cy="792088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Регалии</a:t>
            </a:r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4" hasCustomPrompt="1"/>
          </p:nvPr>
        </p:nvSpPr>
        <p:spPr>
          <a:xfrm>
            <a:off x="8016214" y="1916832"/>
            <a:ext cx="3648405" cy="27363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Можно поставить фотографию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99723" y="2996952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21" name="Группа 20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8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49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1916832"/>
            <a:ext cx="11329259" cy="1008112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 лектора</a:t>
            </a: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3573016"/>
            <a:ext cx="11233248" cy="792088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Регалии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952011" y="3140968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19" name="Группа 18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91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1" y="908720"/>
            <a:ext cx="11301908" cy="54726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Заголовок 13"/>
          <p:cNvSpPr>
            <a:spLocks noGrp="1"/>
          </p:cNvSpPr>
          <p:nvPr>
            <p:ph type="title"/>
          </p:nvPr>
        </p:nvSpPr>
        <p:spPr>
          <a:xfrm>
            <a:off x="266139" y="0"/>
            <a:ext cx="976629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95700" y="819150"/>
            <a:ext cx="7872909" cy="5562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 Текст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165101" y="838201"/>
            <a:ext cx="3340100" cy="250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Картинка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165101" y="3861048"/>
            <a:ext cx="3340100" cy="250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Картинка</a:t>
            </a:r>
          </a:p>
        </p:txBody>
      </p:sp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143340" y="0"/>
            <a:ext cx="9753601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77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1103445" y="2996952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  <a:p>
            <a:pPr lvl="0"/>
            <a:endParaRPr lang="ru-RU" dirty="0"/>
          </a:p>
        </p:txBody>
      </p:sp>
      <p:pic>
        <p:nvPicPr>
          <p:cNvPr id="13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53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>
            <a:spLocks noGrp="1"/>
          </p:cNvSpPr>
          <p:nvPr>
            <p:ph type="title"/>
          </p:nvPr>
        </p:nvSpPr>
        <p:spPr>
          <a:xfrm>
            <a:off x="47329" y="0"/>
            <a:ext cx="9842500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35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9616" y="291623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78272" y="5949280"/>
            <a:ext cx="547200" cy="4104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11578272" y="6387926"/>
            <a:ext cx="547200" cy="4104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20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19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12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6" y="1412776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семинара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952011" y="2924944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37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6" y="3645024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Даты проведения</a:t>
            </a:r>
          </a:p>
          <a:p>
            <a:pPr lvl="0"/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578272" y="5949280"/>
            <a:ext cx="547200" cy="4104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11578272" y="6387926"/>
            <a:ext cx="547200" cy="4104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21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1103445" y="2996952"/>
            <a:ext cx="10177131" cy="720080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  <a:p>
            <a:pPr lvl="0"/>
            <a:endParaRPr lang="ru-RU" dirty="0"/>
          </a:p>
        </p:txBody>
      </p:sp>
      <p:pic>
        <p:nvPicPr>
          <p:cNvPr id="13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40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1916832"/>
            <a:ext cx="7104789" cy="720080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 лектора</a:t>
            </a: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3573016"/>
            <a:ext cx="7104789" cy="792088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Регалии</a:t>
            </a:r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4" hasCustomPrompt="1"/>
          </p:nvPr>
        </p:nvSpPr>
        <p:spPr>
          <a:xfrm>
            <a:off x="8016214" y="1916832"/>
            <a:ext cx="3648405" cy="27363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Можно поставить фотографию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99723" y="2996952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21" name="Группа 20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8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433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1916832"/>
            <a:ext cx="11329259" cy="1008112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 лектора</a:t>
            </a: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3573016"/>
            <a:ext cx="11233248" cy="792088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Регалии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952011" y="3140968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19" name="Группа 18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54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1" y="908720"/>
            <a:ext cx="11301908" cy="54726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Заголовок 13"/>
          <p:cNvSpPr>
            <a:spLocks noGrp="1"/>
          </p:cNvSpPr>
          <p:nvPr>
            <p:ph type="title"/>
          </p:nvPr>
        </p:nvSpPr>
        <p:spPr>
          <a:xfrm>
            <a:off x="266139" y="0"/>
            <a:ext cx="976629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5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1916832"/>
            <a:ext cx="7104789" cy="720080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 лектора</a:t>
            </a: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3573016"/>
            <a:ext cx="7104789" cy="792088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Регалии</a:t>
            </a:r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4" hasCustomPrompt="1"/>
          </p:nvPr>
        </p:nvSpPr>
        <p:spPr>
          <a:xfrm>
            <a:off x="8016214" y="1916832"/>
            <a:ext cx="3648405" cy="27363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Можно поставить фотографию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99723" y="2996952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21" name="Группа 20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8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979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95700" y="819150"/>
            <a:ext cx="7872909" cy="5562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 Текст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165101" y="838201"/>
            <a:ext cx="3340100" cy="250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Картинка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165101" y="3861048"/>
            <a:ext cx="3340100" cy="250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Картинка</a:t>
            </a:r>
          </a:p>
        </p:txBody>
      </p:sp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143340" y="0"/>
            <a:ext cx="9753601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7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>
            <a:spLocks noGrp="1"/>
          </p:cNvSpPr>
          <p:nvPr>
            <p:ph type="title"/>
          </p:nvPr>
        </p:nvSpPr>
        <p:spPr>
          <a:xfrm>
            <a:off x="47329" y="0"/>
            <a:ext cx="9842500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8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9616" y="291623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78272" y="5949280"/>
            <a:ext cx="547200" cy="4104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11578272" y="6387926"/>
            <a:ext cx="547200" cy="4104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050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5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35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Текст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1916832"/>
            <a:ext cx="11329259" cy="1008112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 лектора</a:t>
            </a: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3573016"/>
            <a:ext cx="11233248" cy="792088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Регалии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952011" y="3140968"/>
            <a:ext cx="240000" cy="180000"/>
          </a:xfrm>
          <a:prstGeom prst="rect">
            <a:avLst/>
          </a:prstGeom>
          <a:solidFill>
            <a:srgbClr val="F19F27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19" name="Группа 18"/>
          <p:cNvGrpSpPr/>
          <p:nvPr/>
        </p:nvGrpSpPr>
        <p:grpSpPr>
          <a:xfrm>
            <a:off x="11578272" y="5949280"/>
            <a:ext cx="547200" cy="849046"/>
            <a:chOff x="8683704" y="5949280"/>
            <a:chExt cx="410400" cy="849046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8683704" y="5949280"/>
              <a:ext cx="410400" cy="410400"/>
            </a:xfrm>
            <a:prstGeom prst="rect">
              <a:avLst/>
            </a:prstGeom>
            <a:solidFill>
              <a:srgbClr val="EB8F35"/>
            </a:solidFill>
            <a:ln w="9525" algn="in">
              <a:noFill/>
              <a:miter lim="800000"/>
              <a:headEnd/>
              <a:tailEnd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683704" y="6387926"/>
              <a:ext cx="410400" cy="410400"/>
            </a:xfrm>
            <a:prstGeom prst="rect">
              <a:avLst/>
            </a:prstGeom>
            <a:solidFill>
              <a:srgbClr val="6194B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9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1" y="908720"/>
            <a:ext cx="11301908" cy="54726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 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Заголовок 13"/>
          <p:cNvSpPr>
            <a:spLocks noGrp="1"/>
          </p:cNvSpPr>
          <p:nvPr>
            <p:ph type="title"/>
          </p:nvPr>
        </p:nvSpPr>
        <p:spPr>
          <a:xfrm>
            <a:off x="266139" y="0"/>
            <a:ext cx="976629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6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95700" y="819150"/>
            <a:ext cx="7872909" cy="5562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 Текст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r>
              <a:rPr lang="ru-RU" dirty="0"/>
              <a:t> Текст</a:t>
            </a:r>
          </a:p>
          <a:p>
            <a:pPr lvl="0"/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165101" y="838201"/>
            <a:ext cx="3340100" cy="250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Картинка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165101" y="3861048"/>
            <a:ext cx="3340100" cy="250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Картинка</a:t>
            </a:r>
          </a:p>
        </p:txBody>
      </p:sp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143340" y="0"/>
            <a:ext cx="9753601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07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>
            <a:spLocks noGrp="1"/>
          </p:cNvSpPr>
          <p:nvPr>
            <p:ph type="title"/>
          </p:nvPr>
        </p:nvSpPr>
        <p:spPr>
          <a:xfrm>
            <a:off x="47329" y="0"/>
            <a:ext cx="9842500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9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71798" y="620769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www.cntiprogress.ru</a:t>
            </a:r>
          </a:p>
          <a:p>
            <a:pPr algn="ctr"/>
            <a:r>
              <a:rPr lang="ru-RU" sz="1400" b="1" dirty="0"/>
              <a:t>тел. 8</a:t>
            </a:r>
            <a:r>
              <a:rPr lang="ru-RU" sz="1400" b="1" baseline="0" dirty="0"/>
              <a:t> 800 333-88-44</a:t>
            </a:r>
            <a:endParaRPr lang="ru-RU" sz="1400" b="1" dirty="0"/>
          </a:p>
        </p:txBody>
      </p:sp>
      <p:pic>
        <p:nvPicPr>
          <p:cNvPr id="1027" name="Picture 3" descr="\\FILEFRAIM\documents\brend\Для дизайнера\qr-code (на сайт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344149" cy="100811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63552" y="384920"/>
            <a:ext cx="96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300" dirty="0"/>
              <a:t>СЕМИНАРЫ. ТРЕНИНГИ. КУРСЫ ПОВЫШЕНИЯ КВАЛИФИКАЦИИ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5360" y="980728"/>
            <a:ext cx="11329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9616" y="291623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78272" y="5949280"/>
            <a:ext cx="547200" cy="4104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11578272" y="6387926"/>
            <a:ext cx="547200" cy="4104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304304" y="216793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43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8F4537-617C-4F48-9CEB-8B101D5C3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DF6FC2C-195E-5347-8C93-8E6461E37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664619" y="6201336"/>
            <a:ext cx="336000" cy="2520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9" name="Textfeld 8"/>
          <p:cNvSpPr txBox="1"/>
          <p:nvPr/>
        </p:nvSpPr>
        <p:spPr>
          <a:xfrm>
            <a:off x="9347200" y="1894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12782248" y="187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2083" y="697332"/>
            <a:ext cx="984250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664619" y="6489368"/>
            <a:ext cx="336000" cy="2520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3339" y="0"/>
            <a:ext cx="967247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24747" y="6413266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www.cntiprogress.ru</a:t>
            </a:r>
          </a:p>
          <a:p>
            <a:pPr algn="ctr"/>
            <a:r>
              <a:rPr lang="ru-RU" sz="1000" b="1" dirty="0"/>
              <a:t>тел. 8</a:t>
            </a:r>
            <a:r>
              <a:rPr lang="ru-RU" sz="1000" b="1" baseline="0" dirty="0"/>
              <a:t> 800 333-88-44</a:t>
            </a:r>
            <a:endParaRPr lang="ru-RU" sz="1000" b="1" dirty="0"/>
          </a:p>
        </p:txBody>
      </p:sp>
      <p:pic>
        <p:nvPicPr>
          <p:cNvPr id="15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10416480" y="116632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91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85" r:id="rId12"/>
    <p:sldLayoutId id="2147483686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664619" y="6201336"/>
            <a:ext cx="336000" cy="2520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9" name="Textfeld 8"/>
          <p:cNvSpPr txBox="1"/>
          <p:nvPr/>
        </p:nvSpPr>
        <p:spPr>
          <a:xfrm>
            <a:off x="9347200" y="1894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12782248" y="187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2083" y="697332"/>
            <a:ext cx="984250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664619" y="6489368"/>
            <a:ext cx="336000" cy="2520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3339" y="0"/>
            <a:ext cx="967247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24747" y="6413266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www.cntiprogress.ru</a:t>
            </a:r>
          </a:p>
          <a:p>
            <a:pPr algn="ctr"/>
            <a:r>
              <a:rPr lang="ru-RU" sz="1000" b="1" dirty="0"/>
              <a:t>тел. 8</a:t>
            </a:r>
            <a:r>
              <a:rPr lang="ru-RU" sz="1000" b="1" baseline="0" dirty="0"/>
              <a:t> 800 333-88-44</a:t>
            </a:r>
            <a:endParaRPr lang="ru-RU" sz="1000" b="1" dirty="0"/>
          </a:p>
        </p:txBody>
      </p:sp>
      <p:pic>
        <p:nvPicPr>
          <p:cNvPr id="15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10416480" y="116632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664619" y="6201336"/>
            <a:ext cx="336000" cy="252000"/>
          </a:xfrm>
          <a:prstGeom prst="rect">
            <a:avLst/>
          </a:prstGeom>
          <a:solidFill>
            <a:srgbClr val="EB8F35"/>
          </a:solidFill>
          <a:ln w="9525" algn="in">
            <a:noFill/>
            <a:miter lim="800000"/>
            <a:headEnd/>
            <a:tailEnd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9" name="Textfeld 8"/>
          <p:cNvSpPr txBox="1"/>
          <p:nvPr/>
        </p:nvSpPr>
        <p:spPr>
          <a:xfrm>
            <a:off x="9347200" y="1894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12782248" y="187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2083" y="697332"/>
            <a:ext cx="984250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664619" y="6489368"/>
            <a:ext cx="336000" cy="252000"/>
          </a:xfrm>
          <a:prstGeom prst="rect">
            <a:avLst/>
          </a:prstGeom>
          <a:solidFill>
            <a:srgbClr val="6194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3339" y="0"/>
            <a:ext cx="9672479" cy="69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24747" y="6413266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www.cntiprogress.ru</a:t>
            </a:r>
          </a:p>
          <a:p>
            <a:pPr algn="ctr"/>
            <a:r>
              <a:rPr lang="ru-RU" sz="1000" b="1" dirty="0"/>
              <a:t>тел. 8</a:t>
            </a:r>
            <a:r>
              <a:rPr lang="ru-RU" sz="1000" b="1" baseline="0" dirty="0"/>
              <a:t> 800 333-88-44</a:t>
            </a:r>
            <a:endParaRPr lang="ru-RU" sz="1000" b="1" dirty="0"/>
          </a:p>
        </p:txBody>
      </p:sp>
      <p:pic>
        <p:nvPicPr>
          <p:cNvPr id="15" name="Picture 35" descr="\\Filefraim\Desktops$\brend04\Desktop\Проекты\Бренд\Логотип (утвержд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41" b="15237"/>
          <a:stretch>
            <a:fillRect/>
          </a:stretch>
        </p:blipFill>
        <p:spPr bwMode="auto">
          <a:xfrm>
            <a:off x="10416480" y="116632"/>
            <a:ext cx="1536171" cy="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57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zen.yandex.ru/media/mitsan/mery-podderjki-predprinimatelei-praktika-20-regionov-5e87449fb6ea591e73e521eb" TargetMode="External"/><Relationship Id="rId4" Type="http://schemas.openxmlformats.org/officeDocument/2006/relationships/hyperlink" Target="https://zen.yandex.ru/media/id/5bab8287584c1f00aa3dce46/mery-podderjki-predprinimatelei-praktika-17-regionov-5e87449fb6ea591e73e521e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pruffme.com/landing/u1440027/nalog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emf"/><Relationship Id="rId5" Type="http://schemas.openxmlformats.org/officeDocument/2006/relationships/hyperlink" Target="http://www.mitsan.pro/" TargetMode="External"/><Relationship Id="rId4" Type="http://schemas.openxmlformats.org/officeDocument/2006/relationships/hyperlink" Target="mailto:info@mits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consultant.ru/document/cons_doc_LAW_349267/d61cad07565b5c68f3d1fab6e84336828723ad0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3"/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9" name="Уникальный механизм…">
            <a:extLst>
              <a:ext uri="{FF2B5EF4-FFF2-40B4-BE49-F238E27FC236}">
                <a16:creationId xmlns:a16="http://schemas.microsoft.com/office/drawing/2014/main" id="{83DFFA6A-B1FD-924A-BA5D-0D147FD8D73B}"/>
              </a:ext>
            </a:extLst>
          </p:cNvPr>
          <p:cNvSpPr txBox="1"/>
          <p:nvPr/>
        </p:nvSpPr>
        <p:spPr>
          <a:xfrm>
            <a:off x="679801" y="1015041"/>
            <a:ext cx="662042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b="1" dirty="0"/>
          </a:p>
          <a:p>
            <a: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ru-RU" b="1" dirty="0"/>
              <a:t>РЕГИОНАЛЬНЫЕ МЕРЫ ПОДДЕРЖКИ БИЗНЕСА</a:t>
            </a:r>
            <a:endParaRPr b="1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F73B2B1-26E2-B048-9294-D9D7EA4C6419}"/>
              </a:ext>
            </a:extLst>
          </p:cNvPr>
          <p:cNvGrpSpPr/>
          <p:nvPr/>
        </p:nvGrpSpPr>
        <p:grpSpPr>
          <a:xfrm>
            <a:off x="0" y="99679"/>
            <a:ext cx="12192000" cy="1078366"/>
            <a:chOff x="0" y="99679"/>
            <a:chExt cx="12192000" cy="1078366"/>
          </a:xfrm>
        </p:grpSpPr>
        <p:pic>
          <p:nvPicPr>
            <p:cNvPr id="98" name="Рисунок 2" descr="Рисунок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55326" y="99679"/>
              <a:ext cx="1449576" cy="1015441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8A7F689-2260-D246-95B3-402A049B4C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78045"/>
              <a:ext cx="12192000" cy="0"/>
            </a:xfrm>
            <a:prstGeom prst="line">
              <a:avLst/>
            </a:prstGeom>
            <a:ln>
              <a:solidFill>
                <a:srgbClr val="195587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EBC5BFD-42CD-6C47-B74A-5CFD2BBD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801" y="149607"/>
              <a:ext cx="1375930" cy="915587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D5E009-209C-0843-A90D-AB85A49C2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01" y="1774221"/>
            <a:ext cx="7631233" cy="42618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2D7D6E-5A5D-154A-9C96-8B796BB7EB3F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ОБРАЩАЙТЕ ВНИМАНИЯ: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ПОСЛЕ ЗАПИСИ ВЕБИНАРА В ЭТОМ ОКНЕ БУДУТ ОТОБРАЖЕНЫ ВИДЕО ДОКЛАДЧИКОВ</a:t>
            </a:r>
          </a:p>
        </p:txBody>
      </p:sp>
    </p:spTree>
    <p:extLst>
      <p:ext uri="{BB962C8B-B14F-4D97-AF65-F5344CB8AC3E}">
        <p14:creationId xmlns:p14="http://schemas.microsoft.com/office/powerpoint/2010/main" val="285358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2078950"/>
            <a:ext cx="8562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Нижегородская область: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r>
              <a:rPr lang="ru-RU" dirty="0"/>
              <a:t>- снижение ставок налога по упрощенной системе налогообложения с 6% до 1% и с 15% до 5% для наиболее пострадавших отраслей;</a:t>
            </a:r>
          </a:p>
          <a:p>
            <a:r>
              <a:rPr lang="ru-RU" dirty="0"/>
              <a:t>- отсрочка на оплату налога на имущество;</a:t>
            </a:r>
          </a:p>
          <a:p>
            <a:r>
              <a:rPr lang="ru-RU" dirty="0"/>
              <a:t>- отсрочки по налоговым платежам отраслям, пострадавшим от ухудшения ситуации в связи с распространением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(на 3 месяца);</a:t>
            </a:r>
          </a:p>
          <a:p>
            <a:r>
              <a:rPr lang="ru-RU" dirty="0"/>
              <a:t>- временная отсрочка (или мораторий) на уплату арендных платежей субъектами малого и среднего предпринимательства - арендаторами государственного или муниципального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5335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2078950"/>
            <a:ext cx="8562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Подробную информацию о мерах поддержки в регионах мы собрали и еженедельно актуализируем здесь: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algn="just"/>
            <a:r>
              <a:rPr lang="en" dirty="0" err="1">
                <a:latin typeface="Montserrat" pitchFamily="2" charset="0"/>
                <a:hlinkClick r:id="rId4"/>
              </a:rPr>
              <a:t>ht</a:t>
            </a:r>
            <a:r>
              <a:rPr lang="en" dirty="0" err="1">
                <a:latin typeface="Montserrat" pitchFamily="2" charset="0"/>
                <a:hlinkClick r:id="rId5"/>
              </a:rPr>
              <a:t>https</a:t>
            </a:r>
            <a:r>
              <a:rPr lang="en" dirty="0">
                <a:latin typeface="Montserrat" pitchFamily="2" charset="0"/>
                <a:hlinkClick r:id="rId5"/>
              </a:rPr>
              <a:t>://zen.yandex.ru/media/mitsan/mery-podderjki-predprinimatelei-praktika-20-regionov-5e87449fb6ea591e73e521eb</a:t>
            </a:r>
            <a:endParaRPr lang="ru-RU" dirty="0">
              <a:latin typeface="Montserrat" pitchFamily="2" charset="0"/>
            </a:endParaRPr>
          </a:p>
          <a:p>
            <a:pPr algn="just"/>
            <a:endParaRPr lang="ru-RU" dirty="0">
              <a:latin typeface="Montserrat" pitchFamily="2" charset="0"/>
            </a:endParaRPr>
          </a:p>
          <a:p>
            <a:pPr algn="just"/>
            <a:endParaRPr lang="ru-RU" dirty="0">
              <a:latin typeface="Montserrat" pitchFamily="2" charset="0"/>
            </a:endParaRPr>
          </a:p>
          <a:p>
            <a:pPr algn="just"/>
            <a:r>
              <a:rPr lang="ru-RU" b="1" dirty="0">
                <a:latin typeface="Montserrat" pitchFamily="2" charset="0"/>
              </a:rPr>
              <a:t>ССЫЛКА ДОСТУПНА В ЧАТЕ ВЕБИНАРА!</a:t>
            </a:r>
          </a:p>
        </p:txBody>
      </p:sp>
    </p:spTree>
    <p:extLst>
      <p:ext uri="{BB962C8B-B14F-4D97-AF65-F5344CB8AC3E}">
        <p14:creationId xmlns:p14="http://schemas.microsoft.com/office/powerpoint/2010/main" val="321496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615519"/>
            <a:ext cx="8562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О СПОСОБАХ СНИЖЕНИЯ ИМУЩЕСТВЕННЫХ НАЛОГОВ РАССКАЖЕМ НА ВЕБИНАРЕ. </a:t>
            </a:r>
          </a:p>
          <a:p>
            <a:endParaRPr lang="ru-RU" b="1" dirty="0">
              <a:latin typeface="Montserrat" pitchFamily="2" charset="0"/>
            </a:endParaRPr>
          </a:p>
          <a:p>
            <a:r>
              <a:rPr lang="ru-RU" b="1" dirty="0">
                <a:latin typeface="Montserrat" pitchFamily="2" charset="0"/>
              </a:rPr>
              <a:t>22 апреля в 15:00 (МСК)</a:t>
            </a:r>
          </a:p>
          <a:p>
            <a:endParaRPr lang="ru-RU" b="1" dirty="0">
              <a:latin typeface="Montserrat" pitchFamily="2" charset="0"/>
            </a:endParaRPr>
          </a:p>
          <a:p>
            <a:r>
              <a:rPr lang="ru-RU" b="1" dirty="0">
                <a:latin typeface="Montserrat" pitchFamily="2" charset="0"/>
              </a:rPr>
              <a:t>ПРОГРАММА ВЕБИНАРА:</a:t>
            </a:r>
            <a:endParaRPr lang="ru-RU" dirty="0">
              <a:latin typeface="Montserrat" pitchFamily="2" charset="0"/>
            </a:endParaRPr>
          </a:p>
          <a:p>
            <a:r>
              <a:rPr lang="ru-RU" dirty="0">
                <a:latin typeface="Montserrat" pitchFamily="2" charset="0"/>
              </a:rPr>
              <a:t>- определение и состав налогов (налог на недвижимость и земельный налог),</a:t>
            </a:r>
          </a:p>
          <a:p>
            <a:r>
              <a:rPr lang="ru-RU" dirty="0">
                <a:latin typeface="Montserrat" pitchFamily="2" charset="0"/>
              </a:rPr>
              <a:t>- налогооблагаемая база и налоговые ставки, </a:t>
            </a:r>
          </a:p>
          <a:p>
            <a:r>
              <a:rPr lang="ru-RU" dirty="0">
                <a:latin typeface="Montserrat" pitchFamily="2" charset="0"/>
              </a:rPr>
              <a:t>- порядок определения налоговой базы (кадастровой стоимости),</a:t>
            </a:r>
          </a:p>
          <a:p>
            <a:r>
              <a:rPr lang="ru-RU" dirty="0">
                <a:latin typeface="Montserrat" pitchFamily="2" charset="0"/>
              </a:rPr>
              <a:t>- отсрочка выплаты имущественных налогов - нововведения законодательства в кризис;</a:t>
            </a:r>
          </a:p>
          <a:p>
            <a:r>
              <a:rPr lang="ru-RU" dirty="0">
                <a:latin typeface="Montserrat" pitchFamily="2" charset="0"/>
              </a:rPr>
              <a:t>- способы снижения имущественных налогов. 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algn="just"/>
            <a:r>
              <a:rPr lang="en" dirty="0">
                <a:latin typeface="Montserrat" pitchFamily="2" charset="0"/>
                <a:hlinkClick r:id="rId4"/>
              </a:rPr>
              <a:t>https://pruffme.com/landing/u1440027/nalogi</a:t>
            </a:r>
            <a:endParaRPr lang="ru-RU" dirty="0">
              <a:latin typeface="Montserrat" pitchFamily="2" charset="0"/>
            </a:endParaRPr>
          </a:p>
          <a:p>
            <a:pPr algn="just"/>
            <a:endParaRPr lang="ru-RU" dirty="0">
              <a:latin typeface="Montserrat" pitchFamily="2" charset="0"/>
            </a:endParaRPr>
          </a:p>
          <a:p>
            <a:pPr algn="just"/>
            <a:r>
              <a:rPr lang="ru-RU" b="1" dirty="0">
                <a:latin typeface="Montserrat" pitchFamily="2" charset="0"/>
              </a:rPr>
              <a:t>ССЫЛКА ДОСТУПНА В ЧАТЕ ВЕБИНАРА!</a:t>
            </a:r>
          </a:p>
        </p:txBody>
      </p:sp>
    </p:spTree>
    <p:extLst>
      <p:ext uri="{BB962C8B-B14F-4D97-AF65-F5344CB8AC3E}">
        <p14:creationId xmlns:p14="http://schemas.microsoft.com/office/powerpoint/2010/main" val="179166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3102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372EAFE-F8BF-7847-8E6B-D1C6EE652D6A}"/>
              </a:ext>
            </a:extLst>
          </p:cNvPr>
          <p:cNvSpPr txBox="1"/>
          <p:nvPr/>
        </p:nvSpPr>
        <p:spPr>
          <a:xfrm>
            <a:off x="2591199" y="1518186"/>
            <a:ext cx="471755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600" dirty="0">
                <a:latin typeface="Montserrat" pitchFamily="2" charset="0"/>
              </a:rPr>
              <a:t>«МИТСАН КОНСАЛТИНГ»</a:t>
            </a:r>
          </a:p>
          <a:p>
            <a:pPr algn="ctr">
              <a:defRPr sz="1400"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 err="1">
                <a:latin typeface="Montserrat" pitchFamily="2" charset="0"/>
              </a:rPr>
              <a:t>Санкт-Петербург</a:t>
            </a:r>
            <a:r>
              <a:rPr sz="1600" dirty="0">
                <a:latin typeface="Montserrat" pitchFamily="2" charset="0"/>
              </a:rPr>
              <a:t>, </a:t>
            </a:r>
            <a:r>
              <a:rPr sz="1600" dirty="0" err="1">
                <a:latin typeface="Montserrat" pitchFamily="2" charset="0"/>
              </a:rPr>
              <a:t>Софийская</a:t>
            </a:r>
            <a:r>
              <a:rPr sz="1600" dirty="0">
                <a:latin typeface="Montserrat" pitchFamily="2" charset="0"/>
              </a:rPr>
              <a:t>, 14, </a:t>
            </a:r>
            <a:r>
              <a:rPr sz="1600" dirty="0" err="1">
                <a:latin typeface="Montserrat" pitchFamily="2" charset="0"/>
              </a:rPr>
              <a:t>офис</a:t>
            </a:r>
            <a:r>
              <a:rPr sz="1600" dirty="0">
                <a:latin typeface="Montserrat" pitchFamily="2" charset="0"/>
              </a:rPr>
              <a:t> 316</a:t>
            </a:r>
          </a:p>
          <a:p>
            <a:pPr algn="ctr">
              <a:defRPr sz="1400"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sz="1600" dirty="0">
              <a:latin typeface="Montserrat" pitchFamily="2" charset="0"/>
            </a:endParaRPr>
          </a:p>
          <a:p>
            <a:pPr algn="ctr">
              <a:defRPr sz="1400"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>
                <a:latin typeface="Montserrat" pitchFamily="2" charset="0"/>
              </a:rPr>
              <a:t>8 (812) 408-08-79  |  </a:t>
            </a:r>
            <a:r>
              <a:rPr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Montserrat" pitchFamily="2" charset="0"/>
                <a:hlinkClick r:id="rId4"/>
              </a:rPr>
              <a:t>info@mitsan.ru</a:t>
            </a:r>
            <a:r>
              <a:rPr sz="1600" dirty="0">
                <a:latin typeface="Montserrat" pitchFamily="2" charset="0"/>
              </a:rPr>
              <a:t> </a:t>
            </a:r>
          </a:p>
          <a:p>
            <a:pPr algn="ctr">
              <a:defRPr sz="1400"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Montserrat" pitchFamily="2" charset="0"/>
                <a:hlinkClick r:id="rId5"/>
              </a:rPr>
              <a:t>www.mitsan.pro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1286E-32FD-D64C-8171-7CE06F1765F3}"/>
              </a:ext>
            </a:extLst>
          </p:cNvPr>
          <p:cNvSpPr txBox="1"/>
          <p:nvPr/>
        </p:nvSpPr>
        <p:spPr>
          <a:xfrm>
            <a:off x="4558966" y="3114018"/>
            <a:ext cx="127001" cy="27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600"/>
            </a:lvl1pPr>
          </a:lstStyle>
          <a:p>
            <a:br/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122F94-3DC9-8A4B-B01C-33DB7D2C2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45" y="2580117"/>
            <a:ext cx="6141217" cy="40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35956C-D2C8-8645-8326-A6C826BD4F0B}"/>
              </a:ext>
            </a:extLst>
          </p:cNvPr>
          <p:cNvSpPr/>
          <p:nvPr/>
        </p:nvSpPr>
        <p:spPr>
          <a:xfrm>
            <a:off x="544286" y="1458686"/>
            <a:ext cx="8795658" cy="487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650"/>
              </a:lnSpc>
            </a:pPr>
            <a:endParaRPr lang="ru-RU" sz="1600" b="1" dirty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650"/>
              </a:lnSpc>
            </a:pPr>
            <a:r>
              <a:rPr lang="ru-RU" sz="1600" b="1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Желнин Дмитрий Александрович</a:t>
            </a:r>
          </a:p>
          <a:p>
            <a:pPr algn="just" fontAlgn="base">
              <a:lnSpc>
                <a:spcPts val="1650"/>
              </a:lnSpc>
            </a:pPr>
            <a:endParaRPr lang="ru-RU" sz="1600" b="1" dirty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Montserrat" pitchFamily="2" charset="0"/>
              </a:rPr>
              <a:t>Дата рождения 23.05.1984 г.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Образование: Высшее юридическое. Юридический факультет СПбГУ.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Воспитанник Хоккейного клуба «СКА».</a:t>
            </a:r>
          </a:p>
          <a:p>
            <a:pPr algn="just" fontAlgn="base">
              <a:lnSpc>
                <a:spcPts val="1650"/>
              </a:lnSpc>
            </a:pPr>
            <a:endParaRPr lang="ru-RU" sz="1600" dirty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650"/>
              </a:lnSpc>
            </a:pPr>
            <a:r>
              <a:rPr lang="ru-RU" sz="1600" i="1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Трудовая деятельность: 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Совладелец детского хоккейного клуба «Легион».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Управляющий партнер </a:t>
            </a:r>
            <a:r>
              <a:rPr lang="en" sz="1600" dirty="0">
                <a:latin typeface="Montserrat" pitchFamily="2" charset="0"/>
              </a:rPr>
              <a:t>MITSAN Consulting.</a:t>
            </a:r>
            <a:endParaRPr lang="ru-RU" sz="1600" dirty="0">
              <a:latin typeface="Montserrat" pitchFamily="2" charset="0"/>
            </a:endParaRPr>
          </a:p>
          <a:p>
            <a:pPr algn="just"/>
            <a:endParaRPr lang="ru-RU" sz="1600" dirty="0">
              <a:latin typeface="Montserrat" pitchFamily="2" charset="0"/>
            </a:endParaRPr>
          </a:p>
          <a:p>
            <a:pPr algn="just"/>
            <a:r>
              <a:rPr lang="ru-RU" sz="1600" i="1" dirty="0">
                <a:latin typeface="Montserrat" pitchFamily="2" charset="0"/>
              </a:rPr>
              <a:t>Экспертная деятельность: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- Санкт-Петербургская Торгово-промышленная палата. Ответственный секретарь Экспертного совета по совершенствованию законодательства.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- Национальное объединение строителей (НОСТРОЙ). Член Экспертного совета по вопросам совершенствования законодательства в строительной сфере.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- Аккредитован Министерством юстиции РФ в качестве независимого эксперта, уполномоченного на проведение антикоррупционной экспертизы нормативных правовых актов и проектов нормативных правовых актов.</a:t>
            </a:r>
          </a:p>
          <a:p>
            <a:pPr algn="just"/>
            <a:r>
              <a:rPr lang="ru-RU" sz="1600" dirty="0">
                <a:latin typeface="Montserrat" pitchFamily="2" charset="0"/>
              </a:rPr>
              <a:t>- Преподаватель ЦНТИ «Прогресс».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B806A4-8797-7041-9170-9EC7F4881595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26FAC7D-5036-D149-AF62-5964FC7C6283}"/>
              </a:ext>
            </a:extLst>
          </p:cNvPr>
          <p:cNvGrpSpPr/>
          <p:nvPr/>
        </p:nvGrpSpPr>
        <p:grpSpPr>
          <a:xfrm>
            <a:off x="0" y="58615"/>
            <a:ext cx="12192000" cy="1321556"/>
            <a:chOff x="0" y="58615"/>
            <a:chExt cx="12192000" cy="1321556"/>
          </a:xfrm>
        </p:grpSpPr>
        <p:pic>
          <p:nvPicPr>
            <p:cNvPr id="18" name="Рисунок 2" descr="Рисунок 2">
              <a:extLst>
                <a:ext uri="{FF2B5EF4-FFF2-40B4-BE49-F238E27FC236}">
                  <a16:creationId xmlns:a16="http://schemas.microsoft.com/office/drawing/2014/main" id="{3CB513E9-DEEE-2140-AA0B-7FAE4AA6D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07199" y="113117"/>
              <a:ext cx="1137144" cy="796580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461D70F2-5E6A-864E-9E93-D590D9E01E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44742"/>
              <a:ext cx="12192000" cy="0"/>
            </a:xfrm>
            <a:prstGeom prst="line">
              <a:avLst/>
            </a:prstGeom>
            <a:ln>
              <a:solidFill>
                <a:srgbClr val="195587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803073A-2F42-5F41-9FBA-084C9F82FB7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80171"/>
              <a:ext cx="12192000" cy="0"/>
            </a:xfrm>
            <a:prstGeom prst="line">
              <a:avLst/>
            </a:prstGeom>
            <a:ln>
              <a:solidFill>
                <a:srgbClr val="195587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67E3E1-31A5-774D-BAE4-30B3903960C3}"/>
                </a:ext>
              </a:extLst>
            </p:cNvPr>
            <p:cNvSpPr txBox="1"/>
            <p:nvPr/>
          </p:nvSpPr>
          <p:spPr>
            <a:xfrm>
              <a:off x="5380282" y="1014536"/>
              <a:ext cx="99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latin typeface="Montserrat" pitchFamily="2" charset="0"/>
                </a:rPr>
                <a:t>О СЕБЕ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25BA74-5D73-7646-B554-E4F4BD291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801" y="58615"/>
              <a:ext cx="1262744" cy="840270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6D784A-DD21-B441-B8F1-AAADC1D7D711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2155372" y="1017503"/>
            <a:ext cx="7212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ПЕТЕРБУРГСКИЙ МЕЖДУНАРОДНЫЙ ЮРИДИЧЕСКИЙ ФОРУМ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122E77-A102-4F45-84C4-10175793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02" y="1645252"/>
            <a:ext cx="1475570" cy="18963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6009D9-C8EC-0C45-A3A4-BDF65C1E97F8}"/>
              </a:ext>
            </a:extLst>
          </p:cNvPr>
          <p:cNvSpPr txBox="1"/>
          <p:nvPr/>
        </p:nvSpPr>
        <p:spPr>
          <a:xfrm>
            <a:off x="2579914" y="1839686"/>
            <a:ext cx="6651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latin typeface="Montserrat" pitchFamily="2" charset="0"/>
              </a:rPr>
              <a:t>Хуанг</a:t>
            </a:r>
            <a:r>
              <a:rPr lang="ru-RU" b="1" dirty="0">
                <a:latin typeface="Montserrat" pitchFamily="2" charset="0"/>
              </a:rPr>
              <a:t> </a:t>
            </a:r>
            <a:r>
              <a:rPr lang="ru-RU" b="1" dirty="0" err="1">
                <a:latin typeface="Montserrat" pitchFamily="2" charset="0"/>
              </a:rPr>
              <a:t>Сухуа</a:t>
            </a:r>
            <a:endParaRPr lang="ru-RU" b="1" dirty="0">
              <a:latin typeface="Montserrat" pitchFamily="2" charset="0"/>
            </a:endParaRP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algn="just"/>
            <a:r>
              <a:rPr lang="ru-RU" dirty="0">
                <a:latin typeface="Montserrat" pitchFamily="2" charset="0"/>
              </a:rPr>
              <a:t>Заместитель генерального директора, Департамент международного налогообложения Государственного налогового управления КНР.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1D4100-F023-3541-A58B-2FBE97CEF0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990"/>
          <a:stretch/>
        </p:blipFill>
        <p:spPr>
          <a:xfrm>
            <a:off x="679801" y="4039895"/>
            <a:ext cx="1475571" cy="18998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4F52E1-1A91-EC48-80D1-7E990FA61ACC}"/>
              </a:ext>
            </a:extLst>
          </p:cNvPr>
          <p:cNvSpPr txBox="1"/>
          <p:nvPr/>
        </p:nvSpPr>
        <p:spPr>
          <a:xfrm>
            <a:off x="2677886" y="4233958"/>
            <a:ext cx="712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Сатин Дмитрий Станиславович</a:t>
            </a:r>
          </a:p>
          <a:p>
            <a:endParaRPr lang="ru-RU" b="1" dirty="0">
              <a:latin typeface="Montserrat" pitchFamily="2" charset="0"/>
            </a:endParaRPr>
          </a:p>
          <a:p>
            <a:r>
              <a:rPr lang="ru-RU" dirty="0">
                <a:latin typeface="Montserrat" pitchFamily="2" charset="0"/>
              </a:rPr>
              <a:t>Заместитель руководителя, Федеральная налоговая служба Российской Федерации.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73AD04-1A3D-DC4F-BDD1-AD0AF740C9B7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7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836997"/>
            <a:ext cx="8562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itchFamily="2" charset="0"/>
              </a:rPr>
              <a:t>ПЕРЕЧЕНЬ СИСТЕМООБРАЗУЮЩИХ ОРГАНИЗАЦИЙ РОССИЙСКОЙ ЭКОНОМИКИ</a:t>
            </a:r>
          </a:p>
          <a:p>
            <a:endParaRPr lang="ru-RU" b="1" dirty="0">
              <a:latin typeface="Montserrat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Montserrat" pitchFamily="2" charset="0"/>
              </a:rPr>
              <a:t>51 организация по представлению Минстрой РФ. </a:t>
            </a:r>
          </a:p>
          <a:p>
            <a:r>
              <a:rPr lang="ru-RU" b="1" dirty="0">
                <a:latin typeface="Montserrat" pitchFamily="2" charset="0"/>
              </a:rPr>
              <a:t>Ссылка на перечень: </a:t>
            </a:r>
          </a:p>
          <a:p>
            <a:r>
              <a:rPr lang="en" dirty="0">
                <a:latin typeface="Montserrat" pitchFamily="2" charset="0"/>
                <a:hlinkClick r:id="rId4"/>
              </a:rPr>
              <a:t>http://www.consultant.ru/document/cons_doc_LAW_349267/d61cad07565b5c68f3d1fab6e84336828723ad09/</a:t>
            </a:r>
            <a:endParaRPr lang="ru-RU" dirty="0">
              <a:latin typeface="Montserrat" pitchFamily="2" charset="0"/>
            </a:endParaRPr>
          </a:p>
          <a:p>
            <a:endParaRPr lang="ru-RU" dirty="0">
              <a:latin typeface="Montserrat" pitchFamily="2" charset="0"/>
            </a:endParaRPr>
          </a:p>
          <a:p>
            <a:r>
              <a:rPr lang="ru-RU" b="1" dirty="0">
                <a:latin typeface="Montserrat" pitchFamily="2" charset="0"/>
              </a:rPr>
              <a:t>ССЫЛКА ДОСТУПНА В ЧАТЕ ВЕБИНАРА!</a:t>
            </a:r>
          </a:p>
          <a:p>
            <a:endParaRPr lang="ru-RU" dirty="0">
              <a:latin typeface="Montserrat" pitchFamily="2" charset="0"/>
            </a:endParaRPr>
          </a:p>
          <a:p>
            <a:r>
              <a:rPr lang="ru-RU" b="1" dirty="0">
                <a:latin typeface="Montserrat" pitchFamily="2" charset="0"/>
              </a:rPr>
              <a:t>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algn="just"/>
            <a:r>
              <a:rPr lang="ru-RU" b="1" dirty="0">
                <a:latin typeface="Montserrat" pitchFamily="2" charset="0"/>
              </a:rPr>
              <a:t>Далее… </a:t>
            </a:r>
          </a:p>
          <a:p>
            <a:pPr algn="just"/>
            <a:r>
              <a:rPr lang="ru-RU" dirty="0">
                <a:latin typeface="Montserrat" pitchFamily="2" charset="0"/>
              </a:rPr>
              <a:t>Рассмотрим 5 крупнейших регионов России с точки зрения налоговой поддержки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58749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836997"/>
            <a:ext cx="8562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Москва: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761,5 тыс. МСП;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25 млрд рублей: </a:t>
            </a:r>
          </a:p>
          <a:p>
            <a:pPr marL="742950" lvl="1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13 млрд: компенсация части расходов на аренду и налоги; </a:t>
            </a:r>
          </a:p>
          <a:p>
            <a:pPr marL="742950" lvl="1" indent="-285750" algn="just">
              <a:buFontTx/>
              <a:buChar char="-"/>
            </a:pPr>
            <a:r>
              <a:rPr lang="ru-RU" dirty="0" err="1">
                <a:latin typeface="Montserrat" pitchFamily="2" charset="0"/>
              </a:rPr>
              <a:t>ок</a:t>
            </a:r>
            <a:r>
              <a:rPr lang="ru-RU" dirty="0">
                <a:latin typeface="Montserrat" pitchFamily="2" charset="0"/>
              </a:rPr>
              <a:t>. 11,5 млрд: отсрочка по налогам;</a:t>
            </a:r>
            <a:endParaRPr lang="ru-RU" b="1" dirty="0">
              <a:latin typeface="Montserrat" pitchFamily="2" charset="0"/>
            </a:endParaRPr>
          </a:p>
          <a:p>
            <a:pPr marL="9525" lvl="1" algn="just">
              <a:buFontTx/>
              <a:buChar char="-"/>
            </a:pPr>
            <a:r>
              <a:rPr lang="ru-RU" b="1" dirty="0">
                <a:latin typeface="Montserrat" pitchFamily="2" charset="0"/>
              </a:rPr>
              <a:t> </a:t>
            </a:r>
            <a:r>
              <a:rPr lang="ru-RU" dirty="0">
                <a:latin typeface="Montserrat" pitchFamily="2" charset="0"/>
              </a:rPr>
              <a:t>до 31 декабря продлена уплата авансовых платежей за первый квартал 2020 года по налогу на имущество и земельному налогу для организаций, работающих в сфере общественного питания, туризма, культуры, спорта, досуга и гостиничного бизнеса, торговли и предоставления бытовых услуг. От платежей по аренде городских земельных участков дополнительно освободили предприятия торговли, туризма, общественного питания, бытовых услуг и гостиничного бизнеса, которые приостановили свою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76146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836997"/>
            <a:ext cx="8562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Санкт-Петербург: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364,5 тыс. МСП;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введены каникулы по уплате авансовых платежей в 2020 году по налогу на имущество организаций и земельному налогу;</a:t>
            </a:r>
            <a:endParaRPr lang="ru-RU" b="1" dirty="0">
              <a:latin typeface="Montserrat" pitchFamily="2" charset="0"/>
            </a:endParaRPr>
          </a:p>
          <a:p>
            <a:pPr marL="9525" lvl="1" algn="just">
              <a:buFontTx/>
              <a:buChar char="-"/>
            </a:pPr>
            <a:r>
              <a:rPr lang="ru-RU" b="1" dirty="0">
                <a:latin typeface="Montserrat" pitchFamily="2" charset="0"/>
              </a:rPr>
              <a:t> </a:t>
            </a:r>
            <a:r>
              <a:rPr lang="ru-RU" dirty="0">
                <a:latin typeface="Montserrat" pitchFamily="2" charset="0"/>
              </a:rPr>
              <a:t>снижена ставка налога по упрощенной системе налогообложения до 3% (с действующих 6%) для объекта налогообложения - доходы и до 5% (с действующих 7%), если объектом налогообложения являются доходы, уменьшенные на величину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295912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573868"/>
            <a:ext cx="8562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Новосибирская область: 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введение отсрочки уплаты арендных платежей для арендаторов государственного и муниципального имущества, включая земельные ресурсы;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Montserrat" pitchFamily="2" charset="0"/>
              </a:rPr>
              <a:t>частичное (50% размера среднемесячной начисленной заработной платы в Новосибирской области за 2019 год) возмещение (субсидия) работодателям расходов на оплату труда работников из числа уволенных из иных организаций в связи с ликвидацией либо сокращением численности или штата работников, выпускников профессиональных образовательных организаций и безработных граждан. 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Montserrat" pitchFamily="2" charset="0"/>
            </a:endParaRPr>
          </a:p>
          <a:p>
            <a:pPr algn="just"/>
            <a:r>
              <a:rPr lang="ru-RU" i="1" dirty="0">
                <a:latin typeface="Montserrat" pitchFamily="2" charset="0"/>
              </a:rPr>
              <a:t>Из утвержденного плана первоочередных мероприятий по обеспечению поддержки региональной экономики в условиях ухудшения ситуации в связи с распространением новой </a:t>
            </a:r>
            <a:r>
              <a:rPr lang="ru-RU" i="1" dirty="0" err="1">
                <a:latin typeface="Montserrat" pitchFamily="2" charset="0"/>
              </a:rPr>
              <a:t>коронавирусной</a:t>
            </a:r>
            <a:r>
              <a:rPr lang="ru-RU" i="1" dirty="0">
                <a:latin typeface="Montserrat" pitchFamily="2" charset="0"/>
              </a:rPr>
              <a:t>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135744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573868"/>
            <a:ext cx="8562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Свердловская область:  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r>
              <a:rPr lang="ru-RU" dirty="0">
                <a:latin typeface="Montserrat" pitchFamily="2" charset="0"/>
              </a:rPr>
              <a:t>- установление ставки по упрощенной системе налогообложения на уровне 1% для налогоплательщиков, которые выбрали объектов налогообложения доходы, по отдельным видам предпринимательской деятельности, чей удельный вес доходов от осуществления работ в общей сумме доходов составляет не меньше 70%.</a:t>
            </a:r>
          </a:p>
          <a:p>
            <a:r>
              <a:rPr lang="ru-RU" b="1" dirty="0">
                <a:latin typeface="Montserrat" pitchFamily="2" charset="0"/>
              </a:rPr>
              <a:t>-</a:t>
            </a:r>
            <a:r>
              <a:rPr lang="ru-RU" dirty="0">
                <a:latin typeface="Montserrat" pitchFamily="2" charset="0"/>
              </a:rPr>
              <a:t> установление 1,1% ставки по налогу на имущества организаций для субъектов малого и среднего бизнеса, удельный вес доходов которых от осуществления предпринимательской деятельности в общей сумме доходов не меньше 70%. (среднесписочная численность сотрудников предприятия не должна превышать 250 человек, а доход за предыдущий год должен быть не более 2 миллиардов рублей).</a:t>
            </a:r>
          </a:p>
        </p:txBody>
      </p:sp>
    </p:spTree>
    <p:extLst>
      <p:ext uri="{BB962C8B-B14F-4D97-AF65-F5344CB8AC3E}">
        <p14:creationId xmlns:p14="http://schemas.microsoft.com/office/powerpoint/2010/main" val="136151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2">
            <a:extLst>
              <a:ext uri="{FF2B5EF4-FFF2-40B4-BE49-F238E27FC236}">
                <a16:creationId xmlns:a16="http://schemas.microsoft.com/office/drawing/2014/main" id="{301183BE-B2E2-4D4A-9238-6EEC9913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199" y="113117"/>
            <a:ext cx="1137144" cy="796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2544D7-1260-7B4A-9A93-C9668C7119EA}"/>
              </a:ext>
            </a:extLst>
          </p:cNvPr>
          <p:cNvCxnSpPr>
            <a:cxnSpLocks/>
          </p:cNvCxnSpPr>
          <p:nvPr/>
        </p:nvCxnSpPr>
        <p:spPr>
          <a:xfrm>
            <a:off x="0" y="944742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3511-C7C6-5E4A-ABBA-7354F8CEB106}"/>
              </a:ext>
            </a:extLst>
          </p:cNvPr>
          <p:cNvCxnSpPr>
            <a:cxnSpLocks/>
          </p:cNvCxnSpPr>
          <p:nvPr/>
        </p:nvCxnSpPr>
        <p:spPr>
          <a:xfrm>
            <a:off x="0" y="1380171"/>
            <a:ext cx="12192000" cy="0"/>
          </a:xfrm>
          <a:prstGeom prst="line">
            <a:avLst/>
          </a:prstGeom>
          <a:ln>
            <a:solidFill>
              <a:srgbClr val="19558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3F6CA5-BAFA-754C-ABD2-4A5ABE0EF7DB}"/>
              </a:ext>
            </a:extLst>
          </p:cNvPr>
          <p:cNvSpPr txBox="1"/>
          <p:nvPr/>
        </p:nvSpPr>
        <p:spPr>
          <a:xfrm>
            <a:off x="679801" y="1006571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itchFamily="2" charset="0"/>
              </a:rPr>
              <a:t>РЕГИОНАЛЬНЫЕ МЕРЫ ПОДДЕРЖКИ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26B76-795E-F140-84EB-C739FF24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01" y="58615"/>
            <a:ext cx="1262744" cy="8402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26A5E69-3E92-EF4D-B53A-BECE848CD02D}"/>
              </a:ext>
            </a:extLst>
          </p:cNvPr>
          <p:cNvSpPr txBox="1"/>
          <p:nvPr/>
        </p:nvSpPr>
        <p:spPr>
          <a:xfrm>
            <a:off x="679801" y="6375182"/>
            <a:ext cx="19980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 err="1"/>
              <a:t>www.mitsan.pro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D774F0-5FD6-6A44-A7D4-4D9B2ED5048B}"/>
              </a:ext>
            </a:extLst>
          </p:cNvPr>
          <p:cNvSpPr/>
          <p:nvPr/>
        </p:nvSpPr>
        <p:spPr>
          <a:xfrm>
            <a:off x="9339943" y="0"/>
            <a:ext cx="2852057" cy="6858000"/>
          </a:xfrm>
          <a:prstGeom prst="rect">
            <a:avLst/>
          </a:prstGeom>
          <a:ln>
            <a:solidFill>
              <a:srgbClr val="1955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F3B10-6B4C-6C4D-877E-1EDD9A70BCBD}"/>
              </a:ext>
            </a:extLst>
          </p:cNvPr>
          <p:cNvSpPr txBox="1"/>
          <p:nvPr/>
        </p:nvSpPr>
        <p:spPr>
          <a:xfrm>
            <a:off x="679801" y="1843627"/>
            <a:ext cx="8562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Montserrat" pitchFamily="2" charset="0"/>
              </a:rPr>
              <a:t>Республика Татарстан:</a:t>
            </a:r>
          </a:p>
          <a:p>
            <a:pPr algn="just"/>
            <a:endParaRPr lang="ru-RU" b="1" dirty="0">
              <a:latin typeface="Montserrat" pitchFamily="2" charset="0"/>
            </a:endParaRPr>
          </a:p>
          <a:p>
            <a:r>
              <a:rPr lang="ru-RU" dirty="0">
                <a:latin typeface="Montserrat" pitchFamily="2" charset="0"/>
              </a:rPr>
              <a:t>- временная отсрочка (или мораторий) на уплату арендных платежей субъектами предпринимательства - арендаторами государственного или муниципального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2788568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" id="{448C8BB2-2CA8-884E-8905-52AB658F2440}" vid="{80C6C25F-B99D-284E-9C2B-F15834601481}"/>
    </a:ext>
  </a:extLst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" id="{448C8BB2-2CA8-884E-8905-52AB658F2440}" vid="{80C6C25F-B99D-284E-9C2B-F15834601481}"/>
    </a:ext>
  </a:extLst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" id="{448C8BB2-2CA8-884E-8905-52AB658F2440}" vid="{80C6C25F-B99D-284E-9C2B-F1583460148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2550</TotalTime>
  <Words>927</Words>
  <Application>Microsoft Macintosh PowerPoint</Application>
  <PresentationFormat>Широкоэкранный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Montserrat Medium</vt:lpstr>
      <vt:lpstr>Myriad Pro</vt:lpstr>
      <vt:lpstr>Times New Roman</vt:lpstr>
      <vt:lpstr>Тема1</vt:lpstr>
      <vt:lpstr>1_Тема1</vt:lpstr>
      <vt:lpstr>2_Тема1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ВВОДНЫЙ СЛАЙД: тема логотип фио </dc:title>
  <dc:creator>Дмитрий Желнин</dc:creator>
  <cp:lastModifiedBy>Дмитрий Желнин</cp:lastModifiedBy>
  <cp:revision>63</cp:revision>
  <cp:lastPrinted>2018-12-12T13:25:50Z</cp:lastPrinted>
  <dcterms:created xsi:type="dcterms:W3CDTF">2018-12-11T09:36:41Z</dcterms:created>
  <dcterms:modified xsi:type="dcterms:W3CDTF">2020-04-13T17:54:14Z</dcterms:modified>
</cp:coreProperties>
</file>