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354" r:id="rId3"/>
    <p:sldId id="340" r:id="rId4"/>
    <p:sldId id="355" r:id="rId5"/>
    <p:sldId id="356" r:id="rId6"/>
    <p:sldId id="357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38"/>
    <a:srgbClr val="FFCC00"/>
    <a:srgbClr val="F5E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8" autoAdjust="0"/>
    <p:restoredTop sz="89153" autoAdjust="0"/>
  </p:normalViewPr>
  <p:slideViewPr>
    <p:cSldViewPr>
      <p:cViewPr>
        <p:scale>
          <a:sx n="90" d="100"/>
          <a:sy n="90" d="100"/>
        </p:scale>
        <p:origin x="170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FB008-85EE-434E-B6FD-516432D3F171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95A62-4C80-4C71-9FD9-9251B54D52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2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5A62-4C80-4C71-9FD9-9251B54D52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0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5A62-4C80-4C71-9FD9-9251B54D52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4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5A62-4C80-4C71-9FD9-9251B54D52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0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5A62-4C80-4C71-9FD9-9251B54D52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4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1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5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0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8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8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5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4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0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tiff"/><Relationship Id="rId1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0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72984"/>
            <a:ext cx="4013851" cy="5112031"/>
          </a:xfrm>
          <a:prstGeom prst="rect">
            <a:avLst/>
          </a:prstGeom>
        </p:spPr>
      </p:pic>
      <p:pic>
        <p:nvPicPr>
          <p:cNvPr id="1026" name="Picture 2" descr="http://getbg.net/upload/full/www.GetBg.net_Backgrounds_Orange_gradient_background_09690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64979" y="1143000"/>
            <a:ext cx="685799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7979" y="1574645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3600" dirty="0" smtClean="0">
              <a:solidFill>
                <a:schemeClr val="bg1"/>
              </a:solidFill>
              <a:latin typeface="Land Rover OT4 Medium" panose="02000000000000000000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Термоконвент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2017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форум участников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      климатического рынка </a:t>
            </a:r>
            <a:endParaRPr lang="en-US" sz="20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Концепция программы в рамках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</a:rPr>
              <a:t>Aquatherm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St. Petersburg 2017</a:t>
            </a:r>
            <a:endParaRPr lang="ru-RU" sz="24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анкт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-Петербург,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Экспофорум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                                                      20 апреля 2017 года</a:t>
            </a:r>
            <a:endParaRPr lang="en-US" sz="20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Land Rover OT4 Medium" pitchFamily="50" charset="0"/>
              </a:rPr>
              <a:t> </a:t>
            </a:r>
            <a:endParaRPr lang="ru-RU" sz="24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6456986"/>
            <a:ext cx="3482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концепция от 27.03.2017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PRO_AI-0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9277" y="-20091"/>
            <a:ext cx="1678781" cy="671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81"/>
            <a:ext cx="8229600" cy="6712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Land Rover OT4 Medium" pitchFamily="50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nd Rover OT4 Medium" pitchFamily="50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nd Rover OT4 Medium" pitchFamily="50" charset="0"/>
              </a:rPr>
              <a:t>  </a:t>
            </a:r>
            <a:endParaRPr lang="ru-RU" sz="2000" dirty="0">
              <a:solidFill>
                <a:schemeClr val="bg1"/>
              </a:solidFill>
              <a:latin typeface="Land Rover OT4 Medium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441" y="5013176"/>
            <a:ext cx="1620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Эмблем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95" y="6021287"/>
            <a:ext cx="8805435" cy="7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2195" y="1052736"/>
            <a:ext cx="4174535" cy="116955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едущее </a:t>
            </a:r>
            <a:r>
              <a:rPr lang="ru-RU" sz="1400" dirty="0">
                <a:solidFill>
                  <a:schemeClr val="bg1"/>
                </a:solidFill>
              </a:rPr>
              <a:t>профессиональное мероприятие, направленное на освещение всех тематик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HVAC </a:t>
            </a:r>
            <a:r>
              <a:rPr lang="ru-RU" sz="1400" dirty="0">
                <a:solidFill>
                  <a:schemeClr val="bg1"/>
                </a:solidFill>
              </a:rPr>
              <a:t>&amp; </a:t>
            </a:r>
            <a:r>
              <a:rPr lang="ru-RU" sz="1400" dirty="0" err="1">
                <a:solidFill>
                  <a:schemeClr val="bg1"/>
                </a:solidFill>
              </a:rPr>
              <a:t>pool</a:t>
            </a:r>
            <a:r>
              <a:rPr lang="ru-RU" sz="1400" dirty="0">
                <a:solidFill>
                  <a:schemeClr val="bg1"/>
                </a:solidFill>
              </a:rPr>
              <a:t> индустрии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ru-RU" sz="1400" dirty="0">
                <a:solidFill>
                  <a:schemeClr val="bg1"/>
                </a:solidFill>
              </a:rPr>
              <a:t>отражающее перспективы развития отрасли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Северо-Западном федеральном округе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89751" y="946623"/>
            <a:ext cx="4311489" cy="1384995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Aquatherm</a:t>
            </a:r>
            <a:r>
              <a:rPr lang="en-US" sz="1400" dirty="0">
                <a:solidFill>
                  <a:schemeClr val="bg1"/>
                </a:solidFill>
              </a:rPr>
              <a:t> St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Petersburg</a:t>
            </a:r>
            <a:r>
              <a:rPr lang="ru-RU" sz="1400" dirty="0" smtClean="0">
                <a:solidFill>
                  <a:schemeClr val="bg1"/>
                </a:solidFill>
              </a:rPr>
              <a:t> 2016: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8 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156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посетителей 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- 95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экспонентов из 10 стран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2 559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м² площадь экспозиции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- проходит параллельно с </a:t>
            </a:r>
            <a:r>
              <a:rPr lang="ru-RU" sz="1400" dirty="0" err="1">
                <a:solidFill>
                  <a:schemeClr val="bg1"/>
                </a:solidFill>
              </a:rPr>
              <a:t>ИнтерСтройЭкспо</a:t>
            </a:r>
            <a:r>
              <a:rPr lang="ru-RU" sz="1400" dirty="0">
                <a:solidFill>
                  <a:schemeClr val="bg1"/>
                </a:solidFill>
              </a:rPr>
              <a:t>/</a:t>
            </a:r>
            <a:r>
              <a:rPr lang="ru-RU" sz="1400" dirty="0" err="1">
                <a:solidFill>
                  <a:schemeClr val="bg1"/>
                </a:solidFill>
              </a:rPr>
              <a:t>WorldBuild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St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Petersburg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3814457" y="1529092"/>
            <a:ext cx="1274361" cy="2200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s://lh3.googleusercontent.com/-nd5Q5H-FgZQ/VyJaczj_3aI/AAAAAAAAEjk/NDoG-tBjzG8sr72GiN8m98XNebYK0KMXgCCo/s912/IMG_5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95" y="2492897"/>
            <a:ext cx="5839965" cy="32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-zv9vU908p8M/VyJafKa3hjI/AAAAAAAAEjk/4uTb6OIl6m0dUAQeLzGL0-R_vC5q-1EzgCCo/s720/_MG_024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5191" y="2497156"/>
            <a:ext cx="2766049" cy="32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2468" y="353956"/>
            <a:ext cx="8743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Термоконвент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2017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рамках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Aquatherm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St. Petersburg 2017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bg.net/upload/full/www.GetBg.net_Backgrounds_Orange_gradient_background_096901_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93526" y="88899"/>
            <a:ext cx="8712968" cy="5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70895"/>
              </p:ext>
            </p:extLst>
          </p:nvPr>
        </p:nvGraphicFramePr>
        <p:xfrm>
          <a:off x="193526" y="669383"/>
          <a:ext cx="8842970" cy="6553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42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357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20 апреля 2017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</a:rPr>
                        <a:t>Отель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Hampton by Hilton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Saint-Petersburg 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ExpoForum</a:t>
                      </a:r>
                      <a:r>
                        <a:rPr lang="ru-RU" sz="1400" b="0" dirty="0" smtClean="0">
                          <a:effectLst/>
                        </a:rPr>
                        <a:t>, конференц-зал,</a:t>
                      </a:r>
                      <a:r>
                        <a:rPr lang="ru-RU" sz="1400" b="0" baseline="0" dirty="0" smtClean="0">
                          <a:effectLst/>
                        </a:rPr>
                        <a:t> 1й этаж</a:t>
                      </a:r>
                      <a:r>
                        <a:rPr lang="ru-RU" sz="1400" b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Петербургское шоссе 64</a:t>
                      </a:r>
                      <a:r>
                        <a:rPr lang="ru-RU" sz="1400" b="0" dirty="0" smtClean="0">
                          <a:effectLst/>
                        </a:rPr>
                        <a:t>, корпус 2)</a:t>
                      </a:r>
                      <a:endParaRPr lang="ru-RU" sz="1400" b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3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10:00 - 11:00</a:t>
                      </a: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Презентация фотовыставки 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#</a:t>
                      </a:r>
                      <a:r>
                        <a:rPr lang="ru-RU" sz="1400" b="0" baseline="0" dirty="0" err="1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тепловокругнас</a:t>
                      </a:r>
                      <a:endParaRPr lang="en-US" sz="1400" b="0" baseline="0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1855 году российский предприниматель Франц Карлович </a:t>
                      </a:r>
                      <a:r>
                        <a:rPr lang="ru-RU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Сан-Галли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изобрел первый в мире водяной радиатор отопления, который нашел широчайшее применение по всему миру.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Ассоциация</a:t>
                      </a:r>
                      <a:r>
                        <a:rPr lang="ru-RU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производителей радиаторов отопления «АПРО»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совместно с компанией «</a:t>
                      </a:r>
                      <a:r>
                        <a:rPr lang="ru-RU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Радимакс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 реализует проект #</a:t>
                      </a:r>
                      <a:r>
                        <a:rPr lang="ru-RU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тепловокругнас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фотовыставку, посвященную российской и мировой истории радиаторов отопления. 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может принять участие любой желающий, прислав фотографию (иллюстрацию) и её описание по адресу 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thermoconvent@gmail.com</a:t>
                      </a:r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Расскажите об истории отопительного прибора, предлагаемого вашей компанией, производимого на вашем заводе, стоящего у вас дома.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Напишем историю тепла вместе!</a:t>
                      </a:r>
                    </a:p>
                    <a:p>
                      <a:endParaRPr lang="ru-RU" sz="1400" b="1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0545811"/>
                  </a:ext>
                </a:extLst>
              </a:tr>
              <a:tr h="484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50001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3526" y="188640"/>
            <a:ext cx="8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Проект программы </a:t>
            </a:r>
            <a:r>
              <a:rPr lang="ru-RU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Термоконвента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2017</a:t>
            </a:r>
            <a:r>
              <a:rPr lang="ru-RU" b="1" dirty="0">
                <a:solidFill>
                  <a:schemeClr val="bg1"/>
                </a:solidFill>
              </a:rPr>
              <a:t> в рамках </a:t>
            </a:r>
            <a:r>
              <a:rPr lang="en-US" b="1" dirty="0" err="1">
                <a:solidFill>
                  <a:schemeClr val="bg1"/>
                </a:solidFill>
              </a:rPr>
              <a:t>Aquatherm</a:t>
            </a:r>
            <a:r>
              <a:rPr lang="en-US" b="1" dirty="0">
                <a:solidFill>
                  <a:schemeClr val="bg1"/>
                </a:solidFill>
              </a:rPr>
              <a:t> St. Petersburg 2017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101" y="4077072"/>
            <a:ext cx="518457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Радиаторы, батареи, «гармошки» - они всегда где-то рядом, но не попадаются на глаза. </a:t>
            </a:r>
          </a:p>
          <a:p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ведь именно они создают уют в домах и дают возможность работать в самых суровых условиях зимы на предприятиях, благодаря им мы можем радовать близких цветами из оранжерей в любое время года, они греют души людей и делают нас добрее. </a:t>
            </a:r>
          </a:p>
          <a:p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Мы появляемся на свет – и они рядом, отвечаем на уроке физики – и тут они, собираемся всей семьей на Новый год, а батареи окружают нас теплом. </a:t>
            </a:r>
          </a:p>
          <a:p>
            <a:r>
              <a:rPr lang="ru-RU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Жизнь и тепло идут рука об руку, позволяя ученым делать открытия, музыкантам писать новые песни, всем нам знать, что есть места, где нас всегда ждут, где тепло наших сердец и тепло дома становятся единым целым.</a:t>
            </a:r>
          </a:p>
        </p:txBody>
      </p:sp>
      <p:pic>
        <p:nvPicPr>
          <p:cNvPr id="9" name="Shape 74" descr="20170215_100247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80" y="3976562"/>
            <a:ext cx="3476777" cy="277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9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bg.net/upload/full/www.GetBg.net_Backgrounds_Orange_gradient_background_096901_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93526" y="88899"/>
            <a:ext cx="8712968" cy="5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018" y="197372"/>
            <a:ext cx="865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Проект программы </a:t>
            </a:r>
            <a:r>
              <a:rPr lang="ru-RU" dirty="0" err="1">
                <a:solidFill>
                  <a:schemeClr val="bg1"/>
                </a:solidFill>
                <a:cs typeface="Arial" panose="020B0604020202020204" pitchFamily="34" charset="0"/>
              </a:rPr>
              <a:t>Термоконвента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 2017</a:t>
            </a:r>
            <a:r>
              <a:rPr lang="ru-RU" dirty="0">
                <a:solidFill>
                  <a:schemeClr val="bg1"/>
                </a:solidFill>
              </a:rPr>
              <a:t> в рамках </a:t>
            </a:r>
            <a:r>
              <a:rPr lang="en-US" dirty="0" err="1">
                <a:solidFill>
                  <a:schemeClr val="bg1"/>
                </a:solidFill>
              </a:rPr>
              <a:t>Aquatherm</a:t>
            </a:r>
            <a:r>
              <a:rPr lang="en-US" dirty="0">
                <a:solidFill>
                  <a:schemeClr val="bg1"/>
                </a:solidFill>
              </a:rPr>
              <a:t> St. Petersburg 2017 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Land Rover OT4 Medium" pitchFamily="50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9172"/>
              </p:ext>
            </p:extLst>
          </p:nvPr>
        </p:nvGraphicFramePr>
        <p:xfrm>
          <a:off x="193526" y="664966"/>
          <a:ext cx="8950474" cy="6068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0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0379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20 апреля 2017 года</a:t>
                      </a:r>
                      <a:endParaRPr lang="ru-RU" sz="1600" b="1" baseline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1400" b="0" dirty="0" smtClean="0">
                          <a:effectLst/>
                        </a:rPr>
                        <a:t>Отель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Hampton by Hilton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Saint-Petersburg 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ExpoForum</a:t>
                      </a:r>
                      <a:r>
                        <a:rPr lang="ru-RU" sz="1400" b="0" dirty="0" smtClean="0">
                          <a:effectLst/>
                        </a:rPr>
                        <a:t>, конференц-зал,</a:t>
                      </a:r>
                      <a:r>
                        <a:rPr lang="ru-RU" sz="1400" b="0" baseline="0" dirty="0" smtClean="0">
                          <a:effectLst/>
                        </a:rPr>
                        <a:t> 1й этаж</a:t>
                      </a:r>
                      <a:r>
                        <a:rPr lang="ru-RU" sz="1400" b="0" dirty="0" smtClean="0">
                          <a:effectLst/>
                        </a:rPr>
                        <a:t> 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Петербургское шоссе 64</a:t>
                      </a:r>
                      <a:r>
                        <a:rPr lang="ru-RU" sz="1400" b="0" dirty="0" smtClean="0">
                          <a:effectLst/>
                        </a:rPr>
                        <a:t>, корпус 2)</a:t>
                      </a:r>
                      <a:endParaRPr lang="ru-RU" sz="1400" b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11:00-13:00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Панельная сессия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Перспективы развития отрасли систем отопления: занятие освобождаемых ниш и стимулирование нового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спроса</a:t>
                      </a:r>
                      <a:endParaRPr lang="ru-RU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Георгий Литвинчук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директор «Литвинчук Маркетинг», маркетолог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Виктор Грановский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ru-RU" sz="1400" dirty="0" smtClean="0"/>
                        <a:t>ехнический директор ООО «</a:t>
                      </a:r>
                      <a:r>
                        <a:rPr lang="ru-RU" sz="1400" dirty="0" err="1" smtClean="0"/>
                        <a:t>Данфосс</a:t>
                      </a:r>
                      <a:r>
                        <a:rPr lang="ru-RU" sz="1400" dirty="0" smtClean="0"/>
                        <a:t>»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Александр Квашнин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исполнительный директор Ассоциации производителей радиаторов отопления «АПРО»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Николай Крапивин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директор Центра по верификации при Национальном объединении строителей «НОСТРОЙ»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Ирина Нестерова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генеральный директор ООО «ПКФ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Радимакс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»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Роман </a:t>
                      </a:r>
                      <a:r>
                        <a:rPr lang="ru-RU" sz="1400" b="0" dirty="0" err="1" smtClean="0">
                          <a:solidFill>
                            <a:srgbClr val="FF0000"/>
                          </a:solidFill>
                        </a:rPr>
                        <a:t>Шидлаускас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директор по развитию Представительства компании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Globa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Марат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</a:rPr>
                        <a:t> Айрапетян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эксперт климатического рынка 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Эксперты: представители компаний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Royal Thermo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ПРАДО, 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Теплоприбор</a:t>
                      </a:r>
                      <a:r>
                        <a:rPr lang="ru-RU" sz="1400" b="0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5000156"/>
                  </a:ext>
                </a:extLst>
              </a:tr>
              <a:tr h="985243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Вопросы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на обсуждение:</a:t>
                      </a:r>
                      <a:endParaRPr lang="ru-RU" sz="1200" b="0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 Российский рынок радиаторов и конвекторов: итоги 2016 года и прогноз на 2017 год от «Литвинчук Маркетинг»; 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 Инвестиционная стратегия развития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отрасли производства отопительных приборов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- 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импортозамещения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к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экспортоориентированности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85725" indent="-85725" algn="l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Как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изменится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рынок отопительных приборов после введения обязательной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сертификации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радиаторов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 конвекторов;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-85725" algn="l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истема добровольной верификации отопительных приборов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 эффективный инструмент борьбы с фальсификатом на рынке строительных материалов.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85725" indent="-857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13:00-13:45 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Кофе-брейк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endParaRPr lang="ru-RU" sz="1400" b="0" baseline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13:45-13:55 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Сбор у экскурсионного автобуса </a:t>
                      </a:r>
                      <a:endParaRPr lang="ru-RU" sz="1400" b="0" baseline="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470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9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bg.net/upload/full/www.GetBg.net_Backgrounds_Orange_gradient_background_096901_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93526" y="88899"/>
            <a:ext cx="8712968" cy="5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41171"/>
              </p:ext>
            </p:extLst>
          </p:nvPr>
        </p:nvGraphicFramePr>
        <p:xfrm>
          <a:off x="193526" y="669383"/>
          <a:ext cx="8950474" cy="620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0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933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20 апреля 2017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6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14:00 - 18:00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Экскурсия по достопримечательностям Санкт-Петербурга, связанным с изобретением первого в мире радиатора</a:t>
                      </a:r>
                      <a:endParaRPr lang="ru-RU" sz="1400" b="0" baseline="0" dirty="0" smtClean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ru" sz="1400" dirty="0" smtClean="0"/>
                        <a:t>Для </a:t>
                      </a:r>
                      <a:r>
                        <a:rPr lang="ru-RU" sz="1400" dirty="0" smtClean="0"/>
                        <a:t>участников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" sz="1400" dirty="0" smtClean="0"/>
                        <a:t>Термоконвента разработана уникальная экскурсия по местам, связанным с историей отопления и Францем Сан-Галли.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1400" dirty="0" smtClean="0"/>
                        <a:t>Экскурсия включает прогулку по центру, посещение музея и культовых мест Санкт-Петербурга,</a:t>
                      </a:r>
                      <a:r>
                        <a:rPr lang="ru" sz="1400" baseline="0" dirty="0" smtClean="0"/>
                        <a:t> где до сих пор сохранились</a:t>
                      </a:r>
                      <a:r>
                        <a:rPr lang="ru" sz="1400" dirty="0" smtClean="0"/>
                        <a:t> батареи</a:t>
                      </a:r>
                      <a:r>
                        <a:rPr lang="ru" sz="1400" baseline="0" dirty="0" smtClean="0"/>
                        <a:t> второй половин </a:t>
                      </a:r>
                      <a:r>
                        <a:rPr lang="en-US" sz="1400" baseline="0" dirty="0" smtClean="0"/>
                        <a:t>XIX </a:t>
                      </a:r>
                      <a:r>
                        <a:rPr lang="ru" sz="1400" baseline="0" dirty="0" smtClean="0"/>
                        <a:t>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" sz="1400" baseline="0" dirty="0" smtClean="0"/>
                        <a:t>начала </a:t>
                      </a:r>
                      <a:r>
                        <a:rPr lang="en-US" sz="1400" baseline="0" dirty="0" smtClean="0"/>
                        <a:t>XX </a:t>
                      </a:r>
                      <a:r>
                        <a:rPr lang="ru-RU" sz="1400" baseline="0" dirty="0" smtClean="0"/>
                        <a:t>века</a:t>
                      </a:r>
                      <a:r>
                        <a:rPr lang="ru" sz="1400" dirty="0" smtClean="0"/>
                        <a:t>. 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0545811"/>
                  </a:ext>
                </a:extLst>
              </a:tr>
              <a:tr h="478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18:00 – 18:30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Трансфер до Московского вокзала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endParaRPr lang="ru-RU" sz="1400" b="0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50001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3526" y="207655"/>
            <a:ext cx="865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Проект программы </a:t>
            </a:r>
            <a:r>
              <a:rPr lang="ru-RU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Термоконвента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2017 в рамках </a:t>
            </a:r>
            <a:r>
              <a:rPr lang="en-US" b="1" dirty="0" err="1">
                <a:solidFill>
                  <a:schemeClr val="bg1"/>
                </a:solidFill>
              </a:rPr>
              <a:t>Aquatherm</a:t>
            </a:r>
            <a:r>
              <a:rPr lang="en-US" b="1" dirty="0">
                <a:solidFill>
                  <a:schemeClr val="bg1"/>
                </a:solidFill>
              </a:rPr>
              <a:t> St. Petersburg 2017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2562814"/>
            <a:ext cx="3313011" cy="230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631879"/>
            <a:ext cx="3313011" cy="23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608" y="2656850"/>
            <a:ext cx="54305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/>
              <a:t>Франц </a:t>
            </a:r>
            <a:r>
              <a:rPr lang="ru-RU" sz="1300" i="1" dirty="0"/>
              <a:t>Карлович Сан-</a:t>
            </a:r>
            <a:r>
              <a:rPr lang="ru-RU" sz="1300" i="1" dirty="0" err="1"/>
              <a:t>Галли</a:t>
            </a:r>
            <a:r>
              <a:rPr lang="ru-RU" sz="1300" i="1" dirty="0"/>
              <a:t>, изобретатель первого мире радиатора водяного радиатора отопления, приехал в город на Неве в 1843 году из Пруссии, а в 1851 </a:t>
            </a:r>
            <a:r>
              <a:rPr lang="ru-RU" sz="1300" i="1" dirty="0" smtClean="0"/>
              <a:t>стал </a:t>
            </a:r>
            <a:r>
              <a:rPr lang="ru-RU" sz="1300" i="1" dirty="0"/>
              <a:t>российским подданным.</a:t>
            </a:r>
          </a:p>
          <a:p>
            <a:pPr>
              <a:spcBef>
                <a:spcPts val="600"/>
              </a:spcBef>
            </a:pPr>
            <a:r>
              <a:rPr lang="ru-RU" sz="1300" i="1" dirty="0"/>
              <a:t>Предприимчивый изобретатель Сан-</a:t>
            </a:r>
            <a:r>
              <a:rPr lang="ru-RU" sz="1300" i="1" dirty="0" err="1"/>
              <a:t>Галли</a:t>
            </a:r>
            <a:r>
              <a:rPr lang="ru-RU" sz="1300" i="1" dirty="0"/>
              <a:t> в 1853 году открыл на Лиговском проспекте мастерскую и буквально заполонил Петербург и многие другие города своими литыми решетками, чугунными трубами, хозяйственными </a:t>
            </a:r>
            <a:r>
              <a:rPr lang="ru-RU" sz="1300" i="1" dirty="0" smtClean="0"/>
              <a:t>приборами.</a:t>
            </a:r>
            <a:endParaRPr lang="ru-RU" sz="1300" i="1" dirty="0"/>
          </a:p>
          <a:p>
            <a:pPr>
              <a:spcBef>
                <a:spcPts val="600"/>
              </a:spcBef>
              <a:defRPr/>
            </a:pPr>
            <a:r>
              <a:rPr lang="ru-RU" sz="1300" i="1" dirty="0"/>
              <a:t>Почти привычная нам батарея отопления была изобретена и опробована Сан-</a:t>
            </a:r>
            <a:r>
              <a:rPr lang="ru-RU" sz="1300" i="1" dirty="0" err="1"/>
              <a:t>Галли</a:t>
            </a:r>
            <a:r>
              <a:rPr lang="ru-RU" sz="1300" i="1" dirty="0"/>
              <a:t> в Петербурге в период меду 1855 и 1857 гг. Тогда это стало настоящим прорывом в ЖКХ, ведь радиатор отличался от бытовавших тогда отопительных систем в виде простых труб или змеевиков, на манер, современных </a:t>
            </a:r>
            <a:r>
              <a:rPr lang="ru-RU" sz="1300" i="1" dirty="0" err="1"/>
              <a:t>полотенцесушителей</a:t>
            </a:r>
            <a:r>
              <a:rPr lang="ru-RU" sz="1300" i="1" dirty="0"/>
              <a:t>, тем, что давал больше тепла благодаря своей своеобразной форме. </a:t>
            </a:r>
            <a:endParaRPr lang="ru-RU" sz="1300" i="1" dirty="0" smtClean="0"/>
          </a:p>
          <a:p>
            <a:pPr>
              <a:spcBef>
                <a:spcPts val="600"/>
              </a:spcBef>
              <a:defRPr/>
            </a:pPr>
            <a:r>
              <a:rPr lang="ru-RU" sz="1300" i="1" dirty="0" smtClean="0"/>
              <a:t>Первые </a:t>
            </a:r>
            <a:r>
              <a:rPr lang="ru-RU" sz="1300" i="1" dirty="0"/>
              <a:t>экземпляры радиаторов, созданных Сан-</a:t>
            </a:r>
            <a:r>
              <a:rPr lang="ru-RU" sz="1300" i="1" dirty="0" err="1"/>
              <a:t>Галли</a:t>
            </a:r>
            <a:r>
              <a:rPr lang="ru-RU" sz="1300" i="1" dirty="0"/>
              <a:t>, представляли собой толстые трубы с вертикальными дисками – отсюда, видимо, и название – батареи. 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7593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etbg.net/upload/full/www.GetBg.net_Backgrounds_Orange_gradient_background_096901_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93526" y="88899"/>
            <a:ext cx="8712968" cy="5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526" y="207655"/>
            <a:ext cx="865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Партнеры Термоконвента-2017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32" y="5589240"/>
            <a:ext cx="3175000" cy="79208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360" y="5589240"/>
            <a:ext cx="2794000" cy="93610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34" y="3927562"/>
            <a:ext cx="1870767" cy="1275523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401" y="3906971"/>
            <a:ext cx="1931167" cy="131670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63" y="3872493"/>
            <a:ext cx="2032301" cy="138566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697" y="896217"/>
            <a:ext cx="2692442" cy="1846246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68" y="896217"/>
            <a:ext cx="2184724" cy="1846246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5544" y="857754"/>
            <a:ext cx="2692442" cy="192317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47" y="3925578"/>
            <a:ext cx="1876587" cy="12794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5736" y="335699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/>
              <a:t>Информационные партнёры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74332" y="5445224"/>
            <a:ext cx="6536531" cy="1178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 marR="8929"/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Ас</a:t>
            </a:r>
            <a:r>
              <a:rPr sz="1700" spc="-14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с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оциация произв</a:t>
            </a:r>
            <a:r>
              <a:rPr sz="1700" spc="-14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ди</a:t>
            </a:r>
            <a:r>
              <a:rPr sz="1700" spc="-11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т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е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лей ради</a:t>
            </a:r>
            <a:r>
              <a:rPr sz="1700" spc="-18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ат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оров </a:t>
            </a:r>
            <a:r>
              <a:rPr sz="1700" spc="-18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от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опления «АПРО» </a:t>
            </a:r>
            <a:endParaRPr lang="ru-RU" sz="1700" dirty="0">
              <a:solidFill>
                <a:schemeClr val="tx1">
                  <a:lumMod val="50000"/>
                  <a:lumOff val="50000"/>
                </a:schemeClr>
              </a:solidFill>
              <a:cs typeface="Calibri Light"/>
            </a:endParaRPr>
          </a:p>
          <a:p>
            <a:pPr marL="8929" marR="8929"/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125493,  </a:t>
            </a:r>
            <a:r>
              <a:rPr sz="1700" spc="-63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г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. Москва, </a:t>
            </a:r>
            <a:r>
              <a:rPr sz="1700" spc="-39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у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л. </a:t>
            </a:r>
            <a:r>
              <a:rPr sz="1700" spc="-53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Ф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л</a:t>
            </a:r>
            <a:r>
              <a:rPr sz="1700" spc="-18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тс</a:t>
            </a:r>
            <a:r>
              <a:rPr sz="1700" spc="-11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к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ая, д.5 </a:t>
            </a:r>
            <a:r>
              <a:rPr sz="1700" spc="-7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к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ор</a:t>
            </a:r>
            <a:r>
              <a:rPr sz="1700" spc="4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.А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.</a:t>
            </a:r>
          </a:p>
          <a:p>
            <a:pPr marL="8929"/>
            <a:r>
              <a:rPr sz="1700" spc="-116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Т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е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л. : 8 (495) 150-34-95</a:t>
            </a:r>
          </a:p>
          <a:p>
            <a:pPr marL="8929"/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ww</a:t>
            </a:r>
            <a:r>
              <a:rPr sz="1700" spc="-84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w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.ap</a:t>
            </a:r>
            <a:r>
              <a:rPr sz="1700" spc="-28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r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oea.ru, i</a:t>
            </a:r>
            <a:r>
              <a:rPr sz="1700" spc="-11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n</a:t>
            </a:r>
            <a:r>
              <a:rPr sz="1700" spc="-32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f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o@ap</a:t>
            </a:r>
            <a:r>
              <a:rPr sz="1700" spc="-28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r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cs typeface="Calibri Light"/>
              </a:rPr>
              <a:t>oea.ru</a:t>
            </a:r>
          </a:p>
        </p:txBody>
      </p:sp>
      <p:pic>
        <p:nvPicPr>
          <p:cNvPr id="5" name="Рисунок 4" descr="co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247" y="5508446"/>
            <a:ext cx="1052275" cy="1052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8254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Присоединяйтесь к сообществу профессионалов климатического рынка!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16632"/>
            <a:ext cx="30531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10973</TotalTime>
  <Words>629</Words>
  <Application>Microsoft Macintosh PowerPoint</Application>
  <PresentationFormat>Экран (4:3)</PresentationFormat>
  <Paragraphs>106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Land Rover OT4 Medium</vt:lpstr>
      <vt:lpstr>Тема Office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Марианна</cp:lastModifiedBy>
  <cp:revision>729</cp:revision>
  <dcterms:modified xsi:type="dcterms:W3CDTF">2017-04-15T15:47:03Z</dcterms:modified>
</cp:coreProperties>
</file>