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4.xml" ContentType="application/vnd.openxmlformats-officedocument.presentationml.notesSlide+xml"/>
  <Override PartName="/ppt/charts/chart13.xml" ContentType="application/vnd.openxmlformats-officedocument.drawingml.chart+xml"/>
  <Override PartName="/ppt/notesSlides/notesSlide5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6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drawings/drawing2.xml" ContentType="application/vnd.openxmlformats-officedocument.drawingml.chartshapes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charts/chart26.xml" ContentType="application/vnd.openxmlformats-officedocument.drawingml.chart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2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8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131"/>
  </p:notesMasterIdLst>
  <p:handoutMasterIdLst>
    <p:handoutMasterId r:id="rId132"/>
  </p:handoutMasterIdLst>
  <p:sldIdLst>
    <p:sldId id="348" r:id="rId2"/>
    <p:sldId id="952" r:id="rId3"/>
    <p:sldId id="669" r:id="rId4"/>
    <p:sldId id="970" r:id="rId5"/>
    <p:sldId id="555" r:id="rId6"/>
    <p:sldId id="866" r:id="rId7"/>
    <p:sldId id="895" r:id="rId8"/>
    <p:sldId id="554" r:id="rId9"/>
    <p:sldId id="558" r:id="rId10"/>
    <p:sldId id="919" r:id="rId11"/>
    <p:sldId id="923" r:id="rId12"/>
    <p:sldId id="892" r:id="rId13"/>
    <p:sldId id="908" r:id="rId14"/>
    <p:sldId id="903" r:id="rId15"/>
    <p:sldId id="879" r:id="rId16"/>
    <p:sldId id="880" r:id="rId17"/>
    <p:sldId id="894" r:id="rId18"/>
    <p:sldId id="896" r:id="rId19"/>
    <p:sldId id="898" r:id="rId20"/>
    <p:sldId id="899" r:id="rId21"/>
    <p:sldId id="900" r:id="rId22"/>
    <p:sldId id="907" r:id="rId23"/>
    <p:sldId id="949" r:id="rId24"/>
    <p:sldId id="939" r:id="rId25"/>
    <p:sldId id="926" r:id="rId26"/>
    <p:sldId id="910" r:id="rId27"/>
    <p:sldId id="925" r:id="rId28"/>
    <p:sldId id="911" r:id="rId29"/>
    <p:sldId id="912" r:id="rId30"/>
    <p:sldId id="920" r:id="rId31"/>
    <p:sldId id="877" r:id="rId32"/>
    <p:sldId id="905" r:id="rId33"/>
    <p:sldId id="953" r:id="rId34"/>
    <p:sldId id="954" r:id="rId35"/>
    <p:sldId id="955" r:id="rId36"/>
    <p:sldId id="958" r:id="rId37"/>
    <p:sldId id="913" r:id="rId38"/>
    <p:sldId id="916" r:id="rId39"/>
    <p:sldId id="980" r:id="rId40"/>
    <p:sldId id="850" r:id="rId41"/>
    <p:sldId id="797" r:id="rId42"/>
    <p:sldId id="941" r:id="rId43"/>
    <p:sldId id="929" r:id="rId44"/>
    <p:sldId id="928" r:id="rId45"/>
    <p:sldId id="888" r:id="rId46"/>
    <p:sldId id="931" r:id="rId47"/>
    <p:sldId id="960" r:id="rId48"/>
    <p:sldId id="963" r:id="rId49"/>
    <p:sldId id="940" r:id="rId50"/>
    <p:sldId id="915" r:id="rId51"/>
    <p:sldId id="945" r:id="rId52"/>
    <p:sldId id="927" r:id="rId53"/>
    <p:sldId id="948" r:id="rId54"/>
    <p:sldId id="961" r:id="rId55"/>
    <p:sldId id="967" r:id="rId56"/>
    <p:sldId id="350" r:id="rId57"/>
    <p:sldId id="827" r:id="rId58"/>
    <p:sldId id="828" r:id="rId59"/>
    <p:sldId id="986" r:id="rId60"/>
    <p:sldId id="829" r:id="rId61"/>
    <p:sldId id="830" r:id="rId62"/>
    <p:sldId id="690" r:id="rId63"/>
    <p:sldId id="881" r:id="rId64"/>
    <p:sldId id="815" r:id="rId65"/>
    <p:sldId id="837" r:id="rId66"/>
    <p:sldId id="944" r:id="rId67"/>
    <p:sldId id="840" r:id="rId68"/>
    <p:sldId id="975" r:id="rId69"/>
    <p:sldId id="969" r:id="rId70"/>
    <p:sldId id="822" r:id="rId71"/>
    <p:sldId id="862" r:id="rId72"/>
    <p:sldId id="917" r:id="rId73"/>
    <p:sldId id="839" r:id="rId74"/>
    <p:sldId id="351" r:id="rId75"/>
    <p:sldId id="694" r:id="rId76"/>
    <p:sldId id="831" r:id="rId77"/>
    <p:sldId id="832" r:id="rId78"/>
    <p:sldId id="833" r:id="rId79"/>
    <p:sldId id="279" r:id="rId80"/>
    <p:sldId id="691" r:id="rId81"/>
    <p:sldId id="962" r:id="rId82"/>
    <p:sldId id="918" r:id="rId83"/>
    <p:sldId id="966" r:id="rId84"/>
    <p:sldId id="959" r:id="rId85"/>
    <p:sldId id="695" r:id="rId86"/>
    <p:sldId id="696" r:id="rId87"/>
    <p:sldId id="697" r:id="rId88"/>
    <p:sldId id="982" r:id="rId89"/>
    <p:sldId id="849" r:id="rId90"/>
    <p:sldId id="846" r:id="rId91"/>
    <p:sldId id="851" r:id="rId92"/>
    <p:sldId id="855" r:id="rId93"/>
    <p:sldId id="852" r:id="rId94"/>
    <p:sldId id="957" r:id="rId95"/>
    <p:sldId id="798" r:id="rId96"/>
    <p:sldId id="956" r:id="rId97"/>
    <p:sldId id="700" r:id="rId98"/>
    <p:sldId id="938" r:id="rId99"/>
    <p:sldId id="943" r:id="rId100"/>
    <p:sldId id="699" r:id="rId101"/>
    <p:sldId id="856" r:id="rId102"/>
    <p:sldId id="857" r:id="rId103"/>
    <p:sldId id="983" r:id="rId104"/>
    <p:sldId id="693" r:id="rId105"/>
    <p:sldId id="985" r:id="rId106"/>
    <p:sldId id="843" r:id="rId107"/>
    <p:sldId id="844" r:id="rId108"/>
    <p:sldId id="946" r:id="rId109"/>
    <p:sldId id="942" r:id="rId110"/>
    <p:sldId id="845" r:id="rId111"/>
    <p:sldId id="922" r:id="rId112"/>
    <p:sldId id="976" r:id="rId113"/>
    <p:sldId id="984" r:id="rId114"/>
    <p:sldId id="977" r:id="rId115"/>
    <p:sldId id="978" r:id="rId116"/>
    <p:sldId id="979" r:id="rId117"/>
    <p:sldId id="981" r:id="rId118"/>
    <p:sldId id="933" r:id="rId119"/>
    <p:sldId id="934" r:id="rId120"/>
    <p:sldId id="935" r:id="rId121"/>
    <p:sldId id="936" r:id="rId122"/>
    <p:sldId id="937" r:id="rId123"/>
    <p:sldId id="692" r:id="rId124"/>
    <p:sldId id="947" r:id="rId125"/>
    <p:sldId id="968" r:id="rId126"/>
    <p:sldId id="964" r:id="rId127"/>
    <p:sldId id="972" r:id="rId128"/>
    <p:sldId id="965" r:id="rId129"/>
    <p:sldId id="973" r:id="rId130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  <p15:guide id="3" orient="horz" pos="3110" userDrawn="1">
          <p15:clr>
            <a:srgbClr val="A4A3A4"/>
          </p15:clr>
        </p15:guide>
        <p15:guide id="4" pos="2142" userDrawn="1">
          <p15:clr>
            <a:srgbClr val="A4A3A4"/>
          </p15:clr>
        </p15:guide>
        <p15:guide id="5" orient="horz" pos="3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00823B"/>
    <a:srgbClr val="0000FF"/>
    <a:srgbClr val="FBF5E9"/>
    <a:srgbClr val="9BB7D9"/>
    <a:srgbClr val="33CC33"/>
    <a:srgbClr val="FF6600"/>
    <a:srgbClr val="FCF5EB"/>
    <a:srgbClr val="009242"/>
    <a:srgbClr val="D8D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7" autoAdjust="0"/>
    <p:restoredTop sz="94511" autoAdjust="0"/>
  </p:normalViewPr>
  <p:slideViewPr>
    <p:cSldViewPr>
      <p:cViewPr varScale="1">
        <p:scale>
          <a:sx n="106" d="100"/>
          <a:sy n="106" d="100"/>
        </p:scale>
        <p:origin x="355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1326" y="-96"/>
      </p:cViewPr>
      <p:guideLst>
        <p:guide orient="horz" pos="3128"/>
        <p:guide pos="2141"/>
        <p:guide orient="horz" pos="3110"/>
        <p:guide pos="2142"/>
        <p:guide orient="horz" pos="3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89;&#1088;&#1086;&#1075;&#1077;&#1085;\&#1072;&#1087;&#1088;%20%2019\&#1046;&#1080;&#1083;&#1100;&#1077;%201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89;&#1088;&#1086;&#1075;&#1077;&#1085;\&#1072;&#1087;&#1088;%20%2019\&#1046;&#1080;&#1083;&#1100;&#1077;%201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89;&#1088;&#1086;&#1075;&#1077;&#1085;\&#1072;&#1087;&#1088;%20%2019\&#1046;&#1080;&#1083;&#1100;&#1077;%201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89;&#1088;&#1086;&#1075;&#1077;&#1085;\&#1084;&#1072;&#1081;%2019\&#1087;&#1077;&#1088;&#1077;&#1089;&#1095;&#1077;&#1090;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89;&#1088;&#1086;&#1075;&#1077;&#1085;\&#1072;&#1087;&#1088;%20%2019\&#1046;&#1080;&#1083;&#1100;&#1077;%20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89;&#1088;&#1086;&#1075;&#1077;&#1085;\&#1084;&#1072;&#1081;%2019\&#1087;&#1077;&#1088;&#1077;&#1089;&#1095;&#1077;&#1090;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89;&#1088;&#1086;&#1075;&#1077;&#1085;\&#1084;&#1072;&#1081;%2019\&#1087;&#1077;&#1088;&#1077;&#1089;&#1095;&#1077;&#1090;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89;&#1088;&#1086;&#1075;&#1077;&#1085;\&#1084;&#1072;&#1081;%2019\&#1087;&#1077;&#1088;&#1077;&#1089;&#1095;&#1077;&#1090;.xlsx" TargetMode="Externa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8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E:\&#1089;&#1088;&#1086;&#1075;&#1077;&#1085;\&#1103;&#1085;&#1074;%2019\&#1082;&#1091;&#1083;&#1080;&#1082;&#1086;&#1074;\&#1042;&#1074;&#1086;&#1076;%20&#1053;&#1055;%20&#1080;&#1083;&#1100;&#1077;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I:\&#1089;&#1088;&#1086;&#1075;&#1077;&#1085;\&#1103;&#1085;&#1074;%2019\&#1082;&#1091;&#1083;&#1080;&#1082;&#1086;&#1074;\&#1042;&#1074;&#1086;&#1076;%20&#1053;&#1055;%20&#1080;&#1083;&#1100;&#1077;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50;&#1091;&#1083;&#1080;&#1082;&#1086;&#1074;\&#1044;&#1086;&#1082;&#1091;&#1084;&#1077;&#1085;&#1090;&#1099;\01%20&#1056;&#1057;&#1057;-&#1057;&#1056;&#1054;\01%20&#1056;&#1057;&#1057;%20&#1090;&#1077;&#1082;&#1091;&#1097;&#1080;&#1077;\04%20&#1052;&#1072;&#1090;&#1077;&#1088;&#1080;&#1072;&#1083;&#1099;%20&#1071;&#1082;&#1086;&#1074;&#1083;&#1077;&#1074;&#1091;\203%20&#1052;&#1072;&#1082;&#1088;&#1086;&#1101;&#1082;&#1055;&#1086;&#1082;%202012-2018\02%20%20&#1042;&#1042;&#1055;%20&#1080;%20&#1044;&#1086;&#1093;&#1086;&#1076;&#1099;%202012-2018%20&#1091;&#1090;&#1086;&#1095;&#1085;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50;&#1091;&#1083;&#1080;&#1082;&#1086;&#1074;\&#1044;&#1086;&#1082;&#1091;&#1084;&#1077;&#1085;&#1090;&#1099;\01%20&#1056;&#1057;&#1057;-&#1057;&#1056;&#1054;\01%20&#1056;&#1057;&#1057;%20&#1090;&#1077;&#1082;&#1091;&#1097;&#1080;&#1077;\04%20&#1052;&#1072;&#1090;&#1077;&#1088;&#1080;&#1072;&#1083;&#1099;%20&#1071;&#1082;&#1086;&#1074;&#1083;&#1077;&#1074;&#1091;\203%20&#1052;&#1072;&#1082;&#1088;&#1086;&#1101;&#1082;&#1055;&#1086;&#1082;%202012-2018\02%20%20&#1042;&#1042;&#1055;%20&#1080;%20&#1044;&#1086;&#1093;&#1086;&#1076;&#1099;%202012-2018%20&#1091;&#1090;&#1086;&#1095;&#1085;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89;&#1088;&#1086;&#1075;&#1077;&#1085;\&#1072;&#1087;&#1088;%20%2019\jil_dom_oper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89;&#1088;&#1086;&#1075;&#1077;&#1085;\&#1072;&#1087;&#1088;%20%2019\&#1046;&#1080;&#1083;&#1100;&#1077;%20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89;&#1088;&#1086;&#1075;&#1077;&#1085;\&#1072;&#1087;&#1088;%20%2019\&#1046;&#1080;&#1083;&#1100;&#1077;%20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I:\&#1089;&#1088;&#1086;&#1075;&#1077;&#1085;\&#1072;&#1087;&#1088;%20%2019\&#1046;&#1080;&#1083;&#1100;&#1077;%20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06776354351436E-2"/>
          <c:y val="3.792844674765887E-2"/>
          <c:w val="0.9472892619210892"/>
          <c:h val="0.850531232221875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1.75</c:v>
                </c:pt>
                <c:pt idx="1">
                  <c:v>4.45</c:v>
                </c:pt>
                <c:pt idx="2">
                  <c:v>5.14</c:v>
                </c:pt>
                <c:pt idx="3">
                  <c:v>5.71</c:v>
                </c:pt>
                <c:pt idx="4">
                  <c:v>6.02</c:v>
                </c:pt>
                <c:pt idx="5">
                  <c:v>6.13</c:v>
                </c:pt>
                <c:pt idx="6">
                  <c:v>5.95</c:v>
                </c:pt>
                <c:pt idx="7">
                  <c:v>7.2</c:v>
                </c:pt>
                <c:pt idx="8">
                  <c:v>7.54</c:v>
                </c:pt>
                <c:pt idx="9">
                  <c:v>8.3800000000000008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28-464C-A136-0422187310A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806374004420992E-2"/>
                  <c:y val="6.74669558006442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88-4B92-ADDB-AD4C69B5EF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Лист1!$C$2:$C$11</c:f>
              <c:numCache>
                <c:formatCode>0.00</c:formatCode>
                <c:ptCount val="10"/>
                <c:pt idx="0" formatCode="General">
                  <c:v>1.75</c:v>
                </c:pt>
                <c:pt idx="1">
                  <c:v>2.5114442775911998</c:v>
                </c:pt>
                <c:pt idx="2">
                  <c:v>2.639527935748351</c:v>
                </c:pt>
                <c:pt idx="3">
                  <c:v>2.7055161341420595</c:v>
                </c:pt>
                <c:pt idx="4">
                  <c:v>2.7082216502762027</c:v>
                </c:pt>
                <c:pt idx="5">
                  <c:v>2.6459325523198491</c:v>
                </c:pt>
                <c:pt idx="6">
                  <c:v>2.5427411827793751</c:v>
                </c:pt>
                <c:pt idx="7">
                  <c:v>2.4893436179410076</c:v>
                </c:pt>
                <c:pt idx="8">
                  <c:v>2.4594714945257135</c:v>
                </c:pt>
                <c:pt idx="9">
                  <c:v>2.5898234837355778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88-4B92-ADDB-AD4C69B5EF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227676928"/>
        <c:axId val="227678464"/>
      </c:barChart>
      <c:catAx>
        <c:axId val="227676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7678464"/>
        <c:crosses val="autoZero"/>
        <c:auto val="1"/>
        <c:lblAlgn val="ctr"/>
        <c:lblOffset val="100"/>
        <c:noMultiLvlLbl val="0"/>
      </c:catAx>
      <c:valAx>
        <c:axId val="227678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7676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СТРУКТУРА!$C$4:$G$4</c:f>
              <c:strCache>
                <c:ptCount val="5"/>
                <c:pt idx="0">
                  <c:v>до 1920</c:v>
                </c:pt>
                <c:pt idx="1">
                  <c:v>1921-1945</c:v>
                </c:pt>
                <c:pt idx="2">
                  <c:v>1946-1970</c:v>
                </c:pt>
                <c:pt idx="3">
                  <c:v>1971-1995</c:v>
                </c:pt>
                <c:pt idx="4">
                  <c:v>после 1995</c:v>
                </c:pt>
              </c:strCache>
            </c:strRef>
          </c:cat>
          <c:val>
            <c:numRef>
              <c:f>СТРУКТУРА!$C$8:$G$8</c:f>
              <c:numCache>
                <c:formatCode>0.0%</c:formatCode>
                <c:ptCount val="5"/>
                <c:pt idx="0">
                  <c:v>2.1740205113863497E-2</c:v>
                </c:pt>
                <c:pt idx="1">
                  <c:v>3.9269092948133959E-2</c:v>
                </c:pt>
                <c:pt idx="2">
                  <c:v>0.27360737404254537</c:v>
                </c:pt>
                <c:pt idx="3">
                  <c:v>0.404375724755896</c:v>
                </c:pt>
                <c:pt idx="4">
                  <c:v>0.26100760313956151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C4-412F-B4B1-F64BBE7430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5257875387583195"/>
          <c:y val="0.13329943132108499"/>
          <c:w val="0.23780110290775772"/>
          <c:h val="0.44636373578302718"/>
        </c:manualLayout>
      </c:layout>
      <c:overlay val="0"/>
      <c:txPr>
        <a:bodyPr/>
        <a:lstStyle/>
        <a:p>
          <a:pPr rtl="0">
            <a:defRPr sz="1600" b="1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79861282302538E-2"/>
          <c:y val="0.19212962962962948"/>
          <c:w val="0.71847115154463181"/>
          <c:h val="0.77314814814814858"/>
        </c:manualLayout>
      </c:layout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СТРУКТУРА!$C$11:$F$11</c:f>
              <c:strCache>
                <c:ptCount val="4"/>
                <c:pt idx="0">
                  <c:v>до 30%</c:v>
                </c:pt>
                <c:pt idx="1">
                  <c:v>от 31 до 65%</c:v>
                </c:pt>
                <c:pt idx="2">
                  <c:v>от 66 до 70%</c:v>
                </c:pt>
                <c:pt idx="3">
                  <c:v>более 70%</c:v>
                </c:pt>
              </c:strCache>
            </c:strRef>
          </c:cat>
          <c:val>
            <c:numRef>
              <c:f>СТРУКТУРА!$C$15:$F$15</c:f>
              <c:numCache>
                <c:formatCode>0.0%</c:formatCode>
                <c:ptCount val="4"/>
                <c:pt idx="0">
                  <c:v>0.60312540388774261</c:v>
                </c:pt>
                <c:pt idx="1">
                  <c:v>0.3462348091433422</c:v>
                </c:pt>
                <c:pt idx="2">
                  <c:v>3.691573545205349E-2</c:v>
                </c:pt>
                <c:pt idx="3">
                  <c:v>1.3724051516862049E-2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4F-4F4E-80AD-B69300E02A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7241416995595025"/>
          <c:y val="0.33256561679790048"/>
          <c:w val="0.21709755977040882"/>
          <c:h val="0.33486876640419982"/>
        </c:manualLayout>
      </c:layout>
      <c:overlay val="0"/>
      <c:txPr>
        <a:bodyPr/>
        <a:lstStyle/>
        <a:p>
          <a:pPr rtl="0">
            <a:defRPr sz="1600" b="1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69460101917405"/>
          <c:y val="4.0897227200198422E-2"/>
          <c:w val="0.84523535644886483"/>
          <c:h val="0.907849208381033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жилье!$B$30</c:f>
              <c:strCache>
                <c:ptCount val="1"/>
                <c:pt idx="0">
                  <c:v>кол-во домов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жилье!$C$28:$G$28</c:f>
              <c:strCache>
                <c:ptCount val="5"/>
                <c:pt idx="0">
                  <c:v>1-3 этажа</c:v>
                </c:pt>
                <c:pt idx="1">
                  <c:v>4-5этажей</c:v>
                </c:pt>
                <c:pt idx="2">
                  <c:v>6-9 этажей</c:v>
                </c:pt>
                <c:pt idx="3">
                  <c:v>10-16 этажей</c:v>
                </c:pt>
                <c:pt idx="4">
                  <c:v>17 и более</c:v>
                </c:pt>
              </c:strCache>
            </c:strRef>
          </c:cat>
          <c:val>
            <c:numRef>
              <c:f>жилье!$C$30:$G$30</c:f>
              <c:numCache>
                <c:formatCode>0.00%</c:formatCode>
                <c:ptCount val="5"/>
                <c:pt idx="0" formatCode="0%">
                  <c:v>0.98</c:v>
                </c:pt>
                <c:pt idx="1">
                  <c:v>4.0000000000000027E-3</c:v>
                </c:pt>
                <c:pt idx="2">
                  <c:v>4.0000000000000027E-3</c:v>
                </c:pt>
                <c:pt idx="3">
                  <c:v>7.0000000000000027E-3</c:v>
                </c:pt>
                <c:pt idx="4">
                  <c:v>5.0000000000000027E-3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4C-4F9A-B1F6-C885DAF65D29}"/>
            </c:ext>
          </c:extLst>
        </c:ser>
        <c:ser>
          <c:idx val="1"/>
          <c:order val="1"/>
          <c:tx>
            <c:strRef>
              <c:f>жилье!$B$31</c:f>
              <c:strCache>
                <c:ptCount val="1"/>
                <c:pt idx="0">
                  <c:v>общая площадь жилья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жилье!$C$28:$G$28</c:f>
              <c:strCache>
                <c:ptCount val="5"/>
                <c:pt idx="0">
                  <c:v>1-3 этажа</c:v>
                </c:pt>
                <c:pt idx="1">
                  <c:v>4-5этажей</c:v>
                </c:pt>
                <c:pt idx="2">
                  <c:v>6-9 этажей</c:v>
                </c:pt>
                <c:pt idx="3">
                  <c:v>10-16 этажей</c:v>
                </c:pt>
                <c:pt idx="4">
                  <c:v>17 и более</c:v>
                </c:pt>
              </c:strCache>
            </c:strRef>
          </c:cat>
          <c:val>
            <c:numRef>
              <c:f>жилье!$C$31:$G$31</c:f>
              <c:numCache>
                <c:formatCode>0.00%</c:formatCode>
                <c:ptCount val="5"/>
                <c:pt idx="0">
                  <c:v>0.46400000000000002</c:v>
                </c:pt>
                <c:pt idx="1">
                  <c:v>3.6999999999999998E-2</c:v>
                </c:pt>
                <c:pt idx="2">
                  <c:v>6.9000000000000034E-2</c:v>
                </c:pt>
                <c:pt idx="3">
                  <c:v>0.17600000000000007</c:v>
                </c:pt>
                <c:pt idx="4">
                  <c:v>0.254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4C-4F9A-B1F6-C885DAF65D29}"/>
            </c:ext>
          </c:extLst>
        </c:ser>
        <c:ser>
          <c:idx val="2"/>
          <c:order val="2"/>
          <c:tx>
            <c:strRef>
              <c:f>жилье!$B$32</c:f>
              <c:strCache>
                <c:ptCount val="1"/>
                <c:pt idx="0">
                  <c:v>жилых единиц 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жилье!$C$28:$G$28</c:f>
              <c:strCache>
                <c:ptCount val="5"/>
                <c:pt idx="0">
                  <c:v>1-3 этажа</c:v>
                </c:pt>
                <c:pt idx="1">
                  <c:v>4-5этажей</c:v>
                </c:pt>
                <c:pt idx="2">
                  <c:v>6-9 этажей</c:v>
                </c:pt>
                <c:pt idx="3">
                  <c:v>10-16 этажей</c:v>
                </c:pt>
                <c:pt idx="4">
                  <c:v>17 и более</c:v>
                </c:pt>
              </c:strCache>
            </c:strRef>
          </c:cat>
          <c:val>
            <c:numRef>
              <c:f>жилье!$C$32:$G$32</c:f>
              <c:numCache>
                <c:formatCode>0.00%</c:formatCode>
                <c:ptCount val="5"/>
                <c:pt idx="0">
                  <c:v>0.25006218389851587</c:v>
                </c:pt>
                <c:pt idx="1">
                  <c:v>5.1768095514468107E-2</c:v>
                </c:pt>
                <c:pt idx="2">
                  <c:v>9.6540502445900025E-2</c:v>
                </c:pt>
                <c:pt idx="3">
                  <c:v>0.24624823812287558</c:v>
                </c:pt>
                <c:pt idx="4">
                  <c:v>0.35538098001824103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4C-4F9A-B1F6-C885DAF65D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392768"/>
        <c:axId val="191410944"/>
      </c:barChart>
      <c:catAx>
        <c:axId val="1913927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91410944"/>
        <c:crosses val="autoZero"/>
        <c:auto val="1"/>
        <c:lblAlgn val="ctr"/>
        <c:lblOffset val="100"/>
        <c:noMultiLvlLbl val="0"/>
      </c:catAx>
      <c:valAx>
        <c:axId val="191410944"/>
        <c:scaling>
          <c:orientation val="minMax"/>
          <c:max val="1"/>
        </c:scaling>
        <c:delete val="0"/>
        <c:axPos val="b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crossAx val="191392768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</c:spPr>
    </c:plotArea>
    <c:legend>
      <c:legendPos val="r"/>
      <c:layout>
        <c:manualLayout>
          <c:xMode val="edge"/>
          <c:yMode val="edge"/>
          <c:x val="0.6519388470725479"/>
          <c:y val="0.43322400570629038"/>
          <c:w val="0.31130765344731082"/>
          <c:h val="0.17700509122174829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807100446173383E-2"/>
          <c:y val="6.8286693385931439E-3"/>
          <c:w val="0.85112377621725843"/>
          <c:h val="0.5331444652206363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8540">
              <a:solidFill>
                <a:srgbClr val="000000"/>
              </a:solidFill>
              <a:prstDash val="solid"/>
            </a:ln>
          </c:spPr>
          <c:explosion val="22"/>
          <c:dPt>
            <c:idx val="0"/>
            <c:bubble3D val="0"/>
            <c:spPr>
              <a:solidFill>
                <a:srgbClr val="FF0000"/>
              </a:solidFill>
              <a:ln w="854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5667-4708-833D-A329551AEDFD}"/>
              </c:ext>
            </c:extLst>
          </c:dPt>
          <c:dPt>
            <c:idx val="1"/>
            <c:bubble3D val="0"/>
            <c:spPr>
              <a:solidFill>
                <a:srgbClr val="339966"/>
              </a:solidFill>
              <a:ln w="854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5667-4708-833D-A329551AEDFD}"/>
              </c:ext>
            </c:extLst>
          </c:dPt>
          <c:dPt>
            <c:idx val="2"/>
            <c:bubble3D val="0"/>
            <c:spPr>
              <a:solidFill>
                <a:srgbClr val="CC99FF"/>
              </a:solidFill>
              <a:ln w="854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5667-4708-833D-A329551AEDFD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854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5667-4708-833D-A329551AEDFD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854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5667-4708-833D-A329551AEDFD}"/>
              </c:ext>
            </c:extLst>
          </c:dPt>
          <c:dPt>
            <c:idx val="5"/>
            <c:bubble3D val="0"/>
            <c:spPr>
              <a:solidFill>
                <a:srgbClr val="FF8080"/>
              </a:solidFill>
              <a:ln w="854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5667-4708-833D-A329551AEDFD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854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5667-4708-833D-A329551AEDFD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854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5667-4708-833D-A329551AEDFD}"/>
              </c:ext>
            </c:extLst>
          </c:dPt>
          <c:dLbls>
            <c:dLbl>
              <c:idx val="0"/>
              <c:layout>
                <c:manualLayout>
                  <c:x val="-0.13786749286138592"/>
                  <c:y val="-0.10293954004732871"/>
                </c:manualLayout>
              </c:layout>
              <c:tx>
                <c:rich>
                  <a:bodyPr/>
                  <a:lstStyle/>
                  <a:p>
                    <a:pPr>
                      <a:defRPr sz="1055" b="1" i="0" u="none" strike="noStrike" baseline="0">
                        <a:solidFill>
                          <a:srgbClr val="FF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 dirty="0">
                        <a:solidFill>
                          <a:srgbClr val="002060"/>
                        </a:solidFill>
                      </a:rPr>
                      <a:t>60,1%</a:t>
                    </a:r>
                  </a:p>
                </c:rich>
              </c:tx>
              <c:spPr>
                <a:noFill/>
                <a:ln w="17079">
                  <a:noFill/>
                </a:ln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67-4708-833D-A329551AEDFD}"/>
                </c:ext>
              </c:extLst>
            </c:dLbl>
            <c:dLbl>
              <c:idx val="1"/>
              <c:layout>
                <c:manualLayout>
                  <c:x val="0.12045736688396784"/>
                  <c:y val="2.6047098777307029E-2"/>
                </c:manualLayout>
              </c:layout>
              <c:spPr>
                <a:noFill/>
                <a:ln w="17079">
                  <a:noFill/>
                </a:ln>
              </c:spPr>
              <c:txPr>
                <a:bodyPr/>
                <a:lstStyle/>
                <a:p>
                  <a:pPr>
                    <a:defRPr sz="1055" b="1" i="0" u="none" strike="noStrike" baseline="0">
                      <a:solidFill>
                        <a:srgbClr val="0033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67-4708-833D-A329551AEDFD}"/>
                </c:ext>
              </c:extLst>
            </c:dLbl>
            <c:dLbl>
              <c:idx val="2"/>
              <c:spPr>
                <a:noFill/>
                <a:ln w="17079">
                  <a:noFill/>
                </a:ln>
              </c:spPr>
              <c:txPr>
                <a:bodyPr/>
                <a:lstStyle/>
                <a:p>
                  <a:pPr>
                    <a:defRPr sz="1055" b="1" i="0" u="none" strike="noStrike" baseline="0">
                      <a:solidFill>
                        <a:srgbClr val="80008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667-4708-833D-A329551AEDFD}"/>
                </c:ext>
              </c:extLst>
            </c:dLbl>
            <c:dLbl>
              <c:idx val="3"/>
              <c:spPr>
                <a:noFill/>
                <a:ln w="17079">
                  <a:noFill/>
                </a:ln>
              </c:spPr>
              <c:txPr>
                <a:bodyPr/>
                <a:lstStyle/>
                <a:p>
                  <a:pPr>
                    <a:defRPr sz="1055" b="1" i="0" u="none" strike="noStrike" baseline="0">
                      <a:solidFill>
                        <a:srgbClr val="0000FF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667-4708-833D-A329551AEDFD}"/>
                </c:ext>
              </c:extLst>
            </c:dLbl>
            <c:dLbl>
              <c:idx val="4"/>
              <c:layout>
                <c:manualLayout>
                  <c:x val="-3.1648368035830272E-2"/>
                  <c:y val="-3.4995714640413983E-2"/>
                </c:manualLayout>
              </c:layout>
              <c:spPr>
                <a:noFill/>
                <a:ln w="17079">
                  <a:noFill/>
                </a:ln>
              </c:spPr>
              <c:txPr>
                <a:bodyPr/>
                <a:lstStyle/>
                <a:p>
                  <a:pPr>
                    <a:defRPr sz="1055" b="1" i="0" u="none" strike="noStrike" baseline="0">
                      <a:solidFill>
                        <a:srgbClr val="660066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667-4708-833D-A329551AEDFD}"/>
                </c:ext>
              </c:extLst>
            </c:dLbl>
            <c:dLbl>
              <c:idx val="5"/>
              <c:layout>
                <c:manualLayout>
                  <c:x val="-2.3926093490670413E-3"/>
                  <c:y val="-3.4578565573778086E-2"/>
                </c:manualLayout>
              </c:layout>
              <c:spPr>
                <a:noFill/>
                <a:ln w="17079">
                  <a:noFill/>
                </a:ln>
              </c:spPr>
              <c:txPr>
                <a:bodyPr/>
                <a:lstStyle/>
                <a:p>
                  <a:pPr>
                    <a:defRPr sz="1055" b="1" i="0" u="none" strike="noStrike" baseline="0">
                      <a:solidFill>
                        <a:srgbClr val="8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667-4708-833D-A329551AEDFD}"/>
                </c:ext>
              </c:extLst>
            </c:dLbl>
            <c:dLbl>
              <c:idx val="6"/>
              <c:layout>
                <c:manualLayout>
                  <c:x val="5.9635418620252088E-2"/>
                  <c:y val="-3.7381037066277469E-2"/>
                </c:manualLayout>
              </c:layout>
              <c:spPr>
                <a:noFill/>
                <a:ln w="17079">
                  <a:noFill/>
                </a:ln>
              </c:spPr>
              <c:txPr>
                <a:bodyPr/>
                <a:lstStyle/>
                <a:p>
                  <a:pPr>
                    <a:defRPr sz="1055" b="1" i="0" u="none" strike="noStrike" baseline="0">
                      <a:solidFill>
                        <a:srgbClr val="00008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667-4708-833D-A329551AEDFD}"/>
                </c:ext>
              </c:extLst>
            </c:dLbl>
            <c:dLbl>
              <c:idx val="7"/>
              <c:layout>
                <c:manualLayout>
                  <c:x val="9.4645033386277722E-2"/>
                  <c:y val="-1.7579324514756394E-2"/>
                </c:manualLayout>
              </c:layout>
              <c:spPr>
                <a:noFill/>
                <a:ln w="17079">
                  <a:noFill/>
                </a:ln>
              </c:spPr>
              <c:txPr>
                <a:bodyPr/>
                <a:lstStyle/>
                <a:p>
                  <a:pPr>
                    <a:defRPr sz="1055" b="1" i="0" u="none" strike="noStrike" baseline="0">
                      <a:solidFill>
                        <a:srgbClr val="333399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667-4708-833D-A329551AEDFD}"/>
                </c:ext>
              </c:extLst>
            </c:dLbl>
            <c:spPr>
              <a:noFill/>
              <a:ln w="17079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5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Лист1!$B$2:$I$2</c:f>
              <c:strCache>
                <c:ptCount val="8"/>
                <c:pt idx="0">
                  <c:v>себестоимость (сметная стоимость) строительства</c:v>
                </c:pt>
                <c:pt idx="1">
                  <c:v>прибыль застройщика</c:v>
                </c:pt>
                <c:pt idx="2">
                  <c:v>прибыль риэлтора </c:v>
                </c:pt>
                <c:pt idx="3">
                  <c:v>доля города</c:v>
                </c:pt>
                <c:pt idx="4">
                  <c:v>получение и выполнение ТУ "по подключению"</c:v>
                </c:pt>
                <c:pt idx="5">
                  <c:v>приобретение земельного участка</c:v>
                </c:pt>
                <c:pt idx="6">
                  <c:v>подготовка проектно-сметной документации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Лист1!$B$3:$I$3</c:f>
              <c:numCache>
                <c:formatCode>0.0%</c:formatCode>
                <c:ptCount val="8"/>
                <c:pt idx="0">
                  <c:v>0.60100000000000031</c:v>
                </c:pt>
                <c:pt idx="1">
                  <c:v>0.10199999999999998</c:v>
                </c:pt>
                <c:pt idx="2">
                  <c:v>3.1000000000000014E-2</c:v>
                </c:pt>
                <c:pt idx="3">
                  <c:v>6.0000000000000026E-2</c:v>
                </c:pt>
                <c:pt idx="4">
                  <c:v>5.7000000000000023E-2</c:v>
                </c:pt>
                <c:pt idx="5">
                  <c:v>0.10299999999999998</c:v>
                </c:pt>
                <c:pt idx="6">
                  <c:v>3.500000000000001E-2</c:v>
                </c:pt>
                <c:pt idx="7">
                  <c:v>1.0999999999999998E-2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667-4708-833D-A329551AED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2331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43" b="0" i="0" u="none" strike="noStrike" baseline="0">
                <a:solidFill>
                  <a:srgbClr val="FF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43" b="0" i="0" u="none" strike="noStrike" baseline="0">
                <a:solidFill>
                  <a:srgbClr val="008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43" b="0" i="0" u="none" strike="noStrike" baseline="0">
                <a:solidFill>
                  <a:srgbClr val="80008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43" b="0" i="0" u="none" strike="noStrike" baseline="0">
                <a:solidFill>
                  <a:srgbClr val="00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43" b="0" i="0" u="none" strike="noStrike" baseline="0">
                <a:solidFill>
                  <a:srgbClr val="660066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43" b="0" i="0" u="none" strike="noStrike" baseline="0">
                <a:solidFill>
                  <a:srgbClr val="8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43" b="0" i="0" u="none" strike="noStrike" baseline="0">
                <a:solidFill>
                  <a:srgbClr val="00008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143" b="0" i="0" u="none" strike="noStrike" baseline="0">
                <a:solidFill>
                  <a:srgbClr val="333399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ayout>
        <c:manualLayout>
          <c:xMode val="edge"/>
          <c:yMode val="edge"/>
          <c:x val="3.6569982516333993E-3"/>
          <c:y val="0.46217189569200812"/>
          <c:w val="0.98292296616270658"/>
          <c:h val="0.49377135684126433"/>
        </c:manualLayout>
      </c:layout>
      <c:overlay val="0"/>
      <c:spPr>
        <a:noFill/>
        <a:ln w="17079">
          <a:noFill/>
        </a:ln>
      </c:spPr>
      <c:txPr>
        <a:bodyPr/>
        <a:lstStyle/>
        <a:p>
          <a:pPr>
            <a:defRPr sz="1143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673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629817326095498E-2"/>
          <c:y val="0.1438776778125492"/>
          <c:w val="0.94342573747000669"/>
          <c:h val="0.676369564897203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фактическая стоимость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2005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13.8</c:v>
                </c:pt>
                <c:pt idx="1">
                  <c:v>31.9</c:v>
                </c:pt>
                <c:pt idx="2">
                  <c:v>33.300000000000004</c:v>
                </c:pt>
                <c:pt idx="3">
                  <c:v>34.4</c:v>
                </c:pt>
                <c:pt idx="4">
                  <c:v>36.4</c:v>
                </c:pt>
                <c:pt idx="5">
                  <c:v>38.9</c:v>
                </c:pt>
                <c:pt idx="6">
                  <c:v>40.9</c:v>
                </c:pt>
                <c:pt idx="7">
                  <c:v>41.5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B400-48C9-BAE3-8962D1CC062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Норматив Минстроя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9444452038982096E-3"/>
                  <c:y val="-1.5125127680293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E08-40A4-AF51-CDD0F2123800}"/>
                </c:ext>
              </c:extLst>
            </c:dLbl>
            <c:dLbl>
              <c:idx val="1"/>
              <c:layout>
                <c:manualLayout>
                  <c:x val="6.9444452038982096E-3"/>
                  <c:y val="-1.5125127680293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08-40A4-AF51-CDD0F2123800}"/>
                </c:ext>
              </c:extLst>
            </c:dLbl>
            <c:dLbl>
              <c:idx val="2"/>
              <c:layout>
                <c:manualLayout>
                  <c:x val="6.9444452038982096E-3"/>
                  <c:y val="-5.04170922676457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08-40A4-AF51-CDD0F2123800}"/>
                </c:ext>
              </c:extLst>
            </c:dLbl>
            <c:dLbl>
              <c:idx val="3"/>
              <c:layout>
                <c:manualLayout>
                  <c:x val="9.7222232854574844E-3"/>
                  <c:y val="-9.243026806167332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08-40A4-AF51-CDD0F2123800}"/>
                </c:ext>
              </c:extLst>
            </c:dLbl>
            <c:dLbl>
              <c:idx val="4"/>
              <c:layout>
                <c:manualLayout>
                  <c:x val="8.3333342446778574E-3"/>
                  <c:y val="5.04170922676457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E08-40A4-AF51-CDD0F2123800}"/>
                </c:ext>
              </c:extLst>
            </c:dLbl>
            <c:dLbl>
              <c:idx val="5"/>
              <c:layout>
                <c:manualLayout>
                  <c:x val="9.7222232854574844E-3"/>
                  <c:y val="-5.04170922676457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08-40A4-AF51-CDD0F2123800}"/>
                </c:ext>
              </c:extLst>
            </c:dLbl>
            <c:dLbl>
              <c:idx val="6"/>
              <c:layout>
                <c:manualLayout>
                  <c:x val="9.7221139241156964E-3"/>
                  <c:y val="-1.0083418453529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E08-40A4-AF51-CDD0F2123800}"/>
                </c:ext>
              </c:extLst>
            </c:dLbl>
            <c:dLbl>
              <c:idx val="7"/>
              <c:layout>
                <c:manualLayout>
                  <c:x val="9.722223285457284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E08-40A4-AF51-CDD0F21238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2005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11.5</c:v>
                </c:pt>
                <c:pt idx="1">
                  <c:v>29</c:v>
                </c:pt>
                <c:pt idx="2">
                  <c:v>30</c:v>
                </c:pt>
                <c:pt idx="3">
                  <c:v>32.200000000000003</c:v>
                </c:pt>
                <c:pt idx="4">
                  <c:v>34.300000000000004</c:v>
                </c:pt>
                <c:pt idx="5">
                  <c:v>35.9</c:v>
                </c:pt>
                <c:pt idx="6">
                  <c:v>37.200000000000003</c:v>
                </c:pt>
                <c:pt idx="7">
                  <c:v>38.32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B400-48C9-BAE3-8962D1CC062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разница при продаже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44444657091497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0B-4E07-B236-84C05BAE50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2005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11.600000000000001</c:v>
                </c:pt>
                <c:pt idx="1">
                  <c:v>16.800000000000004</c:v>
                </c:pt>
                <c:pt idx="2">
                  <c:v>10.400000000000006</c:v>
                </c:pt>
                <c:pt idx="3">
                  <c:v>13.700000000000003</c:v>
                </c:pt>
                <c:pt idx="4">
                  <c:v>13.800000000000004</c:v>
                </c:pt>
                <c:pt idx="5">
                  <c:v>12.800000000000004</c:v>
                </c:pt>
                <c:pt idx="6">
                  <c:v>12.4</c:v>
                </c:pt>
                <c:pt idx="7">
                  <c:v>15.4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0B-4E07-B236-84C05BAE50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8915840"/>
        <c:axId val="229183872"/>
        <c:axId val="0"/>
      </c:bar3DChart>
      <c:catAx>
        <c:axId val="22891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9183872"/>
        <c:crosses val="autoZero"/>
        <c:auto val="1"/>
        <c:lblAlgn val="ctr"/>
        <c:lblOffset val="100"/>
        <c:noMultiLvlLbl val="0"/>
      </c:catAx>
      <c:valAx>
        <c:axId val="229183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91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975026498685621"/>
          <c:y val="1.7000550976737961E-2"/>
          <c:w val="0.62387036569011034"/>
          <c:h val="0.103173220028527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первичный рынок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2005</c:v>
                </c:pt>
                <c:pt idx="1">
                  <c:v>2008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25.4</c:v>
                </c:pt>
                <c:pt idx="1">
                  <c:v>52.5</c:v>
                </c:pt>
                <c:pt idx="2">
                  <c:v>48.7</c:v>
                </c:pt>
                <c:pt idx="3">
                  <c:v>43.7</c:v>
                </c:pt>
                <c:pt idx="4">
                  <c:v>48.1</c:v>
                </c:pt>
                <c:pt idx="5">
                  <c:v>50.2</c:v>
                </c:pt>
                <c:pt idx="6">
                  <c:v>51.7</c:v>
                </c:pt>
                <c:pt idx="7">
                  <c:v>53.3</c:v>
                </c:pt>
                <c:pt idx="8">
                  <c:v>56.9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0A40-4239-8039-A7E8A8E8F46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вторичный рынок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13925893667879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92-404E-B5C8-E877B35EC01F}"/>
                </c:ext>
              </c:extLst>
            </c:dLbl>
            <c:dLbl>
              <c:idx val="5"/>
              <c:layout>
                <c:manualLayout>
                  <c:x val="2.9240554708781827E-2"/>
                  <c:y val="1.5176616379353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92-404E-B5C8-E877B35EC01F}"/>
                </c:ext>
              </c:extLst>
            </c:dLbl>
            <c:dLbl>
              <c:idx val="7"/>
              <c:layout>
                <c:manualLayout>
                  <c:x val="1.253166630376364E-2"/>
                  <c:y val="1.0117744252902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92-404E-B5C8-E877B35EC01F}"/>
                </c:ext>
              </c:extLst>
            </c:dLbl>
            <c:dLbl>
              <c:idx val="8"/>
              <c:layout>
                <c:manualLayout>
                  <c:x val="1.531648103793324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92-404E-B5C8-E877B35EC0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2005</c:v>
                </c:pt>
                <c:pt idx="1">
                  <c:v>2008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22.2</c:v>
                </c:pt>
                <c:pt idx="1">
                  <c:v>56.5</c:v>
                </c:pt>
                <c:pt idx="2">
                  <c:v>52.9</c:v>
                </c:pt>
                <c:pt idx="3">
                  <c:v>48.2</c:v>
                </c:pt>
                <c:pt idx="4">
                  <c:v>53</c:v>
                </c:pt>
                <c:pt idx="5">
                  <c:v>56.5</c:v>
                </c:pt>
                <c:pt idx="6">
                  <c:v>58.1</c:v>
                </c:pt>
                <c:pt idx="7">
                  <c:v>53.9</c:v>
                </c:pt>
                <c:pt idx="8">
                  <c:v>52.3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0A40-4239-8039-A7E8A8E8F4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9275904"/>
        <c:axId val="229281792"/>
        <c:axId val="0"/>
      </c:bar3DChart>
      <c:catAx>
        <c:axId val="22927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9281792"/>
        <c:crosses val="autoZero"/>
        <c:auto val="1"/>
        <c:lblAlgn val="ctr"/>
        <c:lblOffset val="100"/>
        <c:noMultiLvlLbl val="0"/>
      </c:catAx>
      <c:valAx>
        <c:axId val="22928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9275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302356545312334"/>
          <c:y val="3.3149554201831457E-3"/>
          <c:w val="0.36095902441142275"/>
          <c:h val="0.103524440526584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2000">
              <a:solidFill>
                <a:srgbClr val="002060"/>
              </a:solidFill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семей, 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Германия</c:v>
                </c:pt>
                <c:pt idx="1">
                  <c:v>Финляндия</c:v>
                </c:pt>
                <c:pt idx="2">
                  <c:v>Канада</c:v>
                </c:pt>
                <c:pt idx="3">
                  <c:v>США</c:v>
                </c:pt>
                <c:pt idx="4">
                  <c:v>Россия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0.82000000000000028</c:v>
                </c:pt>
                <c:pt idx="1">
                  <c:v>0.89</c:v>
                </c:pt>
                <c:pt idx="2">
                  <c:v>0.65000000000000036</c:v>
                </c:pt>
                <c:pt idx="3">
                  <c:v>0.72000000000000031</c:v>
                </c:pt>
                <c:pt idx="4">
                  <c:v>0.32000000000000017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E-495A-971B-BF05DE667E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9085184"/>
        <c:axId val="229086720"/>
      </c:barChart>
      <c:catAx>
        <c:axId val="229085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2060"/>
                </a:solidFill>
              </a:defRPr>
            </a:pPr>
            <a:endParaRPr lang="ru-RU"/>
          </a:p>
        </c:txPr>
        <c:crossAx val="229086720"/>
        <c:crosses val="autoZero"/>
        <c:auto val="1"/>
        <c:lblAlgn val="ctr"/>
        <c:lblOffset val="100"/>
        <c:noMultiLvlLbl val="0"/>
      </c:catAx>
      <c:valAx>
        <c:axId val="22908672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229085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ru-RU" kern="12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800" kern="12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Фондирование долевого строительства застройщиками, трлн руб</a:t>
            </a:r>
            <a:r>
              <a:rPr lang="ru-RU" kern="120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</c:rich>
      </c:tx>
      <c:layout>
        <c:manualLayout>
          <c:xMode val="edge"/>
          <c:yMode val="edge"/>
          <c:x val="0.13641564851152688"/>
          <c:y val="1.9966334977455341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447353740762946E-2"/>
          <c:y val="0.30300531098844885"/>
          <c:w val="0.56588964219436311"/>
          <c:h val="0.591412289900153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Фондирование долевого строительства застройщиками</c:v>
                </c:pt>
              </c:strCache>
            </c:strRef>
          </c:tx>
          <c:dPt>
            <c:idx val="2"/>
            <c:bubble3D val="0"/>
            <c:explosion val="4"/>
            <c:extLst>
              <c:ext xmlns:c16="http://schemas.microsoft.com/office/drawing/2014/chart" uri="{C3380CC4-5D6E-409C-BE32-E72D297353CC}">
                <c16:uniqueId val="{00000000-E61D-402A-A96B-D6C80EEA14AF}"/>
              </c:ext>
            </c:extLst>
          </c:dPt>
          <c:dLbls>
            <c:dLbl>
              <c:idx val="0"/>
              <c:layout>
                <c:manualLayout>
                  <c:x val="-3.5130754419486834E-2"/>
                  <c:y val="6.9894170980390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1D-402A-A96B-D6C80EEA14AF}"/>
                </c:ext>
              </c:extLst>
            </c:dLbl>
            <c:dLbl>
              <c:idx val="1"/>
              <c:layout>
                <c:manualLayout>
                  <c:x val="-5.3577840136967855E-2"/>
                  <c:y val="5.9495433677342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1D-402A-A96B-D6C80EEA14AF}"/>
                </c:ext>
              </c:extLst>
            </c:dLbl>
            <c:dLbl>
              <c:idx val="2"/>
              <c:layout>
                <c:manualLayout>
                  <c:x val="6.0443108923833345E-2"/>
                  <c:y val="-0.187096087856066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1D-402A-A96B-D6C80EEA14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Средства застройщиков</c:v>
                </c:pt>
                <c:pt idx="1">
                  <c:v>Кредиты</c:v>
                </c:pt>
                <c:pt idx="2">
                  <c:v>Средства дольщиков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0.5</c:v>
                </c:pt>
                <c:pt idx="1">
                  <c:v>0.76000000000000034</c:v>
                </c:pt>
                <c:pt idx="2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1D-402A-A96B-D6C80EEA14A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Средства застройщиков</c:v>
                </c:pt>
                <c:pt idx="1">
                  <c:v>Кредиты</c:v>
                </c:pt>
                <c:pt idx="2">
                  <c:v>Средства дольщиков</c:v>
                </c:pt>
              </c:strCache>
            </c:strRef>
          </c:cat>
          <c:val>
            <c:numRef>
              <c:f>Лист1!$C$2:$C$4</c:f>
              <c:numCache>
                <c:formatCode>0.0%</c:formatCode>
                <c:ptCount val="3"/>
                <c:pt idx="0">
                  <c:v>8.6805555555555566E-2</c:v>
                </c:pt>
                <c:pt idx="1">
                  <c:v>0.13194444444444461</c:v>
                </c:pt>
                <c:pt idx="2">
                  <c:v>0.78125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1D-402A-A96B-D6C80EEA14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0388538932633418"/>
          <c:y val="0.41716145571432506"/>
          <c:w val="0.28917016622922165"/>
          <c:h val="0.3386941796921794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511356356046102E-2"/>
          <c:y val="7.4548702245552628E-2"/>
          <c:w val="0.84720379440758919"/>
          <c:h val="0.7827803295421405"/>
        </c:manualLayout>
      </c:layout>
      <c:barChart>
        <c:barDir val="col"/>
        <c:grouping val="clustered"/>
        <c:varyColors val="0"/>
        <c:ser>
          <c:idx val="0"/>
          <c:order val="0"/>
          <c:tx>
            <c:v>Всего кредитов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ипотека!$B$2:$B$14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ипотека!$C$2:$C$14</c:f>
              <c:numCache>
                <c:formatCode>General</c:formatCode>
                <c:ptCount val="13"/>
                <c:pt idx="0">
                  <c:v>284</c:v>
                </c:pt>
                <c:pt idx="1">
                  <c:v>557</c:v>
                </c:pt>
                <c:pt idx="2">
                  <c:v>656</c:v>
                </c:pt>
                <c:pt idx="3">
                  <c:v>153</c:v>
                </c:pt>
                <c:pt idx="4">
                  <c:v>380</c:v>
                </c:pt>
                <c:pt idx="5">
                  <c:v>717</c:v>
                </c:pt>
                <c:pt idx="6">
                  <c:v>1032</c:v>
                </c:pt>
                <c:pt idx="7">
                  <c:v>1354</c:v>
                </c:pt>
                <c:pt idx="8">
                  <c:v>1764</c:v>
                </c:pt>
                <c:pt idx="9">
                  <c:v>1162</c:v>
                </c:pt>
                <c:pt idx="10">
                  <c:v>1473</c:v>
                </c:pt>
                <c:pt idx="11">
                  <c:v>2021</c:v>
                </c:pt>
                <c:pt idx="12">
                  <c:v>3013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ED-441E-9EA0-E11882462D1B}"/>
            </c:ext>
          </c:extLst>
        </c:ser>
        <c:ser>
          <c:idx val="1"/>
          <c:order val="1"/>
          <c:tx>
            <c:v>Первичный рынок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ипотека!$B$2:$B$14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ипотека!$D$2:$D$14</c:f>
              <c:numCache>
                <c:formatCode>0.0</c:formatCode>
                <c:ptCount val="13"/>
                <c:pt idx="0" formatCode="General">
                  <c:v>56.800000000000004</c:v>
                </c:pt>
                <c:pt idx="1">
                  <c:v>122.54</c:v>
                </c:pt>
                <c:pt idx="2">
                  <c:v>157.44</c:v>
                </c:pt>
                <c:pt idx="3">
                  <c:v>41.309999999999995</c:v>
                </c:pt>
                <c:pt idx="4">
                  <c:v>106.4</c:v>
                </c:pt>
                <c:pt idx="5">
                  <c:v>215.1</c:v>
                </c:pt>
                <c:pt idx="6">
                  <c:v>309.5999999999998</c:v>
                </c:pt>
                <c:pt idx="7">
                  <c:v>419.74</c:v>
                </c:pt>
                <c:pt idx="8">
                  <c:v>564.48</c:v>
                </c:pt>
                <c:pt idx="9">
                  <c:v>406.7</c:v>
                </c:pt>
                <c:pt idx="10">
                  <c:v>568.57799999999997</c:v>
                </c:pt>
                <c:pt idx="11">
                  <c:v>660.86699999999962</c:v>
                </c:pt>
                <c:pt idx="12">
                  <c:v>870.75699999999961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ED-441E-9EA0-E11882462D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708160"/>
        <c:axId val="191722240"/>
      </c:barChart>
      <c:catAx>
        <c:axId val="191708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1722240"/>
        <c:crosses val="autoZero"/>
        <c:auto val="1"/>
        <c:lblAlgn val="ctr"/>
        <c:lblOffset val="100"/>
        <c:noMultiLvlLbl val="0"/>
      </c:catAx>
      <c:valAx>
        <c:axId val="1917222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17081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2733464566929166"/>
          <c:y val="0.11998651210265383"/>
          <c:w val="0.24976253952507918"/>
          <c:h val="0.1674343832020999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752726331743746E-2"/>
          <c:y val="0.12664759330048264"/>
          <c:w val="0.87520964104839072"/>
          <c:h val="0.77750678347672497"/>
        </c:manualLayout>
      </c:layout>
      <c:lineChart>
        <c:grouping val="standard"/>
        <c:varyColors val="0"/>
        <c:ser>
          <c:idx val="0"/>
          <c:order val="0"/>
          <c:tx>
            <c:strRef>
              <c:f>'[Жилье 1.xlsx]сети'!$B$5</c:f>
              <c:strCache>
                <c:ptCount val="1"/>
                <c:pt idx="0">
                  <c:v>водопроводные сети</c:v>
                </c:pt>
              </c:strCache>
            </c:strRef>
          </c:tx>
          <c:cat>
            <c:numRef>
              <c:f>'[Жилье 1.xlsx]сети'!$C$4:$I$4</c:f>
              <c:numCache>
                <c:formatCode>General</c:formatCode>
                <c:ptCount val="7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'[Жилье 1.xlsx]сети'!$C$5:$I$5</c:f>
              <c:numCache>
                <c:formatCode>General</c:formatCode>
                <c:ptCount val="7"/>
                <c:pt idx="0">
                  <c:v>7524.3</c:v>
                </c:pt>
                <c:pt idx="1">
                  <c:v>1357.3</c:v>
                </c:pt>
                <c:pt idx="2">
                  <c:v>2234.4</c:v>
                </c:pt>
                <c:pt idx="3">
                  <c:v>2697</c:v>
                </c:pt>
                <c:pt idx="4">
                  <c:v>1675.2</c:v>
                </c:pt>
                <c:pt idx="5">
                  <c:v>1397</c:v>
                </c:pt>
                <c:pt idx="6">
                  <c:v>1257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4B-47C7-BE65-51D9345F37ED}"/>
            </c:ext>
          </c:extLst>
        </c:ser>
        <c:ser>
          <c:idx val="1"/>
          <c:order val="1"/>
          <c:tx>
            <c:strRef>
              <c:f>'[Жилье 1.xlsx]сети'!$B$6</c:f>
              <c:strCache>
                <c:ptCount val="1"/>
                <c:pt idx="0">
                  <c:v>газопроводные сети</c:v>
                </c:pt>
              </c:strCache>
            </c:strRef>
          </c:tx>
          <c:cat>
            <c:numRef>
              <c:f>'[Жилье 1.xlsx]сети'!$C$4:$I$4</c:f>
              <c:numCache>
                <c:formatCode>General</c:formatCode>
                <c:ptCount val="7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'[Жилье 1.xlsx]сети'!$C$6:$I$6</c:f>
              <c:numCache>
                <c:formatCode>General</c:formatCode>
                <c:ptCount val="7"/>
                <c:pt idx="0">
                  <c:v>9914.2999999999938</c:v>
                </c:pt>
                <c:pt idx="1">
                  <c:v>20289.099999999988</c:v>
                </c:pt>
                <c:pt idx="2">
                  <c:v>14016.7</c:v>
                </c:pt>
                <c:pt idx="3">
                  <c:v>9680.1</c:v>
                </c:pt>
                <c:pt idx="4">
                  <c:v>8724</c:v>
                </c:pt>
                <c:pt idx="5">
                  <c:v>7501.3</c:v>
                </c:pt>
                <c:pt idx="6">
                  <c:v>7463.7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54B-47C7-BE65-51D9345F37ED}"/>
            </c:ext>
          </c:extLst>
        </c:ser>
        <c:ser>
          <c:idx val="2"/>
          <c:order val="2"/>
          <c:tx>
            <c:strRef>
              <c:f>'[Жилье 1.xlsx]сети'!$B$7</c:f>
              <c:strCache>
                <c:ptCount val="1"/>
                <c:pt idx="0">
                  <c:v>канализационные сети</c:v>
                </c:pt>
              </c:strCache>
            </c:strRef>
          </c:tx>
          <c:cat>
            <c:numRef>
              <c:f>'[Жилье 1.xlsx]сети'!$C$4:$I$4</c:f>
              <c:numCache>
                <c:formatCode>General</c:formatCode>
                <c:ptCount val="7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'[Жилье 1.xlsx]сети'!$C$7:$I$7</c:f>
              <c:numCache>
                <c:formatCode>General</c:formatCode>
                <c:ptCount val="7"/>
                <c:pt idx="0">
                  <c:v>984.5</c:v>
                </c:pt>
                <c:pt idx="1">
                  <c:v>221.2</c:v>
                </c:pt>
                <c:pt idx="2">
                  <c:v>496.3</c:v>
                </c:pt>
                <c:pt idx="3">
                  <c:v>471.8</c:v>
                </c:pt>
                <c:pt idx="4">
                  <c:v>445.8</c:v>
                </c:pt>
                <c:pt idx="5">
                  <c:v>437.8</c:v>
                </c:pt>
                <c:pt idx="6" formatCode="0.0">
                  <c:v>258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54B-47C7-BE65-51D9345F37ED}"/>
            </c:ext>
          </c:extLst>
        </c:ser>
        <c:ser>
          <c:idx val="3"/>
          <c:order val="3"/>
          <c:tx>
            <c:strRef>
              <c:f>'[Жилье 1.xlsx]сети'!$B$8</c:f>
              <c:strCache>
                <c:ptCount val="1"/>
                <c:pt idx="0">
                  <c:v>тепловые сети</c:v>
                </c:pt>
              </c:strCache>
            </c:strRef>
          </c:tx>
          <c:cat>
            <c:numRef>
              <c:f>'[Жилье 1.xlsx]сети'!$C$4:$I$4</c:f>
              <c:numCache>
                <c:formatCode>General</c:formatCode>
                <c:ptCount val="7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'[Жилье 1.xlsx]сети'!$C$8:$I$8</c:f>
              <c:numCache>
                <c:formatCode>General</c:formatCode>
                <c:ptCount val="7"/>
                <c:pt idx="0">
                  <c:v>1456.5</c:v>
                </c:pt>
                <c:pt idx="1">
                  <c:v>271.39999999999981</c:v>
                </c:pt>
                <c:pt idx="2">
                  <c:v>204.3</c:v>
                </c:pt>
                <c:pt idx="3">
                  <c:v>106.1</c:v>
                </c:pt>
                <c:pt idx="4">
                  <c:v>170.1</c:v>
                </c:pt>
                <c:pt idx="5">
                  <c:v>213.8</c:v>
                </c:pt>
                <c:pt idx="6">
                  <c:v>102.4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54B-47C7-BE65-51D9345F37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368640"/>
        <c:axId val="192370176"/>
      </c:lineChart>
      <c:catAx>
        <c:axId val="192368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92370176"/>
        <c:crosses val="autoZero"/>
        <c:auto val="1"/>
        <c:lblAlgn val="ctr"/>
        <c:lblOffset val="100"/>
        <c:noMultiLvlLbl val="0"/>
      </c:catAx>
      <c:valAx>
        <c:axId val="192370176"/>
        <c:scaling>
          <c:logBase val="10"/>
          <c:orientation val="minMax"/>
          <c:min val="1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2368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8355861151158932"/>
          <c:y val="1.9958047431165647E-3"/>
          <c:w val="0.48716999142141931"/>
          <c:h val="0.27673512251831067"/>
        </c:manualLayout>
      </c:layout>
      <c:overlay val="0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'[пересчет.xlsx]объем строительства'!$A$44:$A$48</c:f>
              <c:strCache>
                <c:ptCount val="5"/>
                <c:pt idx="0">
                  <c:v>Жилые здания</c:v>
                </c:pt>
                <c:pt idx="1">
                  <c:v>Нежилые здания</c:v>
                </c:pt>
                <c:pt idx="2">
                  <c:v>Автодороги  и ж/д</c:v>
                </c:pt>
                <c:pt idx="3">
                  <c:v>Инж. сооружения</c:v>
                </c:pt>
                <c:pt idx="4">
                  <c:v>Строительные работы</c:v>
                </c:pt>
              </c:strCache>
            </c:strRef>
          </c:cat>
          <c:val>
            <c:numRef>
              <c:f>'[пересчет.xlsx]объем строительства'!$F$44:$F$48</c:f>
              <c:numCache>
                <c:formatCode>0.00%</c:formatCode>
                <c:ptCount val="5"/>
                <c:pt idx="0">
                  <c:v>0.36097647058823551</c:v>
                </c:pt>
                <c:pt idx="1">
                  <c:v>0.11020000000000006</c:v>
                </c:pt>
                <c:pt idx="2">
                  <c:v>0.17220370588235301</c:v>
                </c:pt>
                <c:pt idx="3">
                  <c:v>0.184325705882353</c:v>
                </c:pt>
                <c:pt idx="4">
                  <c:v>0.1722941176470589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D2-43A6-9906-6F5BCDF2A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406906478990249"/>
          <c:y val="0.34050434511086858"/>
          <c:w val="0.41442859006004201"/>
          <c:h val="0.31899103197563788"/>
        </c:manualLayout>
      </c:layout>
      <c:overlay val="0"/>
      <c:txPr>
        <a:bodyPr/>
        <a:lstStyle/>
        <a:p>
          <a:pPr rtl="0">
            <a:defRPr sz="160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Водопровод</c:v>
                </c:pt>
                <c:pt idx="1">
                  <c:v>Канализация</c:v>
                </c:pt>
                <c:pt idx="2">
                  <c:v>Отопление</c:v>
                </c:pt>
                <c:pt idx="3">
                  <c:v>Ванная (душ)</c:v>
                </c:pt>
                <c:pt idx="4">
                  <c:v>Газ</c:v>
                </c:pt>
                <c:pt idx="5">
                  <c:v>Горячая вода</c:v>
                </c:pt>
                <c:pt idx="6">
                  <c:v>электроплиты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82</c:v>
                </c:pt>
                <c:pt idx="1">
                  <c:v>78</c:v>
                </c:pt>
                <c:pt idx="2">
                  <c:v>86</c:v>
                </c:pt>
                <c:pt idx="3">
                  <c:v>70</c:v>
                </c:pt>
                <c:pt idx="4">
                  <c:v>67</c:v>
                </c:pt>
                <c:pt idx="5">
                  <c:v>69</c:v>
                </c:pt>
                <c:pt idx="6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E5-47D5-966B-14139E7883B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город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Водопровод</c:v>
                </c:pt>
                <c:pt idx="1">
                  <c:v>Канализация</c:v>
                </c:pt>
                <c:pt idx="2">
                  <c:v>Отопление</c:v>
                </c:pt>
                <c:pt idx="3">
                  <c:v>Ванная (душ)</c:v>
                </c:pt>
                <c:pt idx="4">
                  <c:v>Газ</c:v>
                </c:pt>
                <c:pt idx="5">
                  <c:v>Горячая вода</c:v>
                </c:pt>
                <c:pt idx="6">
                  <c:v>электроплиты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91</c:v>
                </c:pt>
                <c:pt idx="1">
                  <c:v>89</c:v>
                </c:pt>
                <c:pt idx="2">
                  <c:v>93</c:v>
                </c:pt>
                <c:pt idx="3">
                  <c:v>82</c:v>
                </c:pt>
                <c:pt idx="4">
                  <c:v>64</c:v>
                </c:pt>
                <c:pt idx="5">
                  <c:v>82</c:v>
                </c:pt>
                <c:pt idx="6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E5-47D5-966B-14139E7883B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село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0642974535396451E-2"/>
                  <c:y val="1.1736658042071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9F-4666-A423-3FE190F145AE}"/>
                </c:ext>
              </c:extLst>
            </c:dLbl>
            <c:dLbl>
              <c:idx val="1"/>
              <c:layout>
                <c:manualLayout>
                  <c:x val="4.5612748008841963E-3"/>
                  <c:y val="-8.80249353155354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9F-4666-A423-3FE190F145AE}"/>
                </c:ext>
              </c:extLst>
            </c:dLbl>
            <c:dLbl>
              <c:idx val="2"/>
              <c:layout>
                <c:manualLayout>
                  <c:x val="4.5612748008841963E-3"/>
                  <c:y val="2.93416451051782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79F-4666-A423-3FE190F145AE}"/>
                </c:ext>
              </c:extLst>
            </c:dLbl>
            <c:dLbl>
              <c:idx val="3"/>
              <c:layout>
                <c:manualLayout>
                  <c:x val="7.6021246681402662E-3"/>
                  <c:y val="-2.93416451051782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9F-4666-A423-3FE190F145AE}"/>
                </c:ext>
              </c:extLst>
            </c:dLbl>
            <c:dLbl>
              <c:idx val="5"/>
              <c:layout>
                <c:manualLayout>
                  <c:x val="1.5204249336280643E-2"/>
                  <c:y val="2.93416451051782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79F-4666-A423-3FE190F145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Водопровод</c:v>
                </c:pt>
                <c:pt idx="1">
                  <c:v>Канализация</c:v>
                </c:pt>
                <c:pt idx="2">
                  <c:v>Отопление</c:v>
                </c:pt>
                <c:pt idx="3">
                  <c:v>Ванная (душ)</c:v>
                </c:pt>
                <c:pt idx="4">
                  <c:v>Газ</c:v>
                </c:pt>
                <c:pt idx="5">
                  <c:v>Горячая вода</c:v>
                </c:pt>
                <c:pt idx="6">
                  <c:v>электроплиты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59</c:v>
                </c:pt>
                <c:pt idx="1">
                  <c:v>48</c:v>
                </c:pt>
                <c:pt idx="2">
                  <c:v>68</c:v>
                </c:pt>
                <c:pt idx="3">
                  <c:v>36</c:v>
                </c:pt>
                <c:pt idx="4">
                  <c:v>73</c:v>
                </c:pt>
                <c:pt idx="5">
                  <c:v>35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E5-47D5-966B-14139E788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0172160"/>
        <c:axId val="230173696"/>
        <c:axId val="0"/>
      </c:bar3DChart>
      <c:catAx>
        <c:axId val="230172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230173696"/>
        <c:crosses val="autoZero"/>
        <c:auto val="1"/>
        <c:lblAlgn val="ctr"/>
        <c:lblOffset val="100"/>
        <c:noMultiLvlLbl val="0"/>
      </c:catAx>
      <c:valAx>
        <c:axId val="230173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3017216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952572963414898E-2"/>
          <c:y val="4.8687111688444876E-2"/>
          <c:w val="0.89422134733158365"/>
          <c:h val="0.7827803295421405"/>
        </c:manualLayout>
      </c:layout>
      <c:barChart>
        <c:barDir val="col"/>
        <c:grouping val="clustered"/>
        <c:varyColors val="0"/>
        <c:ser>
          <c:idx val="0"/>
          <c:order val="0"/>
          <c:tx>
            <c:v>Аварийный фонд, млн. кв. м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'аварийный фонд'!$C$9:$C$18</c:f>
              <c:numCache>
                <c:formatCode>General</c:formatCode>
                <c:ptCount val="10"/>
                <c:pt idx="0">
                  <c:v>2005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'аварийный фонд'!$D$9:$D$18</c:f>
              <c:numCache>
                <c:formatCode>General</c:formatCode>
                <c:ptCount val="10"/>
                <c:pt idx="0">
                  <c:v>11.2</c:v>
                </c:pt>
                <c:pt idx="1">
                  <c:v>20.5</c:v>
                </c:pt>
                <c:pt idx="2">
                  <c:v>20.5</c:v>
                </c:pt>
                <c:pt idx="3">
                  <c:v>22.2</c:v>
                </c:pt>
                <c:pt idx="4">
                  <c:v>23.8</c:v>
                </c:pt>
                <c:pt idx="5">
                  <c:v>23.8</c:v>
                </c:pt>
                <c:pt idx="6">
                  <c:v>19.600000000000001</c:v>
                </c:pt>
                <c:pt idx="7">
                  <c:v>22.7</c:v>
                </c:pt>
                <c:pt idx="8">
                  <c:v>24.6</c:v>
                </c:pt>
                <c:pt idx="9">
                  <c:v>24.7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CD-41E9-8FC3-8144DDDAE4FA}"/>
            </c:ext>
          </c:extLst>
        </c:ser>
        <c:ser>
          <c:idx val="1"/>
          <c:order val="1"/>
          <c:tx>
            <c:v>Расселенный аварийный фонд, млн. кв. м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'аварийный фонд'!$C$9:$C$18</c:f>
              <c:numCache>
                <c:formatCode>General</c:formatCode>
                <c:ptCount val="10"/>
                <c:pt idx="0">
                  <c:v>2005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'аварийный фонд'!$F$9:$F$18</c:f>
              <c:numCache>
                <c:formatCode>General</c:formatCode>
                <c:ptCount val="10"/>
                <c:pt idx="0">
                  <c:v>0.60000000000000031</c:v>
                </c:pt>
                <c:pt idx="1">
                  <c:v>0.75000000000000033</c:v>
                </c:pt>
                <c:pt idx="2">
                  <c:v>0.91</c:v>
                </c:pt>
                <c:pt idx="3">
                  <c:v>0.98</c:v>
                </c:pt>
                <c:pt idx="4">
                  <c:v>0.91</c:v>
                </c:pt>
                <c:pt idx="5">
                  <c:v>2.96</c:v>
                </c:pt>
                <c:pt idx="6">
                  <c:v>2.68</c:v>
                </c:pt>
                <c:pt idx="7">
                  <c:v>2.4899999999999998</c:v>
                </c:pt>
                <c:pt idx="8">
                  <c:v>2.48</c:v>
                </c:pt>
                <c:pt idx="9">
                  <c:v>0.48000000000000015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CD-41E9-8FC3-8144DDDAE4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489344"/>
        <c:axId val="192490880"/>
      </c:barChart>
      <c:catAx>
        <c:axId val="192489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2490880"/>
        <c:crosses val="autoZero"/>
        <c:auto val="1"/>
        <c:lblAlgn val="ctr"/>
        <c:lblOffset val="100"/>
        <c:noMultiLvlLbl val="0"/>
      </c:catAx>
      <c:valAx>
        <c:axId val="192490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248934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/>
            </a:pPr>
            <a:endParaRPr lang="ru-RU"/>
          </a:p>
        </c:txPr>
      </c:legendEntry>
      <c:layout>
        <c:manualLayout>
          <c:xMode val="edge"/>
          <c:yMode val="edge"/>
          <c:x val="8.1962765108265265E-2"/>
          <c:y val="1.6012565088396383E-2"/>
          <c:w val="0.69381051498479662"/>
          <c:h val="0.1774613589967922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988407699037624E-2"/>
          <c:y val="5.1400554097404488E-2"/>
          <c:w val="0.88536023622047288"/>
          <c:h val="0.79523549139690852"/>
        </c:manualLayout>
      </c:layout>
      <c:barChart>
        <c:barDir val="col"/>
        <c:grouping val="stacked"/>
        <c:varyColors val="0"/>
        <c:ser>
          <c:idx val="0"/>
          <c:order val="0"/>
          <c:tx>
            <c:v>ГЖС, тыс. квартир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'ГЖИ и НИС'!$B$2:$B$11</c:f>
              <c:numCache>
                <c:formatCode>General</c:formatCode>
                <c:ptCount val="10"/>
                <c:pt idx="0">
                  <c:v>2005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'ГЖИ и НИС'!$D$2:$D$11</c:f>
              <c:numCache>
                <c:formatCode>General</c:formatCode>
                <c:ptCount val="10"/>
                <c:pt idx="0">
                  <c:v>15.2</c:v>
                </c:pt>
                <c:pt idx="1">
                  <c:v>17.7</c:v>
                </c:pt>
                <c:pt idx="2">
                  <c:v>5.6</c:v>
                </c:pt>
                <c:pt idx="3">
                  <c:v>17.2</c:v>
                </c:pt>
                <c:pt idx="4">
                  <c:v>10.200000000000001</c:v>
                </c:pt>
                <c:pt idx="5">
                  <c:v>11</c:v>
                </c:pt>
                <c:pt idx="6">
                  <c:v>5.6</c:v>
                </c:pt>
                <c:pt idx="7">
                  <c:v>6.3</c:v>
                </c:pt>
                <c:pt idx="8">
                  <c:v>5.7</c:v>
                </c:pt>
                <c:pt idx="9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16-483F-9AF1-01F859F279AF}"/>
            </c:ext>
          </c:extLst>
        </c:ser>
        <c:ser>
          <c:idx val="1"/>
          <c:order val="1"/>
          <c:tx>
            <c:v>Военная ипотека, тыс. квартир</c:v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'ГЖИ и НИС'!$B$2:$B$11</c:f>
              <c:numCache>
                <c:formatCode>General</c:formatCode>
                <c:ptCount val="10"/>
                <c:pt idx="0">
                  <c:v>2005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'ГЖИ и НИС'!$G$2:$G$11</c:f>
              <c:numCache>
                <c:formatCode>General</c:formatCode>
                <c:ptCount val="10"/>
                <c:pt idx="0">
                  <c:v>0</c:v>
                </c:pt>
                <c:pt idx="1">
                  <c:v>5.3</c:v>
                </c:pt>
                <c:pt idx="2">
                  <c:v>13.5</c:v>
                </c:pt>
                <c:pt idx="3">
                  <c:v>22</c:v>
                </c:pt>
                <c:pt idx="4">
                  <c:v>31.2</c:v>
                </c:pt>
                <c:pt idx="5">
                  <c:v>34.200000000000003</c:v>
                </c:pt>
                <c:pt idx="6">
                  <c:v>32.6</c:v>
                </c:pt>
                <c:pt idx="7">
                  <c:v>34</c:v>
                </c:pt>
                <c:pt idx="8">
                  <c:v>27.3</c:v>
                </c:pt>
                <c:pt idx="9">
                  <c:v>21.3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16-483F-9AF1-01F859F279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2545920"/>
        <c:axId val="192547456"/>
      </c:barChart>
      <c:catAx>
        <c:axId val="192545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92547456"/>
        <c:crosses val="autoZero"/>
        <c:auto val="1"/>
        <c:lblAlgn val="ctr"/>
        <c:lblOffset val="100"/>
        <c:noMultiLvlLbl val="0"/>
      </c:catAx>
      <c:valAx>
        <c:axId val="192547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25459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8.5126421697287902E-2"/>
          <c:y val="1.775080198308546E-2"/>
          <c:w val="0.63431802274715654"/>
          <c:h val="0.14505395158938475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rgbClr val="002060"/>
                </a:solidFill>
              </a:rPr>
              <a:t>Доля заключенных контрактов</a:t>
            </a:r>
          </a:p>
        </c:rich>
      </c:tx>
      <c:layout>
        <c:manualLayout>
          <c:xMode val="edge"/>
          <c:yMode val="edge"/>
          <c:x val="0.15171462430100369"/>
          <c:y val="4.3017826479037078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Контрактация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Pt>
            <c:idx val="0"/>
            <c:bubble3D val="0"/>
            <c:explosion val="1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9C-4428-BA20-FDB9593DCE72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9C-4428-BA20-FDB9593DCE72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89C-4428-BA20-FDB9593DCE72}"/>
              </c:ext>
            </c:extLst>
          </c:dPt>
          <c:dLbls>
            <c:dLbl>
              <c:idx val="1"/>
              <c:layout>
                <c:manualLayout>
                  <c:x val="0.18723545967659383"/>
                  <c:y val="-1.3511858354143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9C-4428-BA20-FDB9593DCE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44-ФЗ</c:v>
                </c:pt>
                <c:pt idx="1">
                  <c:v>223-ФЗ</c:v>
                </c:pt>
                <c:pt idx="2">
                  <c:v>615 ПП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0.45</c:v>
                </c:pt>
                <c:pt idx="1">
                  <c:v>0.52</c:v>
                </c:pt>
                <c:pt idx="2">
                  <c:v>3.0000000000000002E-2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1B-4849-B55B-92D78671D8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rgbClr val="002060"/>
                </a:solidFill>
              </a:rPr>
              <a:t>Контракты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по 44-ФЗ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Конкурентность 44-ФЗ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0B-4BBF-B9E2-A7980F56622D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0B-4BBF-B9E2-A7980F56622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0B-4BBF-B9E2-A7980F56622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конкурентные способы</c:v>
                </c:pt>
                <c:pt idx="1">
                  <c:v>у единственного поставщика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0.93</c:v>
                </c:pt>
                <c:pt idx="1">
                  <c:v>7.0000000000000021E-2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0B-4BBF-B9E2-A7980F5662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rgbClr val="002060"/>
                </a:solidFill>
              </a:rPr>
              <a:t>Контракты по 223-ФЗ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Конкурентность 223-ФЗ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D5-41BA-B80D-C1D1D78C26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D5-41BA-B80D-C1D1D78C2699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D5-41BA-B80D-C1D1D78C269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конкурентные способы</c:v>
                </c:pt>
                <c:pt idx="1">
                  <c:v>иные способы</c:v>
                </c:pt>
                <c:pt idx="2">
                  <c:v>у единственного поставщика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0.11</c:v>
                </c:pt>
                <c:pt idx="1">
                  <c:v>0.58000000000000007</c:v>
                </c:pt>
                <c:pt idx="2">
                  <c:v>0.31000000000000016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9D5-41BA-B80D-C1D1D78C26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368068513668429E-2"/>
          <c:y val="3.7140204271123509E-2"/>
          <c:w val="0.92306489469412389"/>
          <c:h val="0.8729869351289306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"/>
              <a:bevelB w="19050"/>
            </a:sp3d>
          </c:spPr>
          <c:invertIfNegative val="0"/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1A-77A7-4015-9F63-20EE04FF91FE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01-77A7-4015-9F63-20EE04FF91FE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03-77A7-4015-9F63-20EE04FF91FE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05-77A7-4015-9F63-20EE04FF91FE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07-77A7-4015-9F63-20EE04FF91FE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09-77A7-4015-9F63-20EE04FF91FE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0B-77A7-4015-9F63-20EE04FF91FE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0D-77A7-4015-9F63-20EE04FF91FE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0F-77A7-4015-9F63-20EE04FF91FE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11-77A7-4015-9F63-20EE04FF91FE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13-77A7-4015-9F63-20EE04FF91FE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15-77A7-4015-9F63-20EE04FF91FE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17-77A7-4015-9F63-20EE04FF91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'Данные 35'!$B$4:$T$4</c:f>
              <c:numCache>
                <c:formatCode>General</c:formatCode>
                <c:ptCount val="1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  <c:pt idx="15">
                  <c:v>2027</c:v>
                </c:pt>
                <c:pt idx="16">
                  <c:v>2028</c:v>
                </c:pt>
                <c:pt idx="17">
                  <c:v>2029</c:v>
                </c:pt>
                <c:pt idx="18">
                  <c:v>2030</c:v>
                </c:pt>
              </c:numCache>
            </c:numRef>
          </c:cat>
          <c:val>
            <c:numRef>
              <c:f>'Данные 35'!$B$5:$T$5</c:f>
              <c:numCache>
                <c:formatCode>0.0</c:formatCode>
                <c:ptCount val="19"/>
                <c:pt idx="0">
                  <c:v>65.7</c:v>
                </c:pt>
                <c:pt idx="1">
                  <c:v>70.599999999999994</c:v>
                </c:pt>
                <c:pt idx="2">
                  <c:v>84.2</c:v>
                </c:pt>
                <c:pt idx="3">
                  <c:v>85.4</c:v>
                </c:pt>
                <c:pt idx="4">
                  <c:v>80.3</c:v>
                </c:pt>
                <c:pt idx="5">
                  <c:v>79.2</c:v>
                </c:pt>
                <c:pt idx="6">
                  <c:v>75.7</c:v>
                </c:pt>
                <c:pt idx="7">
                  <c:v>88</c:v>
                </c:pt>
                <c:pt idx="8">
                  <c:v>98</c:v>
                </c:pt>
                <c:pt idx="9">
                  <c:v>94</c:v>
                </c:pt>
                <c:pt idx="10">
                  <c:v>104</c:v>
                </c:pt>
                <c:pt idx="11">
                  <c:v>112</c:v>
                </c:pt>
                <c:pt idx="12">
                  <c:v>120</c:v>
                </c:pt>
                <c:pt idx="13" formatCode="General">
                  <c:v>120</c:v>
                </c:pt>
                <c:pt idx="14" formatCode="General">
                  <c:v>120</c:v>
                </c:pt>
                <c:pt idx="15" formatCode="General">
                  <c:v>120</c:v>
                </c:pt>
                <c:pt idx="16" formatCode="General">
                  <c:v>120</c:v>
                </c:pt>
                <c:pt idx="17" formatCode="General">
                  <c:v>120</c:v>
                </c:pt>
                <c:pt idx="18" formatCode="General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77A7-4015-9F63-20EE04FF91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720896"/>
        <c:axId val="192722432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31,</a:t>
                    </a:r>
                    <a:r>
                      <a:rPr lang="ru-RU"/>
                      <a:t>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B6D-4F98-84B2-68DC0BB7B0B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37,</a:t>
                    </a:r>
                    <a:r>
                      <a:rPr lang="ru-RU" dirty="0"/>
                      <a:t>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B6D-4F98-84B2-68DC0BB7B0B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45,5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B6D-4F98-84B2-68DC0BB7B0B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31,1</a:t>
                    </a:r>
                    <a:r>
                      <a:rPr lang="ru-RU"/>
                      <a:t>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B6D-4F98-84B2-68DC0BB7B0B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38,5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EB6D-4F98-84B2-68DC0BB7B0B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48,9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B6D-4F98-84B2-68DC0BB7B0B0}"/>
                </c:ext>
              </c:extLst>
            </c:dLbl>
            <c:dLbl>
              <c:idx val="6"/>
              <c:layout>
                <c:manualLayout>
                  <c:x val="-6.2278157052027263E-3"/>
                  <c:y val="-7.5304613208679943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59,0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EB6D-4F98-84B2-68DC0BB7B0B0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70,6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B6D-4F98-84B2-68DC0BB7B0B0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72</a:t>
                    </a:r>
                    <a:r>
                      <a:rPr lang="ru-RU"/>
                      <a:t>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EB6D-4F98-84B2-68DC0BB7B0B0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79,6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EB6D-4F98-84B2-68DC0BB7B0B0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92,</a:t>
                    </a:r>
                    <a:r>
                      <a:rPr lang="ru-RU"/>
                      <a:t>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EB6D-4F98-84B2-68DC0BB7B0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'Данные 35'!$B$4:$T$4</c:f>
              <c:numCache>
                <c:formatCode>General</c:formatCode>
                <c:ptCount val="1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  <c:pt idx="15">
                  <c:v>2027</c:v>
                </c:pt>
                <c:pt idx="16">
                  <c:v>2028</c:v>
                </c:pt>
                <c:pt idx="17">
                  <c:v>2029</c:v>
                </c:pt>
                <c:pt idx="18">
                  <c:v>2030</c:v>
                </c:pt>
              </c:numCache>
            </c:numRef>
          </c:cat>
          <c:val>
            <c:numRef>
              <c:f>'Данные 35'!$B$6:$T$6</c:f>
              <c:numCache>
                <c:formatCode>General</c:formatCode>
                <c:ptCount val="19"/>
                <c:pt idx="0">
                  <c:v>31.095000000000006</c:v>
                </c:pt>
                <c:pt idx="1">
                  <c:v>37.080000000000005</c:v>
                </c:pt>
                <c:pt idx="2">
                  <c:v>45.540000000000006</c:v>
                </c:pt>
                <c:pt idx="3">
                  <c:v>31.140000000000004</c:v>
                </c:pt>
                <c:pt idx="4">
                  <c:v>38.520000000000003</c:v>
                </c:pt>
                <c:pt idx="5">
                  <c:v>48.915000000000006</c:v>
                </c:pt>
                <c:pt idx="6">
                  <c:v>59.01428571428572</c:v>
                </c:pt>
                <c:pt idx="7">
                  <c:v>70.2</c:v>
                </c:pt>
                <c:pt idx="8">
                  <c:v>70.649999999999991</c:v>
                </c:pt>
                <c:pt idx="9">
                  <c:v>72</c:v>
                </c:pt>
                <c:pt idx="10">
                  <c:v>79.649999999999991</c:v>
                </c:pt>
                <c:pt idx="11">
                  <c:v>92.25</c:v>
                </c:pt>
                <c:pt idx="12">
                  <c:v>101.70000000000002</c:v>
                </c:pt>
                <c:pt idx="13" formatCode="0.0">
                  <c:v>103.73400000000002</c:v>
                </c:pt>
                <c:pt idx="14" formatCode="0.0">
                  <c:v>105.80868000000001</c:v>
                </c:pt>
                <c:pt idx="15" formatCode="0.0">
                  <c:v>107.92485360000008</c:v>
                </c:pt>
                <c:pt idx="16" formatCode="0.0">
                  <c:v>110.08335067200001</c:v>
                </c:pt>
                <c:pt idx="17" formatCode="0.0">
                  <c:v>112.28501768544002</c:v>
                </c:pt>
                <c:pt idx="18" formatCode="0.0">
                  <c:v>114.53071803914881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77A7-4015-9F63-20EE04FF91FE}"/>
            </c:ext>
          </c:extLst>
        </c:ser>
        <c:ser>
          <c:idx val="2"/>
          <c:order val="2"/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18,</a:t>
                    </a:r>
                    <a:r>
                      <a:rPr lang="ru-RU"/>
                      <a:t>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EB6D-4F98-84B2-68DC0BB7B0B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22,2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EB6D-4F98-84B2-68DC0BB7B0B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27,3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B6D-4F98-84B2-68DC0BB7B0B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18,</a:t>
                    </a:r>
                    <a:r>
                      <a:rPr lang="ru-RU"/>
                      <a:t>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EB6D-4F98-84B2-68DC0BB7B0B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23,1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EB6D-4F98-84B2-68DC0BB7B0B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29,3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EB6D-4F98-84B2-68DC0BB7B0B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35,4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EB6D-4F98-84B2-68DC0BB7B0B0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42,1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EB6D-4F98-84B2-68DC0BB7B0B0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42,</a:t>
                    </a:r>
                    <a:r>
                      <a:rPr lang="ru-RU"/>
                      <a:t>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EB6D-4F98-84B2-68DC0BB7B0B0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43,2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EB6D-4F98-84B2-68DC0BB7B0B0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47,</a:t>
                    </a:r>
                    <a:r>
                      <a:rPr lang="ru-RU"/>
                      <a:t>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EB6D-4F98-84B2-68DC0BB7B0B0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55,</a:t>
                    </a:r>
                    <a:r>
                      <a:rPr lang="ru-RU"/>
                      <a:t>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EB6D-4F98-84B2-68DC0BB7B0B0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61,0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EB6D-4F98-84B2-68DC0BB7B0B0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62,2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EB6D-4F98-84B2-68DC0BB7B0B0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/>
                      <a:t>63,</a:t>
                    </a:r>
                    <a:r>
                      <a:rPr lang="ru-RU"/>
                      <a:t>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EB6D-4F98-84B2-68DC0BB7B0B0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/>
                      <a:t>64,7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EB6D-4F98-84B2-68DC0BB7B0B0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/>
                      <a:t>66,0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EB6D-4F98-84B2-68DC0BB7B0B0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/>
                      <a:t>67,</a:t>
                    </a:r>
                    <a:r>
                      <a:rPr lang="ru-RU"/>
                      <a:t>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EB6D-4F98-84B2-68DC0BB7B0B0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r>
                      <a:rPr lang="en-US"/>
                      <a:t>68,7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EB6D-4F98-84B2-68DC0BB7B0B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'Данные 35'!$B$7:$T$7</c:f>
              <c:numCache>
                <c:formatCode>0.00</c:formatCode>
                <c:ptCount val="19"/>
                <c:pt idx="0">
                  <c:v>18.657000000000014</c:v>
                </c:pt>
                <c:pt idx="1">
                  <c:v>22.24799999999999</c:v>
                </c:pt>
                <c:pt idx="2">
                  <c:v>27.324000000000005</c:v>
                </c:pt>
                <c:pt idx="3">
                  <c:v>18.684000000000001</c:v>
                </c:pt>
                <c:pt idx="4">
                  <c:v>23.112000000000005</c:v>
                </c:pt>
                <c:pt idx="5">
                  <c:v>29.349000000000004</c:v>
                </c:pt>
                <c:pt idx="6">
                  <c:v>35.408571428571449</c:v>
                </c:pt>
                <c:pt idx="7">
                  <c:v>42.120000000000012</c:v>
                </c:pt>
                <c:pt idx="8">
                  <c:v>42.39</c:v>
                </c:pt>
                <c:pt idx="9">
                  <c:v>43.20000000000001</c:v>
                </c:pt>
                <c:pt idx="10">
                  <c:v>47.790000000000013</c:v>
                </c:pt>
                <c:pt idx="11">
                  <c:v>55.349999999999994</c:v>
                </c:pt>
                <c:pt idx="12">
                  <c:v>61.02000000000001</c:v>
                </c:pt>
                <c:pt idx="13">
                  <c:v>62.240400000000008</c:v>
                </c:pt>
                <c:pt idx="14">
                  <c:v>63.485208000000014</c:v>
                </c:pt>
                <c:pt idx="15">
                  <c:v>64.754912160000003</c:v>
                </c:pt>
                <c:pt idx="16">
                  <c:v>66.050010403200005</c:v>
                </c:pt>
                <c:pt idx="17">
                  <c:v>67.371010611264012</c:v>
                </c:pt>
                <c:pt idx="18">
                  <c:v>68.7184308234892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66BF-4E7E-A49F-8983DC547E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720896"/>
        <c:axId val="192722432"/>
      </c:lineChart>
      <c:catAx>
        <c:axId val="192720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2722432"/>
        <c:crosses val="autoZero"/>
        <c:auto val="1"/>
        <c:lblAlgn val="ctr"/>
        <c:lblOffset val="100"/>
        <c:noMultiLvlLbl val="0"/>
      </c:catAx>
      <c:valAx>
        <c:axId val="19272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2720896"/>
        <c:crosses val="autoZero"/>
        <c:crossBetween val="between"/>
      </c:valAx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330707310746523E-2"/>
          <c:y val="3.3426183844011144E-2"/>
          <c:w val="0.92306489469412389"/>
          <c:h val="0.8729869351289306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"/>
              <a:bevelB w="19050"/>
            </a:sp3d>
          </c:spPr>
          <c:invertIfNegative val="0"/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01-30D2-4017-AECF-5E3FD5FCA3DF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03-30D2-4017-AECF-5E3FD5FCA3DF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05-30D2-4017-AECF-5E3FD5FCA3DF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07-30D2-4017-AECF-5E3FD5FCA3DF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09-30D2-4017-AECF-5E3FD5FCA3DF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0B-30D2-4017-AECF-5E3FD5FCA3DF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0D-30D2-4017-AECF-5E3FD5FCA3DF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0F-30D2-4017-AECF-5E3FD5FCA3DF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11-30D2-4017-AECF-5E3FD5FCA3DF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13-30D2-4017-AECF-5E3FD5FCA3DF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15-30D2-4017-AECF-5E3FD5FCA3DF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17-30D2-4017-AECF-5E3FD5FCA3DF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19-30D2-4017-AECF-5E3FD5FCA3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'Данные с частн'!$B$4:$T$4</c:f>
              <c:numCache>
                <c:formatCode>General</c:formatCode>
                <c:ptCount val="1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  <c:pt idx="15">
                  <c:v>2027</c:v>
                </c:pt>
                <c:pt idx="16">
                  <c:v>2028</c:v>
                </c:pt>
                <c:pt idx="17">
                  <c:v>2029</c:v>
                </c:pt>
                <c:pt idx="18">
                  <c:v>2030</c:v>
                </c:pt>
              </c:numCache>
            </c:numRef>
          </c:cat>
          <c:val>
            <c:numRef>
              <c:f>'Данные с частн'!$B$5:$T$5</c:f>
              <c:numCache>
                <c:formatCode>0.0</c:formatCode>
                <c:ptCount val="19"/>
                <c:pt idx="0">
                  <c:v>65.7</c:v>
                </c:pt>
                <c:pt idx="1">
                  <c:v>70.599999999999994</c:v>
                </c:pt>
                <c:pt idx="2">
                  <c:v>84.2</c:v>
                </c:pt>
                <c:pt idx="3">
                  <c:v>85.4</c:v>
                </c:pt>
                <c:pt idx="4">
                  <c:v>80.3</c:v>
                </c:pt>
                <c:pt idx="5">
                  <c:v>79.2</c:v>
                </c:pt>
                <c:pt idx="6">
                  <c:v>75.7</c:v>
                </c:pt>
                <c:pt idx="7">
                  <c:v>88</c:v>
                </c:pt>
                <c:pt idx="8">
                  <c:v>98</c:v>
                </c:pt>
                <c:pt idx="9">
                  <c:v>94</c:v>
                </c:pt>
                <c:pt idx="10">
                  <c:v>104</c:v>
                </c:pt>
                <c:pt idx="11">
                  <c:v>112</c:v>
                </c:pt>
                <c:pt idx="12">
                  <c:v>120</c:v>
                </c:pt>
                <c:pt idx="13" formatCode="General">
                  <c:v>120</c:v>
                </c:pt>
                <c:pt idx="14" formatCode="General">
                  <c:v>120</c:v>
                </c:pt>
                <c:pt idx="15" formatCode="General">
                  <c:v>120</c:v>
                </c:pt>
                <c:pt idx="16" formatCode="General">
                  <c:v>120</c:v>
                </c:pt>
                <c:pt idx="17" formatCode="General">
                  <c:v>120</c:v>
                </c:pt>
                <c:pt idx="18" formatCode="General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30D2-4017-AECF-5E3FD5FCA3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116224"/>
        <c:axId val="192117760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4AF-403F-B618-D143C0A83CB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4AF-403F-B618-D143C0A83CB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4AF-403F-B618-D143C0A83CB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A4AF-403F-B618-D143C0A83CB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A4AF-403F-B618-D143C0A83CB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A4AF-403F-B618-D143C0A83CB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A4AF-403F-B618-D143C0A83CB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A4AF-403F-B618-D143C0A83CBC}"/>
                </c:ext>
              </c:extLst>
            </c:dLbl>
            <c:dLbl>
              <c:idx val="8"/>
              <c:layout>
                <c:manualLayout>
                  <c:x val="-6.0882089333719201E-17"/>
                  <c:y val="4.0854224698235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A4AF-403F-B618-D143C0A83CBC}"/>
                </c:ext>
              </c:extLst>
            </c:dLbl>
            <c:dLbl>
              <c:idx val="9"/>
              <c:layout>
                <c:manualLayout>
                  <c:x val="1.660439799512947E-3"/>
                  <c:y val="3.7140204271123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A4AF-403F-B618-D143C0A83CBC}"/>
                </c:ext>
              </c:extLst>
            </c:dLbl>
            <c:dLbl>
              <c:idx val="10"/>
              <c:layout>
                <c:manualLayout>
                  <c:x val="1.6604397995130082E-3"/>
                  <c:y val="1.1142061281337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A4AF-403F-B618-D143C0A83CB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'Данные с частн'!$B$4:$T$4</c:f>
              <c:numCache>
                <c:formatCode>General</c:formatCode>
                <c:ptCount val="1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  <c:pt idx="15">
                  <c:v>2027</c:v>
                </c:pt>
                <c:pt idx="16">
                  <c:v>2028</c:v>
                </c:pt>
                <c:pt idx="17">
                  <c:v>2029</c:v>
                </c:pt>
                <c:pt idx="18">
                  <c:v>2030</c:v>
                </c:pt>
              </c:numCache>
            </c:numRef>
          </c:cat>
          <c:val>
            <c:numRef>
              <c:f>'Данные с частн'!$B$6:$T$6</c:f>
              <c:numCache>
                <c:formatCode>General</c:formatCode>
                <c:ptCount val="19"/>
                <c:pt idx="0">
                  <c:v>28.4</c:v>
                </c:pt>
                <c:pt idx="1">
                  <c:v>30.7</c:v>
                </c:pt>
                <c:pt idx="2">
                  <c:v>36.200000000000003</c:v>
                </c:pt>
                <c:pt idx="3">
                  <c:v>35.200000000000003</c:v>
                </c:pt>
                <c:pt idx="4">
                  <c:v>31.8</c:v>
                </c:pt>
                <c:pt idx="5" formatCode="0.00">
                  <c:v>33</c:v>
                </c:pt>
                <c:pt idx="6">
                  <c:v>32</c:v>
                </c:pt>
                <c:pt idx="7">
                  <c:v>35.200000000000003</c:v>
                </c:pt>
                <c:pt idx="8">
                  <c:v>39.200000000000003</c:v>
                </c:pt>
                <c:pt idx="9">
                  <c:v>38.700000000000003</c:v>
                </c:pt>
                <c:pt idx="10">
                  <c:v>41.6</c:v>
                </c:pt>
                <c:pt idx="11">
                  <c:v>44.800000000000004</c:v>
                </c:pt>
                <c:pt idx="12">
                  <c:v>48</c:v>
                </c:pt>
                <c:pt idx="13">
                  <c:v>48</c:v>
                </c:pt>
                <c:pt idx="14">
                  <c:v>48</c:v>
                </c:pt>
                <c:pt idx="15">
                  <c:v>48</c:v>
                </c:pt>
                <c:pt idx="16">
                  <c:v>48</c:v>
                </c:pt>
                <c:pt idx="17">
                  <c:v>48</c:v>
                </c:pt>
                <c:pt idx="18">
                  <c:v>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30D2-4017-AECF-5E3FD5FCA3DF}"/>
            </c:ext>
          </c:extLst>
        </c:ser>
        <c:ser>
          <c:idx val="2"/>
          <c:order val="2"/>
          <c:tx>
            <c:strRef>
              <c:f>'Данные с частн'!$B$7:$T$7</c:f>
              <c:strCache>
                <c:ptCount val="19"/>
                <c:pt idx="0">
                  <c:v>28,4</c:v>
                </c:pt>
                <c:pt idx="1">
                  <c:v>30,7</c:v>
                </c:pt>
                <c:pt idx="2">
                  <c:v>36,2</c:v>
                </c:pt>
                <c:pt idx="3">
                  <c:v>35,2</c:v>
                </c:pt>
                <c:pt idx="4">
                  <c:v>31,8</c:v>
                </c:pt>
                <c:pt idx="5">
                  <c:v>33,00</c:v>
                </c:pt>
                <c:pt idx="6">
                  <c:v>32</c:v>
                </c:pt>
                <c:pt idx="7">
                  <c:v>35,2</c:v>
                </c:pt>
                <c:pt idx="8">
                  <c:v>41,16</c:v>
                </c:pt>
                <c:pt idx="9">
                  <c:v>40,42</c:v>
                </c:pt>
                <c:pt idx="10">
                  <c:v>46,8</c:v>
                </c:pt>
                <c:pt idx="11">
                  <c:v>52,64</c:v>
                </c:pt>
                <c:pt idx="12">
                  <c:v>59</c:v>
                </c:pt>
                <c:pt idx="13">
                  <c:v>60</c:v>
                </c:pt>
                <c:pt idx="14">
                  <c:v>61</c:v>
                </c:pt>
                <c:pt idx="15">
                  <c:v>62</c:v>
                </c:pt>
                <c:pt idx="16">
                  <c:v>63</c:v>
                </c:pt>
                <c:pt idx="17">
                  <c:v>64</c:v>
                </c:pt>
                <c:pt idx="18">
                  <c:v>64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'Данные с частн'!$B$7:$T$7</c:f>
              <c:numCache>
                <c:formatCode>General</c:formatCode>
                <c:ptCount val="19"/>
                <c:pt idx="0">
                  <c:v>28.4</c:v>
                </c:pt>
                <c:pt idx="1">
                  <c:v>30.7</c:v>
                </c:pt>
                <c:pt idx="2">
                  <c:v>36.200000000000003</c:v>
                </c:pt>
                <c:pt idx="3">
                  <c:v>35.200000000000003</c:v>
                </c:pt>
                <c:pt idx="4">
                  <c:v>31.8</c:v>
                </c:pt>
                <c:pt idx="5" formatCode="0.00">
                  <c:v>33</c:v>
                </c:pt>
                <c:pt idx="6">
                  <c:v>32</c:v>
                </c:pt>
                <c:pt idx="7">
                  <c:v>35.200000000000003</c:v>
                </c:pt>
                <c:pt idx="8">
                  <c:v>41.160000000000011</c:v>
                </c:pt>
                <c:pt idx="9">
                  <c:v>40.42</c:v>
                </c:pt>
                <c:pt idx="10">
                  <c:v>46.800000000000004</c:v>
                </c:pt>
                <c:pt idx="11">
                  <c:v>52.64</c:v>
                </c:pt>
                <c:pt idx="12">
                  <c:v>59</c:v>
                </c:pt>
                <c:pt idx="13">
                  <c:v>60</c:v>
                </c:pt>
                <c:pt idx="14">
                  <c:v>61</c:v>
                </c:pt>
                <c:pt idx="15">
                  <c:v>62</c:v>
                </c:pt>
                <c:pt idx="16">
                  <c:v>63</c:v>
                </c:pt>
                <c:pt idx="17">
                  <c:v>64</c:v>
                </c:pt>
                <c:pt idx="18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30D2-4017-AECF-5E3FD5FCA3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116224"/>
        <c:axId val="192117760"/>
      </c:lineChart>
      <c:catAx>
        <c:axId val="192116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2117760"/>
        <c:crosses val="autoZero"/>
        <c:auto val="1"/>
        <c:lblAlgn val="ctr"/>
        <c:lblOffset val="100"/>
        <c:noMultiLvlLbl val="0"/>
      </c:catAx>
      <c:valAx>
        <c:axId val="192117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2116224"/>
        <c:crosses val="autoZero"/>
        <c:crossBetween val="between"/>
      </c:valAx>
      <c:spPr>
        <a:gradFill>
          <a:gsLst>
            <a:gs pos="0">
              <a:schemeClr val="accent6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Характеристики территории застройки</a:t>
            </a:r>
          </a:p>
        </c:rich>
      </c:tx>
      <c:layout>
        <c:manualLayout>
          <c:xMode val="edge"/>
          <c:yMode val="edge"/>
          <c:x val="0.1759425853018373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1,</a:t>
                    </a:r>
                    <a:r>
                      <a:rPr lang="ru-RU" dirty="0"/>
                      <a:t>14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E7A-42DD-97F8-FAA0FE34CD14}"/>
                </c:ext>
              </c:extLst>
            </c:dLbl>
            <c:dLbl>
              <c:idx val="1"/>
              <c:layout>
                <c:manualLayout>
                  <c:x val="-7.983702896312973E-17"/>
                  <c:y val="-1.1757952820057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DB-427F-AB15-5E32BE5A9A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Доля населенных пунктов от общей площади РФ</c:v>
                </c:pt>
                <c:pt idx="1">
                  <c:v>Доля территории застройки от площади населенных пунктов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1.2E-2</c:v>
                </c:pt>
                <c:pt idx="1">
                  <c:v>0.17800000000000007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DB-427F-AB15-5E32BE5A9A1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Доля населенных пунктов от общей площади РФ</c:v>
                </c:pt>
                <c:pt idx="1">
                  <c:v>Доля территории застройки от площади населенных пунктов</c:v>
                </c:pt>
              </c:strCache>
            </c:strRef>
          </c:cat>
          <c:val>
            <c:numRef>
              <c:f>Лист1!$C$2:$C$3</c:f>
              <c:numCache>
                <c:formatCode>0.00%</c:formatCode>
                <c:ptCount val="2"/>
                <c:pt idx="0">
                  <c:v>0.98799999999999999</c:v>
                </c:pt>
                <c:pt idx="1">
                  <c:v>0.82199999999999995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DB-427F-AB15-5E32BE5A9A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3805312"/>
        <c:axId val="233806848"/>
      </c:barChart>
      <c:catAx>
        <c:axId val="23380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806848"/>
        <c:crosses val="autoZero"/>
        <c:auto val="1"/>
        <c:lblAlgn val="ctr"/>
        <c:lblOffset val="100"/>
        <c:noMultiLvlLbl val="0"/>
      </c:catAx>
      <c:valAx>
        <c:axId val="23380684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805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2629131563108167E-2"/>
          <c:y val="0.11491524174290942"/>
          <c:w val="0.9332192010543402"/>
          <c:h val="0.85969145568204774"/>
        </c:manualLayout>
      </c:layout>
      <c:lineChart>
        <c:grouping val="standard"/>
        <c:varyColors val="0"/>
        <c:ser>
          <c:idx val="0"/>
          <c:order val="0"/>
          <c:tx>
            <c:strRef>
              <c:f>Данные!$A$3</c:f>
              <c:strCache>
                <c:ptCount val="1"/>
                <c:pt idx="0">
                  <c:v>ВВП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circle"/>
            <c:size val="7"/>
            <c:spPr>
              <a:solidFill>
                <a:srgbClr val="FFFF00"/>
              </a:solidFill>
              <a:ln>
                <a:solidFill>
                  <a:srgbClr val="000099"/>
                </a:solidFill>
              </a:ln>
            </c:spPr>
          </c:marker>
          <c:dLbls>
            <c:dLbl>
              <c:idx val="3"/>
              <c:layout>
                <c:manualLayout>
                  <c:x val="-3.5948364180157941E-2"/>
                  <c:y val="8.51443260244572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B5-4641-B26F-1BBF22E09225}"/>
                </c:ext>
              </c:extLst>
            </c:dLbl>
            <c:dLbl>
              <c:idx val="4"/>
              <c:layout>
                <c:manualLayout>
                  <c:x val="-4.332077180949389E-2"/>
                  <c:y val="-9.99737610443921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B5-4641-B26F-1BBF22E09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Данные!$B$2:$H$2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Данные!$B$3:$H$3</c:f>
              <c:numCache>
                <c:formatCode>0.0%</c:formatCode>
                <c:ptCount val="7"/>
                <c:pt idx="0">
                  <c:v>3.6999999999999998E-2</c:v>
                </c:pt>
                <c:pt idx="1">
                  <c:v>1.7999999999999999E-2</c:v>
                </c:pt>
                <c:pt idx="2">
                  <c:v>7.0000000000000027E-3</c:v>
                </c:pt>
                <c:pt idx="3">
                  <c:v>-2.5000000000000001E-2</c:v>
                </c:pt>
                <c:pt idx="4">
                  <c:v>3.0000000000000014E-3</c:v>
                </c:pt>
                <c:pt idx="5">
                  <c:v>1.6000000000000011E-2</c:v>
                </c:pt>
                <c:pt idx="6">
                  <c:v>2.3E-2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5B5-4641-B26F-1BBF22E09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819584"/>
        <c:axId val="170821120"/>
      </c:lineChart>
      <c:catAx>
        <c:axId val="170819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70821120"/>
        <c:crosses val="autoZero"/>
        <c:auto val="1"/>
        <c:lblAlgn val="ctr"/>
        <c:lblOffset val="100"/>
        <c:noMultiLvlLbl val="0"/>
      </c:catAx>
      <c:valAx>
        <c:axId val="170821120"/>
        <c:scaling>
          <c:orientation val="minMax"/>
          <c:max val="5.0000000000000024E-2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70819584"/>
        <c:crosses val="autoZero"/>
        <c:crossBetween val="between"/>
        <c:majorUnit val="5.0000000000000024E-2"/>
      </c:valAx>
      <c:spPr>
        <a:solidFill>
          <a:srgbClr val="1F497D">
            <a:lumMod val="40000"/>
            <a:lumOff val="60000"/>
          </a:srgbClr>
        </a:solidFill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603526486990754E-2"/>
          <c:y val="0.17334220105154369"/>
          <c:w val="0.93503779167972523"/>
          <c:h val="0.76992693120028799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rgbClr val="C00000"/>
              </a:solidFill>
            </a:ln>
          </c:spPr>
          <c:marker>
            <c:symbol val="diamond"/>
            <c:size val="7"/>
            <c:spPr>
              <a:solidFill>
                <a:srgbClr val="FFFF00"/>
              </a:solidFill>
              <a:ln>
                <a:solidFill>
                  <a:srgbClr val="006600"/>
                </a:solidFill>
              </a:ln>
            </c:spPr>
          </c:marker>
          <c:dLbls>
            <c:dLbl>
              <c:idx val="2"/>
              <c:layout>
                <c:manualLayout>
                  <c:x val="-4.0509367054906584E-2"/>
                  <c:y val="0.1531661889544142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8D-4E48-A4C2-878FAE11E9B3}"/>
                </c:ext>
              </c:extLst>
            </c:dLbl>
            <c:dLbl>
              <c:idx val="3"/>
              <c:layout>
                <c:manualLayout>
                  <c:x val="-3.2907695596992192E-2"/>
                  <c:y val="9.7378183375613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8D-4E48-A4C2-878FAE11E9B3}"/>
                </c:ext>
              </c:extLst>
            </c:dLbl>
            <c:dLbl>
              <c:idx val="4"/>
              <c:layout>
                <c:manualLayout>
                  <c:x val="-3.746881818310227E-2"/>
                  <c:y val="8.06417817019734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8D-4E48-A4C2-878FAE11E9B3}"/>
                </c:ext>
              </c:extLst>
            </c:dLbl>
            <c:dLbl>
              <c:idx val="5"/>
              <c:layout>
                <c:manualLayout>
                  <c:x val="-3.1387361305409325E-2"/>
                  <c:y val="0.108535784491373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8D-4E48-A4C2-878FAE11E9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66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Данные!$B$6:$H$6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Данные!$B$7:$H$7</c:f>
              <c:numCache>
                <c:formatCode>0.0%</c:formatCode>
                <c:ptCount val="7"/>
                <c:pt idx="0">
                  <c:v>4.5999999999999999E-2</c:v>
                </c:pt>
                <c:pt idx="1">
                  <c:v>4.0000000000000022E-2</c:v>
                </c:pt>
                <c:pt idx="2">
                  <c:v>-7.0000000000000027E-3</c:v>
                </c:pt>
                <c:pt idx="3">
                  <c:v>-3.2000000000000021E-2</c:v>
                </c:pt>
                <c:pt idx="4">
                  <c:v>-5.8000000000000003E-2</c:v>
                </c:pt>
                <c:pt idx="5">
                  <c:v>-1.7000000000000001E-2</c:v>
                </c:pt>
                <c:pt idx="6">
                  <c:v>-2.0000000000000013E-3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28D-4E48-A4C2-878FAE11E9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994688"/>
        <c:axId val="171000576"/>
      </c:lineChart>
      <c:catAx>
        <c:axId val="170994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71000576"/>
        <c:crosses val="autoZero"/>
        <c:auto val="1"/>
        <c:lblAlgn val="ctr"/>
        <c:lblOffset val="100"/>
        <c:noMultiLvlLbl val="0"/>
      </c:catAx>
      <c:valAx>
        <c:axId val="171000576"/>
        <c:scaling>
          <c:orientation val="minMax"/>
          <c:max val="8.0000000000000043E-2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70994688"/>
        <c:crosses val="autoZero"/>
        <c:crossBetween val="between"/>
        <c:majorUnit val="8.0000000000000043E-2"/>
      </c:valAx>
      <c:spPr>
        <a:solidFill>
          <a:srgbClr val="C0504D">
            <a:lumMod val="60000"/>
            <a:lumOff val="40000"/>
          </a:srgbClr>
        </a:solidFill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В</a:t>
            </a:r>
            <a:r>
              <a:rPr lang="ru-RU" baseline="0" dirty="0"/>
              <a:t> процентах к общему объему работ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3174499469478025E-2"/>
          <c:y val="0.19700992818979718"/>
          <c:w val="0.89579063080656685"/>
          <c:h val="0.681875751179162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3847880306877282E-2"/>
                  <c:y val="-9.62014321641041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3C3-48FE-A0C9-2FC37551D844}"/>
                </c:ext>
              </c:extLst>
            </c:dLbl>
            <c:dLbl>
              <c:idx val="1"/>
              <c:layout>
                <c:manualLayout>
                  <c:x val="8.25214119939782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C3-48FE-A0C9-2FC37551D844}"/>
                </c:ext>
              </c:extLst>
            </c:dLbl>
            <c:dLbl>
              <c:idx val="2"/>
              <c:layout>
                <c:manualLayout>
                  <c:x val="8.4948576050163524E-2"/>
                  <c:y val="1.262485985229771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399409239951922E-2"/>
                      <c:h val="5.32635262748583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3C3-48FE-A0C9-2FC37551D8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1988 год</c:v>
                </c:pt>
                <c:pt idx="1">
                  <c:v>2000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1.2E-2</c:v>
                </c:pt>
                <c:pt idx="1">
                  <c:v>3.4000000000000002E-2</c:v>
                </c:pt>
                <c:pt idx="2">
                  <c:v>5.6000000000000001E-2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3C3-48FE-A0C9-2FC37551D8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смешанная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3847880306877282E-2"/>
                  <c:y val="-1.9240286432820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3C3-48FE-A0C9-2FC37551D844}"/>
                </c:ext>
              </c:extLst>
            </c:dLbl>
            <c:dLbl>
              <c:idx val="1"/>
              <c:layout>
                <c:manualLayout>
                  <c:x val="8.7375612699506333E-2"/>
                  <c:y val="-3.20671440547010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C3-48FE-A0C9-2FC37551D844}"/>
                </c:ext>
              </c:extLst>
            </c:dLbl>
            <c:dLbl>
              <c:idx val="2"/>
              <c:layout>
                <c:manualLayout>
                  <c:x val="8.2521411993978125E-2"/>
                  <c:y val="-3.2067144054701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3C3-48FE-A0C9-2FC37551D8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1988 год</c:v>
                </c:pt>
                <c:pt idx="1">
                  <c:v>2000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0.0%</c:formatCode>
                <c:ptCount val="3"/>
                <c:pt idx="0">
                  <c:v>6.0000000000000026E-2</c:v>
                </c:pt>
                <c:pt idx="1">
                  <c:v>0.222</c:v>
                </c:pt>
                <c:pt idx="2">
                  <c:v>8.0000000000000071E-3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3C3-48FE-A0C9-2FC37551D84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частная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2229813405034514E-2"/>
                  <c:y val="-6.41342881094020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3C3-48FE-A0C9-2FC37551D844}"/>
                </c:ext>
              </c:extLst>
            </c:dLbl>
            <c:dLbl>
              <c:idx val="1"/>
              <c:layout>
                <c:manualLayout>
                  <c:x val="8.7375612699506333E-2"/>
                  <c:y val="-3.20671440547015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3C3-48FE-A0C9-2FC37551D844}"/>
                </c:ext>
              </c:extLst>
            </c:dLbl>
            <c:dLbl>
              <c:idx val="2"/>
              <c:layout>
                <c:manualLayout>
                  <c:x val="9.061174650319169E-2"/>
                  <c:y val="-1.12235004191454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529958444984203E-2"/>
                      <c:h val="5.32635262748583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43C3-48FE-A0C9-2FC37551D8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1988 год</c:v>
                </c:pt>
                <c:pt idx="1">
                  <c:v>2000 год</c:v>
                </c:pt>
                <c:pt idx="2">
                  <c:v>2017 год</c:v>
                </c:pt>
              </c:strCache>
            </c:strRef>
          </c:cat>
          <c:val>
            <c:numRef>
              <c:f>Лист1!$D$2:$D$4</c:f>
              <c:numCache>
                <c:formatCode>0.0%</c:formatCode>
                <c:ptCount val="3"/>
                <c:pt idx="0">
                  <c:v>0.15300000000000008</c:v>
                </c:pt>
                <c:pt idx="1">
                  <c:v>0.63900000000000035</c:v>
                </c:pt>
                <c:pt idx="2">
                  <c:v>0.91600000000000004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3C3-48FE-A0C9-2FC37551D84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государственная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2229813405034514E-2"/>
                  <c:y val="6.41342881094020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3C3-48FE-A0C9-2FC37551D844}"/>
                </c:ext>
              </c:extLst>
            </c:dLbl>
            <c:dLbl>
              <c:idx val="1"/>
              <c:layout>
                <c:manualLayout>
                  <c:x val="8.737561269950633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3C3-48FE-A0C9-2FC37551D844}"/>
                </c:ext>
              </c:extLst>
            </c:dLbl>
            <c:dLbl>
              <c:idx val="2"/>
              <c:layout>
                <c:manualLayout>
                  <c:x val="8.8184646150427815E-2"/>
                  <c:y val="3.206714405470100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098379486886778E-2"/>
                      <c:h val="6.92970983022088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43C3-48FE-A0C9-2FC37551D8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1988 год</c:v>
                </c:pt>
                <c:pt idx="1">
                  <c:v>2000 год</c:v>
                </c:pt>
                <c:pt idx="2">
                  <c:v>2017 год</c:v>
                </c:pt>
              </c:strCache>
            </c:strRef>
          </c:cat>
          <c:val>
            <c:numRef>
              <c:f>Лист1!$E$2:$E$4</c:f>
              <c:numCache>
                <c:formatCode>0.0%</c:formatCode>
                <c:ptCount val="3"/>
                <c:pt idx="0">
                  <c:v>0.77500000000000036</c:v>
                </c:pt>
                <c:pt idx="1">
                  <c:v>0.10500000000000002</c:v>
                </c:pt>
                <c:pt idx="2">
                  <c:v>2.0000000000000011E-2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3C3-48FE-A0C9-2FC37551D8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8466048"/>
        <c:axId val="228476032"/>
      </c:barChart>
      <c:catAx>
        <c:axId val="228466048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476032"/>
        <c:crosses val="max"/>
        <c:auto val="1"/>
        <c:lblAlgn val="ctr"/>
        <c:lblOffset val="100"/>
        <c:noMultiLvlLbl val="0"/>
      </c:catAx>
      <c:valAx>
        <c:axId val="22847603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466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027709876088647"/>
          <c:y val="3.8855568335544419E-2"/>
          <c:w val="0.8329680929150427"/>
          <c:h val="0.81216027437280669"/>
        </c:manualLayout>
      </c:layout>
      <c:bar3DChart>
        <c:barDir val="col"/>
        <c:grouping val="clustered"/>
        <c:varyColors val="0"/>
        <c:ser>
          <c:idx val="0"/>
          <c:order val="0"/>
          <c:tx>
            <c:v>Всего тыс.кв.м</c:v>
          </c:tx>
          <c:invertIfNegative val="0"/>
          <c:cat>
            <c:strRef>
              <c:f>анализ18!$A$106:$A$113</c:f>
              <c:strCache>
                <c:ptCount val="8"/>
                <c:pt idx="0">
                  <c:v>ЦФО</c:v>
                </c:pt>
                <c:pt idx="1">
                  <c:v>СЗФО</c:v>
                </c:pt>
                <c:pt idx="2">
                  <c:v>ЮФО</c:v>
                </c:pt>
                <c:pt idx="3">
                  <c:v>СКФО</c:v>
                </c:pt>
                <c:pt idx="4">
                  <c:v>ПФО</c:v>
                </c:pt>
                <c:pt idx="5">
                  <c:v>УФО</c:v>
                </c:pt>
                <c:pt idx="6">
                  <c:v>СФО</c:v>
                </c:pt>
                <c:pt idx="7">
                  <c:v>ДФО</c:v>
                </c:pt>
              </c:strCache>
            </c:strRef>
          </c:cat>
          <c:val>
            <c:numRef>
              <c:f>анализ18!$B$106:$B$113</c:f>
              <c:numCache>
                <c:formatCode>0.0</c:formatCode>
                <c:ptCount val="8"/>
                <c:pt idx="0">
                  <c:v>23333.599999999988</c:v>
                </c:pt>
                <c:pt idx="1">
                  <c:v>9454.2000000000007</c:v>
                </c:pt>
                <c:pt idx="2">
                  <c:v>8975.5</c:v>
                </c:pt>
                <c:pt idx="3">
                  <c:v>3420.6</c:v>
                </c:pt>
                <c:pt idx="4">
                  <c:v>15151.8</c:v>
                </c:pt>
                <c:pt idx="5">
                  <c:v>5917.4</c:v>
                </c:pt>
                <c:pt idx="6">
                  <c:v>6616.4</c:v>
                </c:pt>
                <c:pt idx="7">
                  <c:v>2236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0A-4D35-A332-855430096827}"/>
            </c:ext>
          </c:extLst>
        </c:ser>
        <c:ser>
          <c:idx val="1"/>
          <c:order val="1"/>
          <c:tx>
            <c:v>В т.ч. Населением (ИЖС)</c:v>
          </c:tx>
          <c:invertIfNegative val="0"/>
          <c:cat>
            <c:strRef>
              <c:f>анализ18!$A$106:$A$113</c:f>
              <c:strCache>
                <c:ptCount val="8"/>
                <c:pt idx="0">
                  <c:v>ЦФО</c:v>
                </c:pt>
                <c:pt idx="1">
                  <c:v>СЗФО</c:v>
                </c:pt>
                <c:pt idx="2">
                  <c:v>ЮФО</c:v>
                </c:pt>
                <c:pt idx="3">
                  <c:v>СКФО</c:v>
                </c:pt>
                <c:pt idx="4">
                  <c:v>ПФО</c:v>
                </c:pt>
                <c:pt idx="5">
                  <c:v>УФО</c:v>
                </c:pt>
                <c:pt idx="6">
                  <c:v>СФО</c:v>
                </c:pt>
                <c:pt idx="7">
                  <c:v>ДФО</c:v>
                </c:pt>
              </c:strCache>
            </c:strRef>
          </c:cat>
          <c:val>
            <c:numRef>
              <c:f>анализ18!$E$106:$E$113</c:f>
              <c:numCache>
                <c:formatCode>0.0</c:formatCode>
                <c:ptCount val="8"/>
                <c:pt idx="0">
                  <c:v>9967</c:v>
                </c:pt>
                <c:pt idx="1">
                  <c:v>2331.9</c:v>
                </c:pt>
                <c:pt idx="2">
                  <c:v>4099.5</c:v>
                </c:pt>
                <c:pt idx="3">
                  <c:v>2169.6</c:v>
                </c:pt>
                <c:pt idx="4">
                  <c:v>7717.4</c:v>
                </c:pt>
                <c:pt idx="5">
                  <c:v>2279.8000000000002</c:v>
                </c:pt>
                <c:pt idx="6">
                  <c:v>2807.9</c:v>
                </c:pt>
                <c:pt idx="7">
                  <c:v>964.9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0A-4D35-A332-855430096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7887232"/>
        <c:axId val="167888768"/>
        <c:axId val="0"/>
      </c:bar3DChart>
      <c:catAx>
        <c:axId val="16788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7888768"/>
        <c:crosses val="autoZero"/>
        <c:auto val="1"/>
        <c:lblAlgn val="ctr"/>
        <c:lblOffset val="100"/>
        <c:noMultiLvlLbl val="0"/>
      </c:catAx>
      <c:valAx>
        <c:axId val="16788876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678872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30012873381959154"/>
          <c:y val="5.6748031496062987E-2"/>
          <c:w val="0.58249965425517614"/>
          <c:h val="0.13071954423364718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Лист1!$D$39:$F$39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Лист1!$D$40:$F$40</c:f>
              <c:numCache>
                <c:formatCode>General</c:formatCode>
                <c:ptCount val="3"/>
                <c:pt idx="0">
                  <c:v>14.2</c:v>
                </c:pt>
                <c:pt idx="1">
                  <c:v>15.1</c:v>
                </c:pt>
                <c:pt idx="2">
                  <c:v>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1F-4EC0-B2E7-039E70612C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079168"/>
        <c:axId val="171080704"/>
        <c:axId val="0"/>
      </c:bar3DChart>
      <c:catAx>
        <c:axId val="171079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1080704"/>
        <c:crosses val="autoZero"/>
        <c:auto val="1"/>
        <c:lblAlgn val="ctr"/>
        <c:lblOffset val="100"/>
        <c:noMultiLvlLbl val="0"/>
      </c:catAx>
      <c:valAx>
        <c:axId val="171080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1079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'[Жилье 1.xlsx]Лист1'!$C$8:$L$8</c:f>
              <c:strCache>
                <c:ptCount val="10"/>
                <c:pt idx="0">
                  <c:v>2000г.</c:v>
                </c:pt>
                <c:pt idx="1">
                  <c:v>2005г.</c:v>
                </c:pt>
                <c:pt idx="2">
                  <c:v>2010г.</c:v>
                </c:pt>
                <c:pt idx="3">
                  <c:v>2012г.</c:v>
                </c:pt>
                <c:pt idx="4">
                  <c:v>2013г.</c:v>
                </c:pt>
                <c:pt idx="5">
                  <c:v>2014г.</c:v>
                </c:pt>
                <c:pt idx="6">
                  <c:v>2015г.</c:v>
                </c:pt>
                <c:pt idx="7">
                  <c:v>2016г.</c:v>
                </c:pt>
                <c:pt idx="8">
                  <c:v>2017г.</c:v>
                </c:pt>
                <c:pt idx="9">
                  <c:v>2018</c:v>
                </c:pt>
              </c:strCache>
            </c:strRef>
          </c:cat>
          <c:val>
            <c:numRef>
              <c:f>'[Жилье 1.xlsx]Лист1'!$C$20:$L$20</c:f>
              <c:numCache>
                <c:formatCode>General</c:formatCode>
                <c:ptCount val="10"/>
                <c:pt idx="0">
                  <c:v>81.099999999999994</c:v>
                </c:pt>
                <c:pt idx="1">
                  <c:v>84.5</c:v>
                </c:pt>
                <c:pt idx="2">
                  <c:v>63</c:v>
                </c:pt>
                <c:pt idx="3">
                  <c:v>60</c:v>
                </c:pt>
                <c:pt idx="4">
                  <c:v>57</c:v>
                </c:pt>
                <c:pt idx="5">
                  <c:v>56</c:v>
                </c:pt>
                <c:pt idx="6">
                  <c:v>54</c:v>
                </c:pt>
                <c:pt idx="7">
                  <c:v>53</c:v>
                </c:pt>
                <c:pt idx="8">
                  <c:v>52</c:v>
                </c:pt>
                <c:pt idx="9">
                  <c:v>48.6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26-4F16-ACDE-BF93CC4327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105664"/>
        <c:axId val="171111552"/>
        <c:axId val="0"/>
      </c:bar3DChart>
      <c:catAx>
        <c:axId val="171105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1111552"/>
        <c:crosses val="autoZero"/>
        <c:auto val="1"/>
        <c:lblAlgn val="ctr"/>
        <c:lblOffset val="100"/>
        <c:noMultiLvlLbl val="0"/>
      </c:catAx>
      <c:valAx>
        <c:axId val="171111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11056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406-4F2E-809E-6C77A32531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406-4F2E-809E-6C77A32531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406-4F2E-809E-6C77A325316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406-4F2E-809E-6C77A325316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406-4F2E-809E-6C77A325316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406-4F2E-809E-6C77A325316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D406-4F2E-809E-6C77A325316F}"/>
              </c:ext>
            </c:extLst>
          </c:dPt>
          <c:cat>
            <c:strRef>
              <c:f>жилье!$B$5:$B$11</c:f>
              <c:strCache>
                <c:ptCount val="7"/>
                <c:pt idx="0">
                  <c:v>лесной фонд</c:v>
                </c:pt>
                <c:pt idx="1">
                  <c:v>сельхозназначения</c:v>
                </c:pt>
                <c:pt idx="2">
                  <c:v>земли запаса</c:v>
                </c:pt>
                <c:pt idx="3">
                  <c:v>особо охраняемых</c:v>
                </c:pt>
                <c:pt idx="4">
                  <c:v>водный фонд</c:v>
                </c:pt>
                <c:pt idx="5">
                  <c:v>населенные пункты</c:v>
                </c:pt>
                <c:pt idx="6">
                  <c:v>промышленные и др.</c:v>
                </c:pt>
              </c:strCache>
            </c:strRef>
          </c:cat>
          <c:val>
            <c:numRef>
              <c:f>жилье!$D$5:$D$11</c:f>
              <c:numCache>
                <c:formatCode>General</c:formatCode>
                <c:ptCount val="7"/>
                <c:pt idx="0">
                  <c:v>1121928.1000000001</c:v>
                </c:pt>
                <c:pt idx="1">
                  <c:v>386135.8</c:v>
                </c:pt>
                <c:pt idx="2">
                  <c:v>90864.6</c:v>
                </c:pt>
                <c:pt idx="3">
                  <c:v>46065.8</c:v>
                </c:pt>
                <c:pt idx="4">
                  <c:v>28044.5</c:v>
                </c:pt>
                <c:pt idx="5">
                  <c:v>19886.900000000001</c:v>
                </c:pt>
                <c:pt idx="6">
                  <c:v>16898.900000000001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406-4F2E-809E-6C77A3253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012530353770225"/>
          <c:y val="0.77524952803210179"/>
          <c:w val="0.60212406954782804"/>
          <c:h val="0.186419543527670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63113C-A810-4D8C-A492-2C851B0761B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424BE2-4D43-484E-A504-54A194DB33BF}">
      <dgm:prSet phldrT="[Текст]"/>
      <dgm:spPr/>
      <dgm:t>
        <a:bodyPr/>
        <a:lstStyle/>
        <a:p>
          <a:r>
            <a:rPr lang="ru-RU" dirty="0"/>
            <a:t>Первая</a:t>
          </a:r>
        </a:p>
      </dgm:t>
    </dgm:pt>
    <dgm:pt modelId="{FB631030-8D93-4D4F-986F-4CF624C39891}" type="parTrans" cxnId="{BDE2BFB0-AB17-40CC-9659-94CF25D60D9C}">
      <dgm:prSet/>
      <dgm:spPr/>
      <dgm:t>
        <a:bodyPr/>
        <a:lstStyle/>
        <a:p>
          <a:endParaRPr lang="ru-RU"/>
        </a:p>
      </dgm:t>
    </dgm:pt>
    <dgm:pt modelId="{9B59B1F8-BB54-428D-9123-70E8CE09F4DF}" type="sibTrans" cxnId="{BDE2BFB0-AB17-40CC-9659-94CF25D60D9C}">
      <dgm:prSet/>
      <dgm:spPr/>
      <dgm:t>
        <a:bodyPr/>
        <a:lstStyle/>
        <a:p>
          <a:endParaRPr lang="ru-RU"/>
        </a:p>
      </dgm:t>
    </dgm:pt>
    <dgm:pt modelId="{84F22B15-ECF6-40E9-AAC4-CF409F719D42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Промышленное производство, паровые машины</a:t>
          </a:r>
        </a:p>
      </dgm:t>
    </dgm:pt>
    <dgm:pt modelId="{00572497-C77C-40A2-A4BF-FD1F48DB283A}" type="parTrans" cxnId="{A34CFD9F-B117-428C-B541-ABA35F9D3E34}">
      <dgm:prSet/>
      <dgm:spPr/>
      <dgm:t>
        <a:bodyPr/>
        <a:lstStyle/>
        <a:p>
          <a:endParaRPr lang="ru-RU"/>
        </a:p>
      </dgm:t>
    </dgm:pt>
    <dgm:pt modelId="{597A7D8F-9E66-4C2D-998C-A87415DD2D89}" type="sibTrans" cxnId="{A34CFD9F-B117-428C-B541-ABA35F9D3E34}">
      <dgm:prSet/>
      <dgm:spPr/>
      <dgm:t>
        <a:bodyPr/>
        <a:lstStyle/>
        <a:p>
          <a:endParaRPr lang="ru-RU"/>
        </a:p>
      </dgm:t>
    </dgm:pt>
    <dgm:pt modelId="{0BCB76BC-9D1E-4397-B993-E7BD4426AF26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Стандартные изделия и конструкции, проектирование</a:t>
          </a:r>
        </a:p>
      </dgm:t>
    </dgm:pt>
    <dgm:pt modelId="{68A93468-CA64-4FBF-BCFE-715278B1CDD1}" type="parTrans" cxnId="{0857728C-2516-4EEB-B2DA-039C2BCC211C}">
      <dgm:prSet/>
      <dgm:spPr/>
      <dgm:t>
        <a:bodyPr/>
        <a:lstStyle/>
        <a:p>
          <a:endParaRPr lang="ru-RU"/>
        </a:p>
      </dgm:t>
    </dgm:pt>
    <dgm:pt modelId="{D95B8FA4-386F-475E-9C63-F38656D14217}" type="sibTrans" cxnId="{0857728C-2516-4EEB-B2DA-039C2BCC211C}">
      <dgm:prSet/>
      <dgm:spPr/>
      <dgm:t>
        <a:bodyPr/>
        <a:lstStyle/>
        <a:p>
          <a:endParaRPr lang="ru-RU"/>
        </a:p>
      </dgm:t>
    </dgm:pt>
    <dgm:pt modelId="{07FECFC1-BD11-4D10-9AAD-68EF13323E47}">
      <dgm:prSet phldrT="[Текст]"/>
      <dgm:spPr/>
      <dgm:t>
        <a:bodyPr/>
        <a:lstStyle/>
        <a:p>
          <a:r>
            <a:rPr lang="ru-RU" dirty="0"/>
            <a:t>Вторая</a:t>
          </a:r>
        </a:p>
      </dgm:t>
    </dgm:pt>
    <dgm:pt modelId="{24F556F5-ADE8-445F-AC54-5CF5B04700ED}" type="parTrans" cxnId="{16CD4E91-0294-41CD-9073-4565C5371403}">
      <dgm:prSet/>
      <dgm:spPr/>
      <dgm:t>
        <a:bodyPr/>
        <a:lstStyle/>
        <a:p>
          <a:endParaRPr lang="ru-RU"/>
        </a:p>
      </dgm:t>
    </dgm:pt>
    <dgm:pt modelId="{8EFAE07D-AAE2-455E-AE66-85A8A9B431D5}" type="sibTrans" cxnId="{16CD4E91-0294-41CD-9073-4565C5371403}">
      <dgm:prSet/>
      <dgm:spPr/>
      <dgm:t>
        <a:bodyPr/>
        <a:lstStyle/>
        <a:p>
          <a:endParaRPr lang="ru-RU"/>
        </a:p>
      </dgm:t>
    </dgm:pt>
    <dgm:pt modelId="{298C8108-D974-4191-8E32-F3C25ED9813F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Сталь, нефть, конвейер</a:t>
          </a:r>
        </a:p>
      </dgm:t>
    </dgm:pt>
    <dgm:pt modelId="{13BD1A14-118A-425A-96E8-12C855CFC39B}" type="parTrans" cxnId="{E21558F5-2D95-4EB0-A59F-8229971B3538}">
      <dgm:prSet/>
      <dgm:spPr/>
      <dgm:t>
        <a:bodyPr/>
        <a:lstStyle/>
        <a:p>
          <a:endParaRPr lang="ru-RU"/>
        </a:p>
      </dgm:t>
    </dgm:pt>
    <dgm:pt modelId="{4E517529-D387-41E4-A057-FC4236D95C6D}" type="sibTrans" cxnId="{E21558F5-2D95-4EB0-A59F-8229971B3538}">
      <dgm:prSet/>
      <dgm:spPr/>
      <dgm:t>
        <a:bodyPr/>
        <a:lstStyle/>
        <a:p>
          <a:endParaRPr lang="ru-RU"/>
        </a:p>
      </dgm:t>
    </dgm:pt>
    <dgm:pt modelId="{92439059-4082-4DAA-9FA3-C600943AD2B9}">
      <dgm:prSet phldrT="[Текст]"/>
      <dgm:spPr/>
      <dgm:t>
        <a:bodyPr/>
        <a:lstStyle/>
        <a:p>
          <a:r>
            <a:rPr lang="ru-RU" dirty="0"/>
            <a:t>Третья</a:t>
          </a:r>
        </a:p>
      </dgm:t>
    </dgm:pt>
    <dgm:pt modelId="{388FFB60-53F3-482A-A3F7-3273AC71C3A1}" type="parTrans" cxnId="{4D730A14-4707-4A30-89CB-B619E2E8A149}">
      <dgm:prSet/>
      <dgm:spPr/>
      <dgm:t>
        <a:bodyPr/>
        <a:lstStyle/>
        <a:p>
          <a:endParaRPr lang="ru-RU"/>
        </a:p>
      </dgm:t>
    </dgm:pt>
    <dgm:pt modelId="{C4A0A494-BB0E-4E2B-91C8-0493680E99D4}" type="sibTrans" cxnId="{4D730A14-4707-4A30-89CB-B619E2E8A149}">
      <dgm:prSet/>
      <dgm:spPr/>
      <dgm:t>
        <a:bodyPr/>
        <a:lstStyle/>
        <a:p>
          <a:endParaRPr lang="ru-RU"/>
        </a:p>
      </dgm:t>
    </dgm:pt>
    <dgm:pt modelId="{D9A08173-F132-4203-B6BC-DB225FB24B5C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Искусственный интеллект, биотехнологии, наноматериалы</a:t>
          </a:r>
        </a:p>
      </dgm:t>
    </dgm:pt>
    <dgm:pt modelId="{ECC274A9-3149-461D-9A6D-5ECD0297C604}" type="parTrans" cxnId="{BA7F3E49-C4F6-4E89-9A6C-089CBA8ED38B}">
      <dgm:prSet/>
      <dgm:spPr/>
      <dgm:t>
        <a:bodyPr/>
        <a:lstStyle/>
        <a:p>
          <a:endParaRPr lang="ru-RU"/>
        </a:p>
      </dgm:t>
    </dgm:pt>
    <dgm:pt modelId="{5F869EA3-9D1A-48F7-A28B-383554046803}" type="sibTrans" cxnId="{BA7F3E49-C4F6-4E89-9A6C-089CBA8ED38B}">
      <dgm:prSet/>
      <dgm:spPr/>
      <dgm:t>
        <a:bodyPr/>
        <a:lstStyle/>
        <a:p>
          <a:endParaRPr lang="ru-RU"/>
        </a:p>
      </dgm:t>
    </dgm:pt>
    <dgm:pt modelId="{CAE6BFA8-1961-41F2-BF1E-6E6DDF2E0D15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BIM</a:t>
          </a:r>
          <a:r>
            <a:rPr lang="ru-RU" dirty="0"/>
            <a:t> технологии, автономные инженерные системы, оптимальная застройка</a:t>
          </a:r>
        </a:p>
      </dgm:t>
    </dgm:pt>
    <dgm:pt modelId="{629EAA92-1ECF-4A7D-8C30-AC06DAF02471}" type="parTrans" cxnId="{6AB2D193-82F2-4B12-9855-A8D750BE991C}">
      <dgm:prSet/>
      <dgm:spPr/>
      <dgm:t>
        <a:bodyPr/>
        <a:lstStyle/>
        <a:p>
          <a:endParaRPr lang="ru-RU"/>
        </a:p>
      </dgm:t>
    </dgm:pt>
    <dgm:pt modelId="{C0BDCB47-D720-4D10-AD63-7A4E1120CD72}" type="sibTrans" cxnId="{6AB2D193-82F2-4B12-9855-A8D750BE991C}">
      <dgm:prSet/>
      <dgm:spPr/>
      <dgm:t>
        <a:bodyPr/>
        <a:lstStyle/>
        <a:p>
          <a:endParaRPr lang="ru-RU"/>
        </a:p>
      </dgm:t>
    </dgm:pt>
    <dgm:pt modelId="{896D2B6B-F30E-4B62-AACD-3D87E17C6E9B}">
      <dgm:prSet phldrT="[Текст]"/>
      <dgm:spPr/>
      <dgm:t>
        <a:bodyPr/>
        <a:lstStyle/>
        <a:p>
          <a:r>
            <a:rPr lang="ru-RU" dirty="0"/>
            <a:t>Четвертая</a:t>
          </a:r>
        </a:p>
      </dgm:t>
    </dgm:pt>
    <dgm:pt modelId="{23458EB4-F596-40CF-A930-03199EA98387}" type="parTrans" cxnId="{6ABF0C22-9B48-4C25-8D51-EB7D0AFD5CCA}">
      <dgm:prSet/>
      <dgm:spPr/>
      <dgm:t>
        <a:bodyPr/>
        <a:lstStyle/>
        <a:p>
          <a:endParaRPr lang="ru-RU"/>
        </a:p>
      </dgm:t>
    </dgm:pt>
    <dgm:pt modelId="{FE73B62A-6455-4934-8D7F-0AB90733C630}" type="sibTrans" cxnId="{6ABF0C22-9B48-4C25-8D51-EB7D0AFD5CCA}">
      <dgm:prSet/>
      <dgm:spPr/>
      <dgm:t>
        <a:bodyPr/>
        <a:lstStyle/>
        <a:p>
          <a:endParaRPr lang="ru-RU"/>
        </a:p>
      </dgm:t>
    </dgm:pt>
    <dgm:pt modelId="{7171451B-D900-4340-9AED-4C76B585DD3C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Компьютеры, телекоммуникации</a:t>
          </a:r>
        </a:p>
      </dgm:t>
    </dgm:pt>
    <dgm:pt modelId="{7395C8A3-B3DE-40F3-92FF-B6E4F2997F0F}" type="parTrans" cxnId="{CC82A758-AB2D-498B-9EBD-9BF1735CE39B}">
      <dgm:prSet/>
      <dgm:spPr/>
      <dgm:t>
        <a:bodyPr/>
        <a:lstStyle/>
        <a:p>
          <a:endParaRPr lang="ru-RU"/>
        </a:p>
      </dgm:t>
    </dgm:pt>
    <dgm:pt modelId="{106D2712-7C2C-4D2A-BC1A-2937AFD8095B}" type="sibTrans" cxnId="{CC82A758-AB2D-498B-9EBD-9BF1735CE39B}">
      <dgm:prSet/>
      <dgm:spPr/>
      <dgm:t>
        <a:bodyPr/>
        <a:lstStyle/>
        <a:p>
          <a:endParaRPr lang="ru-RU"/>
        </a:p>
      </dgm:t>
    </dgm:pt>
    <dgm:pt modelId="{0C2F393D-9DB1-4C6A-8A6B-D7310E9B3D9A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Энергоэффективные материалы и технологии в строительстве</a:t>
          </a:r>
        </a:p>
      </dgm:t>
    </dgm:pt>
    <dgm:pt modelId="{248AC059-1D62-4DE2-89AF-8685FB07603A}" type="parTrans" cxnId="{73C6520E-DC08-47A4-91BC-7CAA5E27F55D}">
      <dgm:prSet/>
      <dgm:spPr/>
      <dgm:t>
        <a:bodyPr/>
        <a:lstStyle/>
        <a:p>
          <a:endParaRPr lang="ru-RU"/>
        </a:p>
      </dgm:t>
    </dgm:pt>
    <dgm:pt modelId="{332E8D02-3622-4420-8C6E-00472449C233}" type="sibTrans" cxnId="{73C6520E-DC08-47A4-91BC-7CAA5E27F55D}">
      <dgm:prSet/>
      <dgm:spPr/>
      <dgm:t>
        <a:bodyPr/>
        <a:lstStyle/>
        <a:p>
          <a:endParaRPr lang="ru-RU"/>
        </a:p>
      </dgm:t>
    </dgm:pt>
    <dgm:pt modelId="{0A82CC95-104C-4786-B577-7923683D53D1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Железобетон, индустриальное строительство</a:t>
          </a:r>
        </a:p>
      </dgm:t>
    </dgm:pt>
    <dgm:pt modelId="{42D93DCD-2D82-405C-A596-B4461285522D}" type="parTrans" cxnId="{758BEFEE-AE73-4262-9EFE-4FB9791E5DF8}">
      <dgm:prSet/>
      <dgm:spPr/>
      <dgm:t>
        <a:bodyPr/>
        <a:lstStyle/>
        <a:p>
          <a:endParaRPr lang="ru-RU"/>
        </a:p>
      </dgm:t>
    </dgm:pt>
    <dgm:pt modelId="{ACA3E85A-FC40-45AB-B69A-20D295AD0014}" type="sibTrans" cxnId="{758BEFEE-AE73-4262-9EFE-4FB9791E5DF8}">
      <dgm:prSet/>
      <dgm:spPr/>
      <dgm:t>
        <a:bodyPr/>
        <a:lstStyle/>
        <a:p>
          <a:endParaRPr lang="ru-RU"/>
        </a:p>
      </dgm:t>
    </dgm:pt>
    <dgm:pt modelId="{EE66BF31-01A4-47F8-9D90-534245B8E343}" type="pres">
      <dgm:prSet presAssocID="{3C63113C-A810-4D8C-A492-2C851B0761B0}" presName="linearFlow" presStyleCnt="0">
        <dgm:presLayoutVars>
          <dgm:dir/>
          <dgm:animLvl val="lvl"/>
          <dgm:resizeHandles val="exact"/>
        </dgm:presLayoutVars>
      </dgm:prSet>
      <dgm:spPr/>
    </dgm:pt>
    <dgm:pt modelId="{C9D94C14-0663-4C87-AEBC-898B5E48183B}" type="pres">
      <dgm:prSet presAssocID="{7F424BE2-4D43-484E-A504-54A194DB33BF}" presName="composite" presStyleCnt="0"/>
      <dgm:spPr/>
    </dgm:pt>
    <dgm:pt modelId="{763EBE4F-EBA7-4974-834E-D549445F0492}" type="pres">
      <dgm:prSet presAssocID="{7F424BE2-4D43-484E-A504-54A194DB33BF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B653DFBC-5952-4B3D-B0E7-EB86818FF451}" type="pres">
      <dgm:prSet presAssocID="{7F424BE2-4D43-484E-A504-54A194DB33BF}" presName="descendantText" presStyleLbl="alignAcc1" presStyleIdx="0" presStyleCnt="4">
        <dgm:presLayoutVars>
          <dgm:bulletEnabled val="1"/>
        </dgm:presLayoutVars>
      </dgm:prSet>
      <dgm:spPr/>
    </dgm:pt>
    <dgm:pt modelId="{146B8494-54AB-447E-BEED-C5D759CD870C}" type="pres">
      <dgm:prSet presAssocID="{9B59B1F8-BB54-428D-9123-70E8CE09F4DF}" presName="sp" presStyleCnt="0"/>
      <dgm:spPr/>
    </dgm:pt>
    <dgm:pt modelId="{B9E965CD-0500-4BA0-AE39-8BE9D960924A}" type="pres">
      <dgm:prSet presAssocID="{07FECFC1-BD11-4D10-9AAD-68EF13323E47}" presName="composite" presStyleCnt="0"/>
      <dgm:spPr/>
    </dgm:pt>
    <dgm:pt modelId="{C886959A-6BC9-4960-BE4A-1DDD86DF0956}" type="pres">
      <dgm:prSet presAssocID="{07FECFC1-BD11-4D10-9AAD-68EF13323E47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73E7A664-32BD-45B3-BE55-4770CF28FAD6}" type="pres">
      <dgm:prSet presAssocID="{07FECFC1-BD11-4D10-9AAD-68EF13323E47}" presName="descendantText" presStyleLbl="alignAcc1" presStyleIdx="1" presStyleCnt="4">
        <dgm:presLayoutVars>
          <dgm:bulletEnabled val="1"/>
        </dgm:presLayoutVars>
      </dgm:prSet>
      <dgm:spPr/>
    </dgm:pt>
    <dgm:pt modelId="{6D2E85CB-3F39-499D-9E0B-63D9FF395AA4}" type="pres">
      <dgm:prSet presAssocID="{8EFAE07D-AAE2-455E-AE66-85A8A9B431D5}" presName="sp" presStyleCnt="0"/>
      <dgm:spPr/>
    </dgm:pt>
    <dgm:pt modelId="{74BA6C88-1AB6-4EC9-BA4B-33DCAFE61C79}" type="pres">
      <dgm:prSet presAssocID="{92439059-4082-4DAA-9FA3-C600943AD2B9}" presName="composite" presStyleCnt="0"/>
      <dgm:spPr/>
    </dgm:pt>
    <dgm:pt modelId="{319430BD-F478-46F5-BB9E-8FB2722404F7}" type="pres">
      <dgm:prSet presAssocID="{92439059-4082-4DAA-9FA3-C600943AD2B9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109F0FFD-C09E-4F57-A5D8-ECD1922A5957}" type="pres">
      <dgm:prSet presAssocID="{92439059-4082-4DAA-9FA3-C600943AD2B9}" presName="descendantText" presStyleLbl="alignAcc1" presStyleIdx="2" presStyleCnt="4">
        <dgm:presLayoutVars>
          <dgm:bulletEnabled val="1"/>
        </dgm:presLayoutVars>
      </dgm:prSet>
      <dgm:spPr/>
    </dgm:pt>
    <dgm:pt modelId="{6D93300D-361B-43AF-81DB-9DE523943EC5}" type="pres">
      <dgm:prSet presAssocID="{C4A0A494-BB0E-4E2B-91C8-0493680E99D4}" presName="sp" presStyleCnt="0"/>
      <dgm:spPr/>
    </dgm:pt>
    <dgm:pt modelId="{B486D4C9-1316-46A6-A0B7-09CE55A5780C}" type="pres">
      <dgm:prSet presAssocID="{896D2B6B-F30E-4B62-AACD-3D87E17C6E9B}" presName="composite" presStyleCnt="0"/>
      <dgm:spPr/>
    </dgm:pt>
    <dgm:pt modelId="{8774034A-7553-419E-9093-4E0D303A8D03}" type="pres">
      <dgm:prSet presAssocID="{896D2B6B-F30E-4B62-AACD-3D87E17C6E9B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24204630-0E99-496C-BD42-76BBB6FA2215}" type="pres">
      <dgm:prSet presAssocID="{896D2B6B-F30E-4B62-AACD-3D87E17C6E9B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5E0F5B03-D354-4416-BBCF-7A9FACB29516}" type="presOf" srcId="{0C2F393D-9DB1-4C6A-8A6B-D7310E9B3D9A}" destId="{109F0FFD-C09E-4F57-A5D8-ECD1922A5957}" srcOrd="0" destOrd="1" presId="urn:microsoft.com/office/officeart/2005/8/layout/chevron2"/>
    <dgm:cxn modelId="{B6B4AB0C-23C8-415A-8C61-955F17B19AFD}" type="presOf" srcId="{D9A08173-F132-4203-B6BC-DB225FB24B5C}" destId="{24204630-0E99-496C-BD42-76BBB6FA2215}" srcOrd="0" destOrd="0" presId="urn:microsoft.com/office/officeart/2005/8/layout/chevron2"/>
    <dgm:cxn modelId="{CA37C60D-8D83-43C0-95BC-29944E4457B1}" type="presOf" srcId="{CAE6BFA8-1961-41F2-BF1E-6E6DDF2E0D15}" destId="{24204630-0E99-496C-BD42-76BBB6FA2215}" srcOrd="0" destOrd="1" presId="urn:microsoft.com/office/officeart/2005/8/layout/chevron2"/>
    <dgm:cxn modelId="{73C6520E-DC08-47A4-91BC-7CAA5E27F55D}" srcId="{92439059-4082-4DAA-9FA3-C600943AD2B9}" destId="{0C2F393D-9DB1-4C6A-8A6B-D7310E9B3D9A}" srcOrd="1" destOrd="0" parTransId="{248AC059-1D62-4DE2-89AF-8685FB07603A}" sibTransId="{332E8D02-3622-4420-8C6E-00472449C233}"/>
    <dgm:cxn modelId="{4D730A14-4707-4A30-89CB-B619E2E8A149}" srcId="{3C63113C-A810-4D8C-A492-2C851B0761B0}" destId="{92439059-4082-4DAA-9FA3-C600943AD2B9}" srcOrd="2" destOrd="0" parTransId="{388FFB60-53F3-482A-A3F7-3273AC71C3A1}" sibTransId="{C4A0A494-BB0E-4E2B-91C8-0493680E99D4}"/>
    <dgm:cxn modelId="{6ABF0C22-9B48-4C25-8D51-EB7D0AFD5CCA}" srcId="{3C63113C-A810-4D8C-A492-2C851B0761B0}" destId="{896D2B6B-F30E-4B62-AACD-3D87E17C6E9B}" srcOrd="3" destOrd="0" parTransId="{23458EB4-F596-40CF-A930-03199EA98387}" sibTransId="{FE73B62A-6455-4934-8D7F-0AB90733C630}"/>
    <dgm:cxn modelId="{C9E51940-ADA6-480D-944E-3AB71FBC327A}" type="presOf" srcId="{298C8108-D974-4191-8E32-F3C25ED9813F}" destId="{73E7A664-32BD-45B3-BE55-4770CF28FAD6}" srcOrd="0" destOrd="0" presId="urn:microsoft.com/office/officeart/2005/8/layout/chevron2"/>
    <dgm:cxn modelId="{F2DB9E64-AC8D-4EFD-842E-61BB9A308F84}" type="presOf" srcId="{0BCB76BC-9D1E-4397-B993-E7BD4426AF26}" destId="{B653DFBC-5952-4B3D-B0E7-EB86818FF451}" srcOrd="0" destOrd="1" presId="urn:microsoft.com/office/officeart/2005/8/layout/chevron2"/>
    <dgm:cxn modelId="{BA7F3E49-C4F6-4E89-9A6C-089CBA8ED38B}" srcId="{896D2B6B-F30E-4B62-AACD-3D87E17C6E9B}" destId="{D9A08173-F132-4203-B6BC-DB225FB24B5C}" srcOrd="0" destOrd="0" parTransId="{ECC274A9-3149-461D-9A6D-5ECD0297C604}" sibTransId="{5F869EA3-9D1A-48F7-A28B-383554046803}"/>
    <dgm:cxn modelId="{AFD54555-541E-4958-BDCE-04C5338FD8C5}" type="presOf" srcId="{0A82CC95-104C-4786-B577-7923683D53D1}" destId="{73E7A664-32BD-45B3-BE55-4770CF28FAD6}" srcOrd="0" destOrd="1" presId="urn:microsoft.com/office/officeart/2005/8/layout/chevron2"/>
    <dgm:cxn modelId="{CC82A758-AB2D-498B-9EBD-9BF1735CE39B}" srcId="{92439059-4082-4DAA-9FA3-C600943AD2B9}" destId="{7171451B-D900-4340-9AED-4C76B585DD3C}" srcOrd="0" destOrd="0" parTransId="{7395C8A3-B3DE-40F3-92FF-B6E4F2997F0F}" sibTransId="{106D2712-7C2C-4D2A-BC1A-2937AFD8095B}"/>
    <dgm:cxn modelId="{7C1B0A8C-EBB4-4CA2-97AA-9B8CD8423AA2}" type="presOf" srcId="{92439059-4082-4DAA-9FA3-C600943AD2B9}" destId="{319430BD-F478-46F5-BB9E-8FB2722404F7}" srcOrd="0" destOrd="0" presId="urn:microsoft.com/office/officeart/2005/8/layout/chevron2"/>
    <dgm:cxn modelId="{0857728C-2516-4EEB-B2DA-039C2BCC211C}" srcId="{7F424BE2-4D43-484E-A504-54A194DB33BF}" destId="{0BCB76BC-9D1E-4397-B993-E7BD4426AF26}" srcOrd="1" destOrd="0" parTransId="{68A93468-CA64-4FBF-BCFE-715278B1CDD1}" sibTransId="{D95B8FA4-386F-475E-9C63-F38656D14217}"/>
    <dgm:cxn modelId="{A095F390-C3B4-49F4-88EF-C40879CE063B}" type="presOf" srcId="{7171451B-D900-4340-9AED-4C76B585DD3C}" destId="{109F0FFD-C09E-4F57-A5D8-ECD1922A5957}" srcOrd="0" destOrd="0" presId="urn:microsoft.com/office/officeart/2005/8/layout/chevron2"/>
    <dgm:cxn modelId="{16CD4E91-0294-41CD-9073-4565C5371403}" srcId="{3C63113C-A810-4D8C-A492-2C851B0761B0}" destId="{07FECFC1-BD11-4D10-9AAD-68EF13323E47}" srcOrd="1" destOrd="0" parTransId="{24F556F5-ADE8-445F-AC54-5CF5B04700ED}" sibTransId="{8EFAE07D-AAE2-455E-AE66-85A8A9B431D5}"/>
    <dgm:cxn modelId="{6AB2D193-82F2-4B12-9855-A8D750BE991C}" srcId="{896D2B6B-F30E-4B62-AACD-3D87E17C6E9B}" destId="{CAE6BFA8-1961-41F2-BF1E-6E6DDF2E0D15}" srcOrd="1" destOrd="0" parTransId="{629EAA92-1ECF-4A7D-8C30-AC06DAF02471}" sibTransId="{C0BDCB47-D720-4D10-AD63-7A4E1120CD72}"/>
    <dgm:cxn modelId="{A34CFD9F-B117-428C-B541-ABA35F9D3E34}" srcId="{7F424BE2-4D43-484E-A504-54A194DB33BF}" destId="{84F22B15-ECF6-40E9-AAC4-CF409F719D42}" srcOrd="0" destOrd="0" parTransId="{00572497-C77C-40A2-A4BF-FD1F48DB283A}" sibTransId="{597A7D8F-9E66-4C2D-998C-A87415DD2D89}"/>
    <dgm:cxn modelId="{35D170A8-7555-4D7C-A07C-52B66A838AA2}" type="presOf" srcId="{3C63113C-A810-4D8C-A492-2C851B0761B0}" destId="{EE66BF31-01A4-47F8-9D90-534245B8E343}" srcOrd="0" destOrd="0" presId="urn:microsoft.com/office/officeart/2005/8/layout/chevron2"/>
    <dgm:cxn modelId="{3F6EB9B0-60FA-45BB-98CE-9CA8D7AE1F30}" type="presOf" srcId="{7F424BE2-4D43-484E-A504-54A194DB33BF}" destId="{763EBE4F-EBA7-4974-834E-D549445F0492}" srcOrd="0" destOrd="0" presId="urn:microsoft.com/office/officeart/2005/8/layout/chevron2"/>
    <dgm:cxn modelId="{BDE2BFB0-AB17-40CC-9659-94CF25D60D9C}" srcId="{3C63113C-A810-4D8C-A492-2C851B0761B0}" destId="{7F424BE2-4D43-484E-A504-54A194DB33BF}" srcOrd="0" destOrd="0" parTransId="{FB631030-8D93-4D4F-986F-4CF624C39891}" sibTransId="{9B59B1F8-BB54-428D-9123-70E8CE09F4DF}"/>
    <dgm:cxn modelId="{882E7BC3-5BB4-4D90-8539-FD13377F656D}" type="presOf" srcId="{84F22B15-ECF6-40E9-AAC4-CF409F719D42}" destId="{B653DFBC-5952-4B3D-B0E7-EB86818FF451}" srcOrd="0" destOrd="0" presId="urn:microsoft.com/office/officeart/2005/8/layout/chevron2"/>
    <dgm:cxn modelId="{681620C4-53E9-4323-9F90-885C23450AE9}" type="presOf" srcId="{07FECFC1-BD11-4D10-9AAD-68EF13323E47}" destId="{C886959A-6BC9-4960-BE4A-1DDD86DF0956}" srcOrd="0" destOrd="0" presId="urn:microsoft.com/office/officeart/2005/8/layout/chevron2"/>
    <dgm:cxn modelId="{CEA6A6D6-4E3A-4A7D-8406-50115358D99F}" type="presOf" srcId="{896D2B6B-F30E-4B62-AACD-3D87E17C6E9B}" destId="{8774034A-7553-419E-9093-4E0D303A8D03}" srcOrd="0" destOrd="0" presId="urn:microsoft.com/office/officeart/2005/8/layout/chevron2"/>
    <dgm:cxn modelId="{758BEFEE-AE73-4262-9EFE-4FB9791E5DF8}" srcId="{07FECFC1-BD11-4D10-9AAD-68EF13323E47}" destId="{0A82CC95-104C-4786-B577-7923683D53D1}" srcOrd="1" destOrd="0" parTransId="{42D93DCD-2D82-405C-A596-B4461285522D}" sibTransId="{ACA3E85A-FC40-45AB-B69A-20D295AD0014}"/>
    <dgm:cxn modelId="{E21558F5-2D95-4EB0-A59F-8229971B3538}" srcId="{07FECFC1-BD11-4D10-9AAD-68EF13323E47}" destId="{298C8108-D974-4191-8E32-F3C25ED9813F}" srcOrd="0" destOrd="0" parTransId="{13BD1A14-118A-425A-96E8-12C855CFC39B}" sibTransId="{4E517529-D387-41E4-A057-FC4236D95C6D}"/>
    <dgm:cxn modelId="{D5223728-7D43-43BE-908F-23EA74690BBB}" type="presParOf" srcId="{EE66BF31-01A4-47F8-9D90-534245B8E343}" destId="{C9D94C14-0663-4C87-AEBC-898B5E48183B}" srcOrd="0" destOrd="0" presId="urn:microsoft.com/office/officeart/2005/8/layout/chevron2"/>
    <dgm:cxn modelId="{22DDE8CD-BB86-40ED-BEEA-4A335499BE07}" type="presParOf" srcId="{C9D94C14-0663-4C87-AEBC-898B5E48183B}" destId="{763EBE4F-EBA7-4974-834E-D549445F0492}" srcOrd="0" destOrd="0" presId="urn:microsoft.com/office/officeart/2005/8/layout/chevron2"/>
    <dgm:cxn modelId="{6C0BAA68-09A2-4614-87E6-7BF9E1553BB3}" type="presParOf" srcId="{C9D94C14-0663-4C87-AEBC-898B5E48183B}" destId="{B653DFBC-5952-4B3D-B0E7-EB86818FF451}" srcOrd="1" destOrd="0" presId="urn:microsoft.com/office/officeart/2005/8/layout/chevron2"/>
    <dgm:cxn modelId="{458652DB-7BE4-437E-8D1A-56C35D8CCD62}" type="presParOf" srcId="{EE66BF31-01A4-47F8-9D90-534245B8E343}" destId="{146B8494-54AB-447E-BEED-C5D759CD870C}" srcOrd="1" destOrd="0" presId="urn:microsoft.com/office/officeart/2005/8/layout/chevron2"/>
    <dgm:cxn modelId="{3AAE25D7-E6CC-4909-9920-823A62341834}" type="presParOf" srcId="{EE66BF31-01A4-47F8-9D90-534245B8E343}" destId="{B9E965CD-0500-4BA0-AE39-8BE9D960924A}" srcOrd="2" destOrd="0" presId="urn:microsoft.com/office/officeart/2005/8/layout/chevron2"/>
    <dgm:cxn modelId="{2EE91DF6-6B1A-4312-9EEB-67B095E217B1}" type="presParOf" srcId="{B9E965CD-0500-4BA0-AE39-8BE9D960924A}" destId="{C886959A-6BC9-4960-BE4A-1DDD86DF0956}" srcOrd="0" destOrd="0" presId="urn:microsoft.com/office/officeart/2005/8/layout/chevron2"/>
    <dgm:cxn modelId="{32DED4D9-EF15-4F5B-B12C-7EB26AFD34AF}" type="presParOf" srcId="{B9E965CD-0500-4BA0-AE39-8BE9D960924A}" destId="{73E7A664-32BD-45B3-BE55-4770CF28FAD6}" srcOrd="1" destOrd="0" presId="urn:microsoft.com/office/officeart/2005/8/layout/chevron2"/>
    <dgm:cxn modelId="{6268AB70-39A2-454A-ACB5-AE39B3CA1D80}" type="presParOf" srcId="{EE66BF31-01A4-47F8-9D90-534245B8E343}" destId="{6D2E85CB-3F39-499D-9E0B-63D9FF395AA4}" srcOrd="3" destOrd="0" presId="urn:microsoft.com/office/officeart/2005/8/layout/chevron2"/>
    <dgm:cxn modelId="{0E33104C-1EB5-42F6-BA4A-2EE952D1FCA8}" type="presParOf" srcId="{EE66BF31-01A4-47F8-9D90-534245B8E343}" destId="{74BA6C88-1AB6-4EC9-BA4B-33DCAFE61C79}" srcOrd="4" destOrd="0" presId="urn:microsoft.com/office/officeart/2005/8/layout/chevron2"/>
    <dgm:cxn modelId="{83B5AFEE-C70C-479D-8E5C-04D267932145}" type="presParOf" srcId="{74BA6C88-1AB6-4EC9-BA4B-33DCAFE61C79}" destId="{319430BD-F478-46F5-BB9E-8FB2722404F7}" srcOrd="0" destOrd="0" presId="urn:microsoft.com/office/officeart/2005/8/layout/chevron2"/>
    <dgm:cxn modelId="{32E860B6-90FE-4D45-BAE4-1E5B126ADA1C}" type="presParOf" srcId="{74BA6C88-1AB6-4EC9-BA4B-33DCAFE61C79}" destId="{109F0FFD-C09E-4F57-A5D8-ECD1922A5957}" srcOrd="1" destOrd="0" presId="urn:microsoft.com/office/officeart/2005/8/layout/chevron2"/>
    <dgm:cxn modelId="{F45F8C06-8C67-47CB-B136-AF71089C9BE5}" type="presParOf" srcId="{EE66BF31-01A4-47F8-9D90-534245B8E343}" destId="{6D93300D-361B-43AF-81DB-9DE523943EC5}" srcOrd="5" destOrd="0" presId="urn:microsoft.com/office/officeart/2005/8/layout/chevron2"/>
    <dgm:cxn modelId="{91FC4C55-99D8-4EC5-8A48-37BDCF7DA18B}" type="presParOf" srcId="{EE66BF31-01A4-47F8-9D90-534245B8E343}" destId="{B486D4C9-1316-46A6-A0B7-09CE55A5780C}" srcOrd="6" destOrd="0" presId="urn:microsoft.com/office/officeart/2005/8/layout/chevron2"/>
    <dgm:cxn modelId="{4DF48EA9-1870-469C-8AFC-BDAB1A552D7B}" type="presParOf" srcId="{B486D4C9-1316-46A6-A0B7-09CE55A5780C}" destId="{8774034A-7553-419E-9093-4E0D303A8D03}" srcOrd="0" destOrd="0" presId="urn:microsoft.com/office/officeart/2005/8/layout/chevron2"/>
    <dgm:cxn modelId="{04ABA35F-7A0C-48B1-8C17-C3127DCF16F3}" type="presParOf" srcId="{B486D4C9-1316-46A6-A0B7-09CE55A5780C}" destId="{24204630-0E99-496C-BD42-76BBB6FA221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D4006A-6896-40CC-8656-64C6E319C72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1058E82A-5F69-44A6-91B5-F47518DF0801}">
      <dgm:prSet phldrT="[Текст]"/>
      <dgm:spPr/>
      <dgm:t>
        <a:bodyPr/>
        <a:lstStyle/>
        <a:p>
          <a:r>
            <a:rPr lang="ru-RU" dirty="0"/>
            <a:t>Умный город (платформы, облачные сервисы, смарт-датчики)</a:t>
          </a:r>
        </a:p>
      </dgm:t>
    </dgm:pt>
    <dgm:pt modelId="{D71CD225-2242-4D1A-A342-506DBE501B80}" type="parTrans" cxnId="{EB4B76AE-8D1F-4178-978C-31213C029059}">
      <dgm:prSet/>
      <dgm:spPr/>
      <dgm:t>
        <a:bodyPr/>
        <a:lstStyle/>
        <a:p>
          <a:endParaRPr lang="ru-RU"/>
        </a:p>
      </dgm:t>
    </dgm:pt>
    <dgm:pt modelId="{DF73C83A-8682-47C1-8AFC-D73500609110}" type="sibTrans" cxnId="{EB4B76AE-8D1F-4178-978C-31213C029059}">
      <dgm:prSet/>
      <dgm:spPr/>
      <dgm:t>
        <a:bodyPr/>
        <a:lstStyle/>
        <a:p>
          <a:endParaRPr lang="ru-RU"/>
        </a:p>
      </dgm:t>
    </dgm:pt>
    <dgm:pt modelId="{8373F644-2644-47B2-A307-FC6378D2A044}">
      <dgm:prSet phldrT="[Текст]"/>
      <dgm:spPr/>
      <dgm:t>
        <a:bodyPr/>
        <a:lstStyle/>
        <a:p>
          <a:r>
            <a:rPr lang="ru-RU" dirty="0"/>
            <a:t>Городской транспорт и освещение</a:t>
          </a:r>
        </a:p>
      </dgm:t>
    </dgm:pt>
    <dgm:pt modelId="{A0E63B75-71E1-4753-8384-87B9154734DD}" type="parTrans" cxnId="{1CD5C565-2931-402D-96CF-A867A0F08444}">
      <dgm:prSet/>
      <dgm:spPr/>
      <dgm:t>
        <a:bodyPr/>
        <a:lstStyle/>
        <a:p>
          <a:endParaRPr lang="ru-RU"/>
        </a:p>
      </dgm:t>
    </dgm:pt>
    <dgm:pt modelId="{253DD068-2578-4840-884D-12E320EFB19D}" type="sibTrans" cxnId="{1CD5C565-2931-402D-96CF-A867A0F08444}">
      <dgm:prSet/>
      <dgm:spPr/>
      <dgm:t>
        <a:bodyPr/>
        <a:lstStyle/>
        <a:p>
          <a:endParaRPr lang="ru-RU"/>
        </a:p>
      </dgm:t>
    </dgm:pt>
    <dgm:pt modelId="{BF5DD77F-7C4D-4F1C-AAF2-D8484A3AA55F}">
      <dgm:prSet phldrT="[Текст]"/>
      <dgm:spPr/>
      <dgm:t>
        <a:bodyPr/>
        <a:lstStyle/>
        <a:p>
          <a:r>
            <a:rPr lang="ru-RU" dirty="0"/>
            <a:t>Коммунальные службы и мусорные службы</a:t>
          </a:r>
        </a:p>
      </dgm:t>
    </dgm:pt>
    <dgm:pt modelId="{44F45B00-488C-48E0-8D5A-2D48CE1D79A9}" type="parTrans" cxnId="{970C2A2E-737B-43B7-9539-6EDBB014FA06}">
      <dgm:prSet/>
      <dgm:spPr/>
      <dgm:t>
        <a:bodyPr/>
        <a:lstStyle/>
        <a:p>
          <a:endParaRPr lang="ru-RU"/>
        </a:p>
      </dgm:t>
    </dgm:pt>
    <dgm:pt modelId="{57244801-471B-4FD6-8D69-DFB2EC787FFD}" type="sibTrans" cxnId="{970C2A2E-737B-43B7-9539-6EDBB014FA06}">
      <dgm:prSet/>
      <dgm:spPr/>
      <dgm:t>
        <a:bodyPr/>
        <a:lstStyle/>
        <a:p>
          <a:endParaRPr lang="ru-RU"/>
        </a:p>
      </dgm:t>
    </dgm:pt>
    <dgm:pt modelId="{C62F435F-4910-495D-B8FC-D0627A73D9AE}">
      <dgm:prSet phldrT="[Текст]"/>
      <dgm:spPr/>
      <dgm:t>
        <a:bodyPr/>
        <a:lstStyle/>
        <a:p>
          <a:r>
            <a:rPr lang="ru-RU" dirty="0"/>
            <a:t>Интернет и коммуникационные сети (в т.ч. беспроводные)</a:t>
          </a:r>
        </a:p>
      </dgm:t>
    </dgm:pt>
    <dgm:pt modelId="{3C4F8E3E-F9AD-4AA2-A643-540F3281BFD9}" type="parTrans" cxnId="{1A4683AB-3E2E-4F58-9A8B-9376475B8C7A}">
      <dgm:prSet/>
      <dgm:spPr/>
      <dgm:t>
        <a:bodyPr/>
        <a:lstStyle/>
        <a:p>
          <a:endParaRPr lang="ru-RU"/>
        </a:p>
      </dgm:t>
    </dgm:pt>
    <dgm:pt modelId="{BC151B57-2906-48A4-A638-0C1D39DE5C90}" type="sibTrans" cxnId="{1A4683AB-3E2E-4F58-9A8B-9376475B8C7A}">
      <dgm:prSet/>
      <dgm:spPr/>
      <dgm:t>
        <a:bodyPr/>
        <a:lstStyle/>
        <a:p>
          <a:endParaRPr lang="ru-RU"/>
        </a:p>
      </dgm:t>
    </dgm:pt>
    <dgm:pt modelId="{A408A1F8-DF1D-4A55-8221-4567C718854A}">
      <dgm:prSet phldrT="[Текст]"/>
      <dgm:spPr/>
      <dgm:t>
        <a:bodyPr/>
        <a:lstStyle/>
        <a:p>
          <a:r>
            <a:rPr lang="ru-RU" dirty="0"/>
            <a:t>Приборы прогноза и безопасности</a:t>
          </a:r>
        </a:p>
      </dgm:t>
    </dgm:pt>
    <dgm:pt modelId="{EE29CF68-10E7-4E1B-A5C5-178606B6E365}" type="parTrans" cxnId="{D9B39B92-1FA2-4567-9204-297F94A9A58E}">
      <dgm:prSet/>
      <dgm:spPr/>
      <dgm:t>
        <a:bodyPr/>
        <a:lstStyle/>
        <a:p>
          <a:endParaRPr lang="ru-RU"/>
        </a:p>
      </dgm:t>
    </dgm:pt>
    <dgm:pt modelId="{87A36B3A-AFCC-48EF-A3F6-FC89CD0FC68B}" type="sibTrans" cxnId="{D9B39B92-1FA2-4567-9204-297F94A9A58E}">
      <dgm:prSet/>
      <dgm:spPr/>
      <dgm:t>
        <a:bodyPr/>
        <a:lstStyle/>
        <a:p>
          <a:endParaRPr lang="ru-RU"/>
        </a:p>
      </dgm:t>
    </dgm:pt>
    <dgm:pt modelId="{75AFDC93-8333-45BA-B738-890922FBFD7F}">
      <dgm:prSet phldrT="[Текст]"/>
      <dgm:spPr/>
      <dgm:t>
        <a:bodyPr/>
        <a:lstStyle/>
        <a:p>
          <a:r>
            <a:rPr lang="ru-RU" dirty="0"/>
            <a:t>Управление инженерными сетями, уборочной техникой и вывозом ТБО</a:t>
          </a:r>
        </a:p>
      </dgm:t>
    </dgm:pt>
    <dgm:pt modelId="{08FB0C3B-4DB4-4F9A-A5C7-24373424417C}" type="parTrans" cxnId="{2BE98491-37FF-4083-99D9-319EF4985FE6}">
      <dgm:prSet/>
      <dgm:spPr/>
      <dgm:t>
        <a:bodyPr/>
        <a:lstStyle/>
        <a:p>
          <a:endParaRPr lang="ru-RU"/>
        </a:p>
      </dgm:t>
    </dgm:pt>
    <dgm:pt modelId="{51FD2B24-11C2-43AE-B174-020F2B141FF9}" type="sibTrans" cxnId="{2BE98491-37FF-4083-99D9-319EF4985FE6}">
      <dgm:prSet/>
      <dgm:spPr/>
      <dgm:t>
        <a:bodyPr/>
        <a:lstStyle/>
        <a:p>
          <a:endParaRPr lang="ru-RU"/>
        </a:p>
      </dgm:t>
    </dgm:pt>
    <dgm:pt modelId="{C7CCF5EF-B312-4EF4-8797-80DCC4DAB6D2}">
      <dgm:prSet phldrT="[Текст]"/>
      <dgm:spPr/>
      <dgm:t>
        <a:bodyPr/>
        <a:lstStyle/>
        <a:p>
          <a:r>
            <a:rPr lang="ru-RU" dirty="0"/>
            <a:t>Смарт-датчики, Видеонаблюдение, сохранение записей, уличные заторы, метео</a:t>
          </a:r>
        </a:p>
      </dgm:t>
    </dgm:pt>
    <dgm:pt modelId="{A2DEDEF1-44E8-4D15-A77E-54615D75FF28}" type="parTrans" cxnId="{C6DE2458-68C7-4EC8-B7A3-29FC11C69AC1}">
      <dgm:prSet/>
      <dgm:spPr/>
      <dgm:t>
        <a:bodyPr/>
        <a:lstStyle/>
        <a:p>
          <a:endParaRPr lang="ru-RU"/>
        </a:p>
      </dgm:t>
    </dgm:pt>
    <dgm:pt modelId="{FA8BA6A0-481D-4681-BBB1-25E2B9FB3241}" type="sibTrans" cxnId="{C6DE2458-68C7-4EC8-B7A3-29FC11C69AC1}">
      <dgm:prSet/>
      <dgm:spPr/>
      <dgm:t>
        <a:bodyPr/>
        <a:lstStyle/>
        <a:p>
          <a:endParaRPr lang="ru-RU"/>
        </a:p>
      </dgm:t>
    </dgm:pt>
    <dgm:pt modelId="{E6B59B0D-78D9-4D57-AE0E-FB844E23BE5A}">
      <dgm:prSet phldrT="[Текст]"/>
      <dgm:spPr/>
      <dgm:t>
        <a:bodyPr/>
        <a:lstStyle/>
        <a:p>
          <a:r>
            <a:rPr lang="ru-RU" dirty="0"/>
            <a:t>Системы управления:</a:t>
          </a:r>
        </a:p>
        <a:p>
          <a:r>
            <a:rPr lang="ru-RU" dirty="0"/>
            <a:t>Общественным транспортом, парковками, освещением</a:t>
          </a:r>
        </a:p>
      </dgm:t>
    </dgm:pt>
    <dgm:pt modelId="{28990627-848F-49B0-B2E8-1A69562868CB}" type="parTrans" cxnId="{814C7740-3C9B-4F4F-A655-A5C08D2A1C73}">
      <dgm:prSet/>
      <dgm:spPr/>
      <dgm:t>
        <a:bodyPr/>
        <a:lstStyle/>
        <a:p>
          <a:endParaRPr lang="ru-RU"/>
        </a:p>
      </dgm:t>
    </dgm:pt>
    <dgm:pt modelId="{5B311F57-FFD4-4220-A3D4-63C6A660CD09}" type="sibTrans" cxnId="{814C7740-3C9B-4F4F-A655-A5C08D2A1C73}">
      <dgm:prSet/>
      <dgm:spPr/>
      <dgm:t>
        <a:bodyPr/>
        <a:lstStyle/>
        <a:p>
          <a:endParaRPr lang="ru-RU"/>
        </a:p>
      </dgm:t>
    </dgm:pt>
    <dgm:pt modelId="{1346AD59-6FD9-4DF9-996A-EE21E75770AE}">
      <dgm:prSet phldrT="[Текст]"/>
      <dgm:spPr/>
      <dgm:t>
        <a:bodyPr/>
        <a:lstStyle/>
        <a:p>
          <a:r>
            <a:rPr lang="ru-RU" dirty="0"/>
            <a:t>Цифровая демократия (голосования, активный гражданин, жалобы и обращения)</a:t>
          </a:r>
        </a:p>
      </dgm:t>
    </dgm:pt>
    <dgm:pt modelId="{B02EB8FB-2CD1-4790-9CAB-C7B4FFE2EA7F}" type="parTrans" cxnId="{75249524-4D6B-4AB5-AA39-55C7E76D8FD0}">
      <dgm:prSet/>
      <dgm:spPr/>
      <dgm:t>
        <a:bodyPr/>
        <a:lstStyle/>
        <a:p>
          <a:endParaRPr lang="ru-RU"/>
        </a:p>
      </dgm:t>
    </dgm:pt>
    <dgm:pt modelId="{BAD0E916-7076-4692-A622-816F47043425}" type="sibTrans" cxnId="{75249524-4D6B-4AB5-AA39-55C7E76D8FD0}">
      <dgm:prSet/>
      <dgm:spPr/>
      <dgm:t>
        <a:bodyPr/>
        <a:lstStyle/>
        <a:p>
          <a:endParaRPr lang="ru-RU"/>
        </a:p>
      </dgm:t>
    </dgm:pt>
    <dgm:pt modelId="{F92E35B5-6B65-4C0F-B964-F7CF5DBCC729}">
      <dgm:prSet phldrT="[Текст]"/>
      <dgm:spPr/>
      <dgm:t>
        <a:bodyPr/>
        <a:lstStyle/>
        <a:p>
          <a:r>
            <a:rPr lang="ru-RU" dirty="0"/>
            <a:t>Цифровые государственные услуги (МФЦ, мои документы, запись в поликлиники, на прием в службы) </a:t>
          </a:r>
        </a:p>
      </dgm:t>
    </dgm:pt>
    <dgm:pt modelId="{5382D700-91A2-4E27-97DF-05F45B5A8735}" type="parTrans" cxnId="{80734224-9EF9-4DCB-803B-9E521830AE7D}">
      <dgm:prSet/>
      <dgm:spPr/>
      <dgm:t>
        <a:bodyPr/>
        <a:lstStyle/>
        <a:p>
          <a:endParaRPr lang="ru-RU"/>
        </a:p>
      </dgm:t>
    </dgm:pt>
    <dgm:pt modelId="{773FDF85-1867-4576-88EA-363FEAEB814B}" type="sibTrans" cxnId="{80734224-9EF9-4DCB-803B-9E521830AE7D}">
      <dgm:prSet/>
      <dgm:spPr/>
      <dgm:t>
        <a:bodyPr/>
        <a:lstStyle/>
        <a:p>
          <a:endParaRPr lang="ru-RU"/>
        </a:p>
      </dgm:t>
    </dgm:pt>
    <dgm:pt modelId="{DABDD421-EBE3-4559-93F4-F266C1F260C9}" type="pres">
      <dgm:prSet presAssocID="{E4D4006A-6896-40CC-8656-64C6E319C72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E0855FC-71BA-4016-9CF8-8AF4A5472AD0}" type="pres">
      <dgm:prSet presAssocID="{1058E82A-5F69-44A6-91B5-F47518DF0801}" presName="hierRoot1" presStyleCnt="0"/>
      <dgm:spPr/>
    </dgm:pt>
    <dgm:pt modelId="{AC08262C-9C48-46B3-82C5-A10986EBF636}" type="pres">
      <dgm:prSet presAssocID="{1058E82A-5F69-44A6-91B5-F47518DF0801}" presName="composite" presStyleCnt="0"/>
      <dgm:spPr/>
    </dgm:pt>
    <dgm:pt modelId="{560A4C9D-0A9D-49F5-A701-A17563CB4F90}" type="pres">
      <dgm:prSet presAssocID="{1058E82A-5F69-44A6-91B5-F47518DF0801}" presName="background" presStyleLbl="node0" presStyleIdx="0" presStyleCnt="1"/>
      <dgm:spPr/>
    </dgm:pt>
    <dgm:pt modelId="{C4BBE1F0-0C41-46C2-BE80-E00BA95E3C67}" type="pres">
      <dgm:prSet presAssocID="{1058E82A-5F69-44A6-91B5-F47518DF0801}" presName="text" presStyleLbl="fgAcc0" presStyleIdx="0" presStyleCnt="1">
        <dgm:presLayoutVars>
          <dgm:chPref val="3"/>
        </dgm:presLayoutVars>
      </dgm:prSet>
      <dgm:spPr/>
    </dgm:pt>
    <dgm:pt modelId="{E81D7095-D710-4B45-B2D8-361B063AE5F5}" type="pres">
      <dgm:prSet presAssocID="{1058E82A-5F69-44A6-91B5-F47518DF0801}" presName="hierChild2" presStyleCnt="0"/>
      <dgm:spPr/>
    </dgm:pt>
    <dgm:pt modelId="{04E82C84-C6FD-4718-BBFF-B64BA497D2C1}" type="pres">
      <dgm:prSet presAssocID="{A0E63B75-71E1-4753-8384-87B9154734DD}" presName="Name10" presStyleLbl="parChTrans1D2" presStyleIdx="0" presStyleCnt="4"/>
      <dgm:spPr/>
    </dgm:pt>
    <dgm:pt modelId="{AC39A267-4206-413C-8B76-F1C407F56BEF}" type="pres">
      <dgm:prSet presAssocID="{8373F644-2644-47B2-A307-FC6378D2A044}" presName="hierRoot2" presStyleCnt="0"/>
      <dgm:spPr/>
    </dgm:pt>
    <dgm:pt modelId="{0A69F0BD-EB06-4B32-863A-EA3A072EAD25}" type="pres">
      <dgm:prSet presAssocID="{8373F644-2644-47B2-A307-FC6378D2A044}" presName="composite2" presStyleCnt="0"/>
      <dgm:spPr/>
    </dgm:pt>
    <dgm:pt modelId="{C6566DF6-5A5C-4C4B-BF10-24FE3D1577D8}" type="pres">
      <dgm:prSet presAssocID="{8373F644-2644-47B2-A307-FC6378D2A044}" presName="background2" presStyleLbl="node2" presStyleIdx="0" presStyleCnt="4"/>
      <dgm:spPr/>
    </dgm:pt>
    <dgm:pt modelId="{ACE7F5FA-E1E3-42BB-BA49-8A68E97AC32D}" type="pres">
      <dgm:prSet presAssocID="{8373F644-2644-47B2-A307-FC6378D2A044}" presName="text2" presStyleLbl="fgAcc2" presStyleIdx="0" presStyleCnt="4">
        <dgm:presLayoutVars>
          <dgm:chPref val="3"/>
        </dgm:presLayoutVars>
      </dgm:prSet>
      <dgm:spPr/>
    </dgm:pt>
    <dgm:pt modelId="{658B781F-C513-487A-BF3B-AEC42FFC0DBD}" type="pres">
      <dgm:prSet presAssocID="{8373F644-2644-47B2-A307-FC6378D2A044}" presName="hierChild3" presStyleCnt="0"/>
      <dgm:spPr/>
    </dgm:pt>
    <dgm:pt modelId="{E4A47E90-6DEC-43E4-BFBD-7295B520BCAC}" type="pres">
      <dgm:prSet presAssocID="{28990627-848F-49B0-B2E8-1A69562868CB}" presName="Name17" presStyleLbl="parChTrans1D3" presStyleIdx="0" presStyleCnt="5"/>
      <dgm:spPr/>
    </dgm:pt>
    <dgm:pt modelId="{661F0A92-0C8C-4975-B441-6315C8016FB9}" type="pres">
      <dgm:prSet presAssocID="{E6B59B0D-78D9-4D57-AE0E-FB844E23BE5A}" presName="hierRoot3" presStyleCnt="0"/>
      <dgm:spPr/>
    </dgm:pt>
    <dgm:pt modelId="{98784B54-31EC-4F39-BD28-CDA9F2A763D8}" type="pres">
      <dgm:prSet presAssocID="{E6B59B0D-78D9-4D57-AE0E-FB844E23BE5A}" presName="composite3" presStyleCnt="0"/>
      <dgm:spPr/>
    </dgm:pt>
    <dgm:pt modelId="{18CBE1F9-33B4-4751-8B8C-AC505744BA1F}" type="pres">
      <dgm:prSet presAssocID="{E6B59B0D-78D9-4D57-AE0E-FB844E23BE5A}" presName="background3" presStyleLbl="node3" presStyleIdx="0" presStyleCnt="5"/>
      <dgm:spPr/>
    </dgm:pt>
    <dgm:pt modelId="{262689D4-3C70-4721-B835-F3A921C5DAC0}" type="pres">
      <dgm:prSet presAssocID="{E6B59B0D-78D9-4D57-AE0E-FB844E23BE5A}" presName="text3" presStyleLbl="fgAcc3" presStyleIdx="0" presStyleCnt="5">
        <dgm:presLayoutVars>
          <dgm:chPref val="3"/>
        </dgm:presLayoutVars>
      </dgm:prSet>
      <dgm:spPr/>
    </dgm:pt>
    <dgm:pt modelId="{121AAFCC-2992-4F39-88F4-D884B52E8C29}" type="pres">
      <dgm:prSet presAssocID="{E6B59B0D-78D9-4D57-AE0E-FB844E23BE5A}" presName="hierChild4" presStyleCnt="0"/>
      <dgm:spPr/>
    </dgm:pt>
    <dgm:pt modelId="{E03AD8DA-0C61-455E-98FA-4B9E258C68AD}" type="pres">
      <dgm:prSet presAssocID="{44F45B00-488C-48E0-8D5A-2D48CE1D79A9}" presName="Name10" presStyleLbl="parChTrans1D2" presStyleIdx="1" presStyleCnt="4"/>
      <dgm:spPr/>
    </dgm:pt>
    <dgm:pt modelId="{6114924E-E2FA-44DF-8B8D-82DE3A259EC0}" type="pres">
      <dgm:prSet presAssocID="{BF5DD77F-7C4D-4F1C-AAF2-D8484A3AA55F}" presName="hierRoot2" presStyleCnt="0"/>
      <dgm:spPr/>
    </dgm:pt>
    <dgm:pt modelId="{E88DD12E-B7B6-428A-A3DD-AE84D37F4C05}" type="pres">
      <dgm:prSet presAssocID="{BF5DD77F-7C4D-4F1C-AAF2-D8484A3AA55F}" presName="composite2" presStyleCnt="0"/>
      <dgm:spPr/>
    </dgm:pt>
    <dgm:pt modelId="{775A061D-F437-4F68-B145-65C5C0E1688F}" type="pres">
      <dgm:prSet presAssocID="{BF5DD77F-7C4D-4F1C-AAF2-D8484A3AA55F}" presName="background2" presStyleLbl="node2" presStyleIdx="1" presStyleCnt="4"/>
      <dgm:spPr/>
    </dgm:pt>
    <dgm:pt modelId="{9F29163F-A6FE-4CF6-9C67-9D107E379EA5}" type="pres">
      <dgm:prSet presAssocID="{BF5DD77F-7C4D-4F1C-AAF2-D8484A3AA55F}" presName="text2" presStyleLbl="fgAcc2" presStyleIdx="1" presStyleCnt="4">
        <dgm:presLayoutVars>
          <dgm:chPref val="3"/>
        </dgm:presLayoutVars>
      </dgm:prSet>
      <dgm:spPr/>
    </dgm:pt>
    <dgm:pt modelId="{336FED21-F838-4DEB-B976-336EAE8CAF33}" type="pres">
      <dgm:prSet presAssocID="{BF5DD77F-7C4D-4F1C-AAF2-D8484A3AA55F}" presName="hierChild3" presStyleCnt="0"/>
      <dgm:spPr/>
    </dgm:pt>
    <dgm:pt modelId="{6EDCA1CA-562F-4AC8-BF05-E78B969ED024}" type="pres">
      <dgm:prSet presAssocID="{08FB0C3B-4DB4-4F9A-A5C7-24373424417C}" presName="Name17" presStyleLbl="parChTrans1D3" presStyleIdx="1" presStyleCnt="5"/>
      <dgm:spPr/>
    </dgm:pt>
    <dgm:pt modelId="{11A1B66C-A179-4705-93D4-3DC5277E9B26}" type="pres">
      <dgm:prSet presAssocID="{75AFDC93-8333-45BA-B738-890922FBFD7F}" presName="hierRoot3" presStyleCnt="0"/>
      <dgm:spPr/>
    </dgm:pt>
    <dgm:pt modelId="{47DD8DD9-8264-4860-8AD1-837FA557B472}" type="pres">
      <dgm:prSet presAssocID="{75AFDC93-8333-45BA-B738-890922FBFD7F}" presName="composite3" presStyleCnt="0"/>
      <dgm:spPr/>
    </dgm:pt>
    <dgm:pt modelId="{56DCD901-8C7E-4B6F-A855-661D2CCCAC40}" type="pres">
      <dgm:prSet presAssocID="{75AFDC93-8333-45BA-B738-890922FBFD7F}" presName="background3" presStyleLbl="node3" presStyleIdx="1" presStyleCnt="5"/>
      <dgm:spPr/>
    </dgm:pt>
    <dgm:pt modelId="{C9F0CB4C-6210-410C-87C2-51A3DF7B5895}" type="pres">
      <dgm:prSet presAssocID="{75AFDC93-8333-45BA-B738-890922FBFD7F}" presName="text3" presStyleLbl="fgAcc3" presStyleIdx="1" presStyleCnt="5">
        <dgm:presLayoutVars>
          <dgm:chPref val="3"/>
        </dgm:presLayoutVars>
      </dgm:prSet>
      <dgm:spPr/>
    </dgm:pt>
    <dgm:pt modelId="{0D16AF78-44CB-4438-9D9D-C9D2FDEBF6AC}" type="pres">
      <dgm:prSet presAssocID="{75AFDC93-8333-45BA-B738-890922FBFD7F}" presName="hierChild4" presStyleCnt="0"/>
      <dgm:spPr/>
    </dgm:pt>
    <dgm:pt modelId="{E5332F56-BF5B-4502-B35C-05F7901C3DE2}" type="pres">
      <dgm:prSet presAssocID="{3C4F8E3E-F9AD-4AA2-A643-540F3281BFD9}" presName="Name10" presStyleLbl="parChTrans1D2" presStyleIdx="2" presStyleCnt="4"/>
      <dgm:spPr/>
    </dgm:pt>
    <dgm:pt modelId="{22958716-1B33-43DF-B057-117819E32A47}" type="pres">
      <dgm:prSet presAssocID="{C62F435F-4910-495D-B8FC-D0627A73D9AE}" presName="hierRoot2" presStyleCnt="0"/>
      <dgm:spPr/>
    </dgm:pt>
    <dgm:pt modelId="{B725BF40-EAAB-4255-B0F0-1FDFD91BDBFF}" type="pres">
      <dgm:prSet presAssocID="{C62F435F-4910-495D-B8FC-D0627A73D9AE}" presName="composite2" presStyleCnt="0"/>
      <dgm:spPr/>
    </dgm:pt>
    <dgm:pt modelId="{7BE7372D-9342-4602-B794-018024DA8B66}" type="pres">
      <dgm:prSet presAssocID="{C62F435F-4910-495D-B8FC-D0627A73D9AE}" presName="background2" presStyleLbl="node2" presStyleIdx="2" presStyleCnt="4"/>
      <dgm:spPr/>
    </dgm:pt>
    <dgm:pt modelId="{01EB7975-75DC-4C62-B5F6-1F293EDF3C27}" type="pres">
      <dgm:prSet presAssocID="{C62F435F-4910-495D-B8FC-D0627A73D9AE}" presName="text2" presStyleLbl="fgAcc2" presStyleIdx="2" presStyleCnt="4">
        <dgm:presLayoutVars>
          <dgm:chPref val="3"/>
        </dgm:presLayoutVars>
      </dgm:prSet>
      <dgm:spPr/>
    </dgm:pt>
    <dgm:pt modelId="{CF63D943-0F41-45C8-AD4F-AB1C0E8FBA45}" type="pres">
      <dgm:prSet presAssocID="{C62F435F-4910-495D-B8FC-D0627A73D9AE}" presName="hierChild3" presStyleCnt="0"/>
      <dgm:spPr/>
    </dgm:pt>
    <dgm:pt modelId="{38FEC65D-A915-4AC0-A806-AC083BDF0996}" type="pres">
      <dgm:prSet presAssocID="{B02EB8FB-2CD1-4790-9CAB-C7B4FFE2EA7F}" presName="Name17" presStyleLbl="parChTrans1D3" presStyleIdx="2" presStyleCnt="5"/>
      <dgm:spPr/>
    </dgm:pt>
    <dgm:pt modelId="{3D07B651-A85D-45CD-9D5C-2D7B547F7BA4}" type="pres">
      <dgm:prSet presAssocID="{1346AD59-6FD9-4DF9-996A-EE21E75770AE}" presName="hierRoot3" presStyleCnt="0"/>
      <dgm:spPr/>
    </dgm:pt>
    <dgm:pt modelId="{E7423BBA-8E4D-41FF-949D-5F72434C4041}" type="pres">
      <dgm:prSet presAssocID="{1346AD59-6FD9-4DF9-996A-EE21E75770AE}" presName="composite3" presStyleCnt="0"/>
      <dgm:spPr/>
    </dgm:pt>
    <dgm:pt modelId="{A334770E-C92F-48FB-981F-608896BABC90}" type="pres">
      <dgm:prSet presAssocID="{1346AD59-6FD9-4DF9-996A-EE21E75770AE}" presName="background3" presStyleLbl="node3" presStyleIdx="2" presStyleCnt="5"/>
      <dgm:spPr/>
    </dgm:pt>
    <dgm:pt modelId="{EC5761C5-479C-496C-886D-AE43ECB5D37F}" type="pres">
      <dgm:prSet presAssocID="{1346AD59-6FD9-4DF9-996A-EE21E75770AE}" presName="text3" presStyleLbl="fgAcc3" presStyleIdx="2" presStyleCnt="5">
        <dgm:presLayoutVars>
          <dgm:chPref val="3"/>
        </dgm:presLayoutVars>
      </dgm:prSet>
      <dgm:spPr/>
    </dgm:pt>
    <dgm:pt modelId="{98A7D464-DB1A-4382-A5DC-B0B72D940D4D}" type="pres">
      <dgm:prSet presAssocID="{1346AD59-6FD9-4DF9-996A-EE21E75770AE}" presName="hierChild4" presStyleCnt="0"/>
      <dgm:spPr/>
    </dgm:pt>
    <dgm:pt modelId="{80335C9A-8131-4067-B3B8-3FC0E685DE71}" type="pres">
      <dgm:prSet presAssocID="{5382D700-91A2-4E27-97DF-05F45B5A8735}" presName="Name17" presStyleLbl="parChTrans1D3" presStyleIdx="3" presStyleCnt="5"/>
      <dgm:spPr/>
    </dgm:pt>
    <dgm:pt modelId="{F6F26863-3616-4B6D-BB76-601A86485B7D}" type="pres">
      <dgm:prSet presAssocID="{F92E35B5-6B65-4C0F-B964-F7CF5DBCC729}" presName="hierRoot3" presStyleCnt="0"/>
      <dgm:spPr/>
    </dgm:pt>
    <dgm:pt modelId="{4937CF96-5A4F-4772-BB49-84950281389C}" type="pres">
      <dgm:prSet presAssocID="{F92E35B5-6B65-4C0F-B964-F7CF5DBCC729}" presName="composite3" presStyleCnt="0"/>
      <dgm:spPr/>
    </dgm:pt>
    <dgm:pt modelId="{D0607B9D-A855-4C78-A09D-3F1E6F3CBF4C}" type="pres">
      <dgm:prSet presAssocID="{F92E35B5-6B65-4C0F-B964-F7CF5DBCC729}" presName="background3" presStyleLbl="node3" presStyleIdx="3" presStyleCnt="5"/>
      <dgm:spPr/>
    </dgm:pt>
    <dgm:pt modelId="{A0945D6C-08AF-4ECF-BF8B-B44F50600C94}" type="pres">
      <dgm:prSet presAssocID="{F92E35B5-6B65-4C0F-B964-F7CF5DBCC729}" presName="text3" presStyleLbl="fgAcc3" presStyleIdx="3" presStyleCnt="5">
        <dgm:presLayoutVars>
          <dgm:chPref val="3"/>
        </dgm:presLayoutVars>
      </dgm:prSet>
      <dgm:spPr/>
    </dgm:pt>
    <dgm:pt modelId="{A6076C76-28CF-4B90-90AE-BF951E8133E3}" type="pres">
      <dgm:prSet presAssocID="{F92E35B5-6B65-4C0F-B964-F7CF5DBCC729}" presName="hierChild4" presStyleCnt="0"/>
      <dgm:spPr/>
    </dgm:pt>
    <dgm:pt modelId="{2C322CC8-2369-4E31-93A7-BC3DA29B7361}" type="pres">
      <dgm:prSet presAssocID="{EE29CF68-10E7-4E1B-A5C5-178606B6E365}" presName="Name10" presStyleLbl="parChTrans1D2" presStyleIdx="3" presStyleCnt="4"/>
      <dgm:spPr/>
    </dgm:pt>
    <dgm:pt modelId="{FD1D78CC-27DC-4631-A7F9-C826A8900DE0}" type="pres">
      <dgm:prSet presAssocID="{A408A1F8-DF1D-4A55-8221-4567C718854A}" presName="hierRoot2" presStyleCnt="0"/>
      <dgm:spPr/>
    </dgm:pt>
    <dgm:pt modelId="{4BBC3D11-2C89-4B15-A43C-A83E27CFA097}" type="pres">
      <dgm:prSet presAssocID="{A408A1F8-DF1D-4A55-8221-4567C718854A}" presName="composite2" presStyleCnt="0"/>
      <dgm:spPr/>
    </dgm:pt>
    <dgm:pt modelId="{4F1F7A8D-2183-48D9-9582-234E7905EA19}" type="pres">
      <dgm:prSet presAssocID="{A408A1F8-DF1D-4A55-8221-4567C718854A}" presName="background2" presStyleLbl="node2" presStyleIdx="3" presStyleCnt="4"/>
      <dgm:spPr/>
    </dgm:pt>
    <dgm:pt modelId="{A6ACFB75-C6CE-4A26-9C25-7105156ABED1}" type="pres">
      <dgm:prSet presAssocID="{A408A1F8-DF1D-4A55-8221-4567C718854A}" presName="text2" presStyleLbl="fgAcc2" presStyleIdx="3" presStyleCnt="4">
        <dgm:presLayoutVars>
          <dgm:chPref val="3"/>
        </dgm:presLayoutVars>
      </dgm:prSet>
      <dgm:spPr/>
    </dgm:pt>
    <dgm:pt modelId="{EE2BE2E2-22C6-4EAD-B815-55F7820CE207}" type="pres">
      <dgm:prSet presAssocID="{A408A1F8-DF1D-4A55-8221-4567C718854A}" presName="hierChild3" presStyleCnt="0"/>
      <dgm:spPr/>
    </dgm:pt>
    <dgm:pt modelId="{77903B83-C5E2-4DE1-A201-DFADF22DC7AE}" type="pres">
      <dgm:prSet presAssocID="{A2DEDEF1-44E8-4D15-A77E-54615D75FF28}" presName="Name17" presStyleLbl="parChTrans1D3" presStyleIdx="4" presStyleCnt="5"/>
      <dgm:spPr/>
    </dgm:pt>
    <dgm:pt modelId="{2EFC29DA-FF67-4540-BD64-082E4978DE61}" type="pres">
      <dgm:prSet presAssocID="{C7CCF5EF-B312-4EF4-8797-80DCC4DAB6D2}" presName="hierRoot3" presStyleCnt="0"/>
      <dgm:spPr/>
    </dgm:pt>
    <dgm:pt modelId="{3780D264-BCE9-4090-BEEF-E0E7CC1D9ED2}" type="pres">
      <dgm:prSet presAssocID="{C7CCF5EF-B312-4EF4-8797-80DCC4DAB6D2}" presName="composite3" presStyleCnt="0"/>
      <dgm:spPr/>
    </dgm:pt>
    <dgm:pt modelId="{636E56C3-C905-466A-A635-E48DA0B5757E}" type="pres">
      <dgm:prSet presAssocID="{C7CCF5EF-B312-4EF4-8797-80DCC4DAB6D2}" presName="background3" presStyleLbl="node3" presStyleIdx="4" presStyleCnt="5"/>
      <dgm:spPr/>
    </dgm:pt>
    <dgm:pt modelId="{E0B36FA7-54B4-46DF-B22B-0B9D3E2431EC}" type="pres">
      <dgm:prSet presAssocID="{C7CCF5EF-B312-4EF4-8797-80DCC4DAB6D2}" presName="text3" presStyleLbl="fgAcc3" presStyleIdx="4" presStyleCnt="5">
        <dgm:presLayoutVars>
          <dgm:chPref val="3"/>
        </dgm:presLayoutVars>
      </dgm:prSet>
      <dgm:spPr/>
    </dgm:pt>
    <dgm:pt modelId="{B8ACA09D-1A81-4488-8386-98F014D02405}" type="pres">
      <dgm:prSet presAssocID="{C7CCF5EF-B312-4EF4-8797-80DCC4DAB6D2}" presName="hierChild4" presStyleCnt="0"/>
      <dgm:spPr/>
    </dgm:pt>
  </dgm:ptLst>
  <dgm:cxnLst>
    <dgm:cxn modelId="{D840A405-2627-412F-9414-0BFAEC954254}" type="presOf" srcId="{E6B59B0D-78D9-4D57-AE0E-FB844E23BE5A}" destId="{262689D4-3C70-4721-B835-F3A921C5DAC0}" srcOrd="0" destOrd="0" presId="urn:microsoft.com/office/officeart/2005/8/layout/hierarchy1"/>
    <dgm:cxn modelId="{B611D111-FDC8-4BA9-B9D1-3C8F6E486B0C}" type="presOf" srcId="{C62F435F-4910-495D-B8FC-D0627A73D9AE}" destId="{01EB7975-75DC-4C62-B5F6-1F293EDF3C27}" srcOrd="0" destOrd="0" presId="urn:microsoft.com/office/officeart/2005/8/layout/hierarchy1"/>
    <dgm:cxn modelId="{0F02E416-9D6B-4EA0-BF3D-547D9B70720B}" type="presOf" srcId="{A408A1F8-DF1D-4A55-8221-4567C718854A}" destId="{A6ACFB75-C6CE-4A26-9C25-7105156ABED1}" srcOrd="0" destOrd="0" presId="urn:microsoft.com/office/officeart/2005/8/layout/hierarchy1"/>
    <dgm:cxn modelId="{80734224-9EF9-4DCB-803B-9E521830AE7D}" srcId="{C62F435F-4910-495D-B8FC-D0627A73D9AE}" destId="{F92E35B5-6B65-4C0F-B964-F7CF5DBCC729}" srcOrd="1" destOrd="0" parTransId="{5382D700-91A2-4E27-97DF-05F45B5A8735}" sibTransId="{773FDF85-1867-4576-88EA-363FEAEB814B}"/>
    <dgm:cxn modelId="{75249524-4D6B-4AB5-AA39-55C7E76D8FD0}" srcId="{C62F435F-4910-495D-B8FC-D0627A73D9AE}" destId="{1346AD59-6FD9-4DF9-996A-EE21E75770AE}" srcOrd="0" destOrd="0" parTransId="{B02EB8FB-2CD1-4790-9CAB-C7B4FFE2EA7F}" sibTransId="{BAD0E916-7076-4692-A622-816F47043425}"/>
    <dgm:cxn modelId="{88468D25-65F8-41B3-BA6B-C940FE39CDE2}" type="presOf" srcId="{A2DEDEF1-44E8-4D15-A77E-54615D75FF28}" destId="{77903B83-C5E2-4DE1-A201-DFADF22DC7AE}" srcOrd="0" destOrd="0" presId="urn:microsoft.com/office/officeart/2005/8/layout/hierarchy1"/>
    <dgm:cxn modelId="{D074082D-0026-4DB8-AD2D-E67AC885FCA2}" type="presOf" srcId="{44F45B00-488C-48E0-8D5A-2D48CE1D79A9}" destId="{E03AD8DA-0C61-455E-98FA-4B9E258C68AD}" srcOrd="0" destOrd="0" presId="urn:microsoft.com/office/officeart/2005/8/layout/hierarchy1"/>
    <dgm:cxn modelId="{970C2A2E-737B-43B7-9539-6EDBB014FA06}" srcId="{1058E82A-5F69-44A6-91B5-F47518DF0801}" destId="{BF5DD77F-7C4D-4F1C-AAF2-D8484A3AA55F}" srcOrd="1" destOrd="0" parTransId="{44F45B00-488C-48E0-8D5A-2D48CE1D79A9}" sibTransId="{57244801-471B-4FD6-8D69-DFB2EC787FFD}"/>
    <dgm:cxn modelId="{D03E323B-D2B2-49E8-AAA7-2466E6CBA2B6}" type="presOf" srcId="{A0E63B75-71E1-4753-8384-87B9154734DD}" destId="{04E82C84-C6FD-4718-BBFF-B64BA497D2C1}" srcOrd="0" destOrd="0" presId="urn:microsoft.com/office/officeart/2005/8/layout/hierarchy1"/>
    <dgm:cxn modelId="{814C7740-3C9B-4F4F-A655-A5C08D2A1C73}" srcId="{8373F644-2644-47B2-A307-FC6378D2A044}" destId="{E6B59B0D-78D9-4D57-AE0E-FB844E23BE5A}" srcOrd="0" destOrd="0" parTransId="{28990627-848F-49B0-B2E8-1A69562868CB}" sibTransId="{5B311F57-FFD4-4220-A3D4-63C6A660CD09}"/>
    <dgm:cxn modelId="{1CD5C565-2931-402D-96CF-A867A0F08444}" srcId="{1058E82A-5F69-44A6-91B5-F47518DF0801}" destId="{8373F644-2644-47B2-A307-FC6378D2A044}" srcOrd="0" destOrd="0" parTransId="{A0E63B75-71E1-4753-8384-87B9154734DD}" sibTransId="{253DD068-2578-4840-884D-12E320EFB19D}"/>
    <dgm:cxn modelId="{0A081A6C-1F7E-4F0B-A84E-69EC6F445375}" type="presOf" srcId="{1058E82A-5F69-44A6-91B5-F47518DF0801}" destId="{C4BBE1F0-0C41-46C2-BE80-E00BA95E3C67}" srcOrd="0" destOrd="0" presId="urn:microsoft.com/office/officeart/2005/8/layout/hierarchy1"/>
    <dgm:cxn modelId="{9EB9EC6C-9AEC-4844-80DA-7F33F2E4AD59}" type="presOf" srcId="{F92E35B5-6B65-4C0F-B964-F7CF5DBCC729}" destId="{A0945D6C-08AF-4ECF-BF8B-B44F50600C94}" srcOrd="0" destOrd="0" presId="urn:microsoft.com/office/officeart/2005/8/layout/hierarchy1"/>
    <dgm:cxn modelId="{52B2C94F-E2FE-4AC7-89FD-854427419470}" type="presOf" srcId="{1346AD59-6FD9-4DF9-996A-EE21E75770AE}" destId="{EC5761C5-479C-496C-886D-AE43ECB5D37F}" srcOrd="0" destOrd="0" presId="urn:microsoft.com/office/officeart/2005/8/layout/hierarchy1"/>
    <dgm:cxn modelId="{72FB2553-152A-4824-81D0-3FAB33F37084}" type="presOf" srcId="{B02EB8FB-2CD1-4790-9CAB-C7B4FFE2EA7F}" destId="{38FEC65D-A915-4AC0-A806-AC083BDF0996}" srcOrd="0" destOrd="0" presId="urn:microsoft.com/office/officeart/2005/8/layout/hierarchy1"/>
    <dgm:cxn modelId="{C6DE2458-68C7-4EC8-B7A3-29FC11C69AC1}" srcId="{A408A1F8-DF1D-4A55-8221-4567C718854A}" destId="{C7CCF5EF-B312-4EF4-8797-80DCC4DAB6D2}" srcOrd="0" destOrd="0" parTransId="{A2DEDEF1-44E8-4D15-A77E-54615D75FF28}" sibTransId="{FA8BA6A0-481D-4681-BBB1-25E2B9FB3241}"/>
    <dgm:cxn modelId="{CBB86882-99C8-43A1-BA79-24DF8B076923}" type="presOf" srcId="{8373F644-2644-47B2-A307-FC6378D2A044}" destId="{ACE7F5FA-E1E3-42BB-BA49-8A68E97AC32D}" srcOrd="0" destOrd="0" presId="urn:microsoft.com/office/officeart/2005/8/layout/hierarchy1"/>
    <dgm:cxn modelId="{2BE98491-37FF-4083-99D9-319EF4985FE6}" srcId="{BF5DD77F-7C4D-4F1C-AAF2-D8484A3AA55F}" destId="{75AFDC93-8333-45BA-B738-890922FBFD7F}" srcOrd="0" destOrd="0" parTransId="{08FB0C3B-4DB4-4F9A-A5C7-24373424417C}" sibTransId="{51FD2B24-11C2-43AE-B174-020F2B141FF9}"/>
    <dgm:cxn modelId="{D9B39B92-1FA2-4567-9204-297F94A9A58E}" srcId="{1058E82A-5F69-44A6-91B5-F47518DF0801}" destId="{A408A1F8-DF1D-4A55-8221-4567C718854A}" srcOrd="3" destOrd="0" parTransId="{EE29CF68-10E7-4E1B-A5C5-178606B6E365}" sibTransId="{87A36B3A-AFCC-48EF-A3F6-FC89CD0FC68B}"/>
    <dgm:cxn modelId="{52067F94-1581-46EB-8026-73363ADFAF5A}" type="presOf" srcId="{3C4F8E3E-F9AD-4AA2-A643-540F3281BFD9}" destId="{E5332F56-BF5B-4502-B35C-05F7901C3DE2}" srcOrd="0" destOrd="0" presId="urn:microsoft.com/office/officeart/2005/8/layout/hierarchy1"/>
    <dgm:cxn modelId="{BBAB1BA8-03CC-40EB-8564-FEA98D3BBE94}" type="presOf" srcId="{C7CCF5EF-B312-4EF4-8797-80DCC4DAB6D2}" destId="{E0B36FA7-54B4-46DF-B22B-0B9D3E2431EC}" srcOrd="0" destOrd="0" presId="urn:microsoft.com/office/officeart/2005/8/layout/hierarchy1"/>
    <dgm:cxn modelId="{930B9BA9-A39A-4F8E-BB39-854F9F819F26}" type="presOf" srcId="{E4D4006A-6896-40CC-8656-64C6E319C724}" destId="{DABDD421-EBE3-4559-93F4-F266C1F260C9}" srcOrd="0" destOrd="0" presId="urn:microsoft.com/office/officeart/2005/8/layout/hierarchy1"/>
    <dgm:cxn modelId="{1A4683AB-3E2E-4F58-9A8B-9376475B8C7A}" srcId="{1058E82A-5F69-44A6-91B5-F47518DF0801}" destId="{C62F435F-4910-495D-B8FC-D0627A73D9AE}" srcOrd="2" destOrd="0" parTransId="{3C4F8E3E-F9AD-4AA2-A643-540F3281BFD9}" sibTransId="{BC151B57-2906-48A4-A638-0C1D39DE5C90}"/>
    <dgm:cxn modelId="{EB4B76AE-8D1F-4178-978C-31213C029059}" srcId="{E4D4006A-6896-40CC-8656-64C6E319C724}" destId="{1058E82A-5F69-44A6-91B5-F47518DF0801}" srcOrd="0" destOrd="0" parTransId="{D71CD225-2242-4D1A-A342-506DBE501B80}" sibTransId="{DF73C83A-8682-47C1-8AFC-D73500609110}"/>
    <dgm:cxn modelId="{C18D37C7-2207-4F96-96CD-20FCF2390DAC}" type="presOf" srcId="{EE29CF68-10E7-4E1B-A5C5-178606B6E365}" destId="{2C322CC8-2369-4E31-93A7-BC3DA29B7361}" srcOrd="0" destOrd="0" presId="urn:microsoft.com/office/officeart/2005/8/layout/hierarchy1"/>
    <dgm:cxn modelId="{C9A956CF-544C-4F17-9310-9E57947E846D}" type="presOf" srcId="{75AFDC93-8333-45BA-B738-890922FBFD7F}" destId="{C9F0CB4C-6210-410C-87C2-51A3DF7B5895}" srcOrd="0" destOrd="0" presId="urn:microsoft.com/office/officeart/2005/8/layout/hierarchy1"/>
    <dgm:cxn modelId="{931334DB-B835-46FC-A93D-72A29708CF64}" type="presOf" srcId="{08FB0C3B-4DB4-4F9A-A5C7-24373424417C}" destId="{6EDCA1CA-562F-4AC8-BF05-E78B969ED024}" srcOrd="0" destOrd="0" presId="urn:microsoft.com/office/officeart/2005/8/layout/hierarchy1"/>
    <dgm:cxn modelId="{5DFBE4E8-07DB-450C-8EAC-573D12489E8F}" type="presOf" srcId="{BF5DD77F-7C4D-4F1C-AAF2-D8484A3AA55F}" destId="{9F29163F-A6FE-4CF6-9C67-9D107E379EA5}" srcOrd="0" destOrd="0" presId="urn:microsoft.com/office/officeart/2005/8/layout/hierarchy1"/>
    <dgm:cxn modelId="{DABA8EF1-05A8-4FC9-8615-E05360170CEB}" type="presOf" srcId="{5382D700-91A2-4E27-97DF-05F45B5A8735}" destId="{80335C9A-8131-4067-B3B8-3FC0E685DE71}" srcOrd="0" destOrd="0" presId="urn:microsoft.com/office/officeart/2005/8/layout/hierarchy1"/>
    <dgm:cxn modelId="{1750E0FB-3325-49DF-9DFC-4C9D69CAC196}" type="presOf" srcId="{28990627-848F-49B0-B2E8-1A69562868CB}" destId="{E4A47E90-6DEC-43E4-BFBD-7295B520BCAC}" srcOrd="0" destOrd="0" presId="urn:microsoft.com/office/officeart/2005/8/layout/hierarchy1"/>
    <dgm:cxn modelId="{A13D7477-A564-40C5-A3EE-71BFE6AAEA89}" type="presParOf" srcId="{DABDD421-EBE3-4559-93F4-F266C1F260C9}" destId="{FE0855FC-71BA-4016-9CF8-8AF4A5472AD0}" srcOrd="0" destOrd="0" presId="urn:microsoft.com/office/officeart/2005/8/layout/hierarchy1"/>
    <dgm:cxn modelId="{77FB8B52-29B7-4DA8-9C29-D650CF5D983F}" type="presParOf" srcId="{FE0855FC-71BA-4016-9CF8-8AF4A5472AD0}" destId="{AC08262C-9C48-46B3-82C5-A10986EBF636}" srcOrd="0" destOrd="0" presId="urn:microsoft.com/office/officeart/2005/8/layout/hierarchy1"/>
    <dgm:cxn modelId="{D358FED7-D0ED-4745-953D-70340C60822F}" type="presParOf" srcId="{AC08262C-9C48-46B3-82C5-A10986EBF636}" destId="{560A4C9D-0A9D-49F5-A701-A17563CB4F90}" srcOrd="0" destOrd="0" presId="urn:microsoft.com/office/officeart/2005/8/layout/hierarchy1"/>
    <dgm:cxn modelId="{61A1B9A3-FC30-46B9-AA94-97CCFD62C1D6}" type="presParOf" srcId="{AC08262C-9C48-46B3-82C5-A10986EBF636}" destId="{C4BBE1F0-0C41-46C2-BE80-E00BA95E3C67}" srcOrd="1" destOrd="0" presId="urn:microsoft.com/office/officeart/2005/8/layout/hierarchy1"/>
    <dgm:cxn modelId="{0EB34849-72E8-4C87-B7C5-C132A37E3674}" type="presParOf" srcId="{FE0855FC-71BA-4016-9CF8-8AF4A5472AD0}" destId="{E81D7095-D710-4B45-B2D8-361B063AE5F5}" srcOrd="1" destOrd="0" presId="urn:microsoft.com/office/officeart/2005/8/layout/hierarchy1"/>
    <dgm:cxn modelId="{4508C8A2-AF8F-49C0-A0E4-0CF313D3FA88}" type="presParOf" srcId="{E81D7095-D710-4B45-B2D8-361B063AE5F5}" destId="{04E82C84-C6FD-4718-BBFF-B64BA497D2C1}" srcOrd="0" destOrd="0" presId="urn:microsoft.com/office/officeart/2005/8/layout/hierarchy1"/>
    <dgm:cxn modelId="{BDB38750-B128-4258-BF32-9447FD9A094F}" type="presParOf" srcId="{E81D7095-D710-4B45-B2D8-361B063AE5F5}" destId="{AC39A267-4206-413C-8B76-F1C407F56BEF}" srcOrd="1" destOrd="0" presId="urn:microsoft.com/office/officeart/2005/8/layout/hierarchy1"/>
    <dgm:cxn modelId="{037BBB30-D39D-486D-B9E6-5D823496EEB5}" type="presParOf" srcId="{AC39A267-4206-413C-8B76-F1C407F56BEF}" destId="{0A69F0BD-EB06-4B32-863A-EA3A072EAD25}" srcOrd="0" destOrd="0" presId="urn:microsoft.com/office/officeart/2005/8/layout/hierarchy1"/>
    <dgm:cxn modelId="{CB3C20BC-9D78-48B9-B596-F5D08AC64EE5}" type="presParOf" srcId="{0A69F0BD-EB06-4B32-863A-EA3A072EAD25}" destId="{C6566DF6-5A5C-4C4B-BF10-24FE3D1577D8}" srcOrd="0" destOrd="0" presId="urn:microsoft.com/office/officeart/2005/8/layout/hierarchy1"/>
    <dgm:cxn modelId="{F14FF770-CE6A-403F-87D6-BB59FE088B76}" type="presParOf" srcId="{0A69F0BD-EB06-4B32-863A-EA3A072EAD25}" destId="{ACE7F5FA-E1E3-42BB-BA49-8A68E97AC32D}" srcOrd="1" destOrd="0" presId="urn:microsoft.com/office/officeart/2005/8/layout/hierarchy1"/>
    <dgm:cxn modelId="{A9C19545-0435-4CD6-AE2E-86923C7A046A}" type="presParOf" srcId="{AC39A267-4206-413C-8B76-F1C407F56BEF}" destId="{658B781F-C513-487A-BF3B-AEC42FFC0DBD}" srcOrd="1" destOrd="0" presId="urn:microsoft.com/office/officeart/2005/8/layout/hierarchy1"/>
    <dgm:cxn modelId="{9A7F3917-D893-494F-A843-E80A113E40EA}" type="presParOf" srcId="{658B781F-C513-487A-BF3B-AEC42FFC0DBD}" destId="{E4A47E90-6DEC-43E4-BFBD-7295B520BCAC}" srcOrd="0" destOrd="0" presId="urn:microsoft.com/office/officeart/2005/8/layout/hierarchy1"/>
    <dgm:cxn modelId="{2F1179D0-0E5A-4D3A-8923-C929361FD714}" type="presParOf" srcId="{658B781F-C513-487A-BF3B-AEC42FFC0DBD}" destId="{661F0A92-0C8C-4975-B441-6315C8016FB9}" srcOrd="1" destOrd="0" presId="urn:microsoft.com/office/officeart/2005/8/layout/hierarchy1"/>
    <dgm:cxn modelId="{642FE96F-3513-489E-81E6-9D4111D2F799}" type="presParOf" srcId="{661F0A92-0C8C-4975-B441-6315C8016FB9}" destId="{98784B54-31EC-4F39-BD28-CDA9F2A763D8}" srcOrd="0" destOrd="0" presId="urn:microsoft.com/office/officeart/2005/8/layout/hierarchy1"/>
    <dgm:cxn modelId="{E87D28A4-B4EF-419E-A091-3B59777194CD}" type="presParOf" srcId="{98784B54-31EC-4F39-BD28-CDA9F2A763D8}" destId="{18CBE1F9-33B4-4751-8B8C-AC505744BA1F}" srcOrd="0" destOrd="0" presId="urn:microsoft.com/office/officeart/2005/8/layout/hierarchy1"/>
    <dgm:cxn modelId="{77029B86-FF0E-44C6-A3B2-6BCF0D27E8C2}" type="presParOf" srcId="{98784B54-31EC-4F39-BD28-CDA9F2A763D8}" destId="{262689D4-3C70-4721-B835-F3A921C5DAC0}" srcOrd="1" destOrd="0" presId="urn:microsoft.com/office/officeart/2005/8/layout/hierarchy1"/>
    <dgm:cxn modelId="{622237BF-49FE-47B4-9E43-EA52176F554D}" type="presParOf" srcId="{661F0A92-0C8C-4975-B441-6315C8016FB9}" destId="{121AAFCC-2992-4F39-88F4-D884B52E8C29}" srcOrd="1" destOrd="0" presId="urn:microsoft.com/office/officeart/2005/8/layout/hierarchy1"/>
    <dgm:cxn modelId="{8965BE30-D0DC-4B9B-AA01-4A24A7630A23}" type="presParOf" srcId="{E81D7095-D710-4B45-B2D8-361B063AE5F5}" destId="{E03AD8DA-0C61-455E-98FA-4B9E258C68AD}" srcOrd="2" destOrd="0" presId="urn:microsoft.com/office/officeart/2005/8/layout/hierarchy1"/>
    <dgm:cxn modelId="{98A810D5-B107-48B0-88E9-A39F03E3BC0D}" type="presParOf" srcId="{E81D7095-D710-4B45-B2D8-361B063AE5F5}" destId="{6114924E-E2FA-44DF-8B8D-82DE3A259EC0}" srcOrd="3" destOrd="0" presId="urn:microsoft.com/office/officeart/2005/8/layout/hierarchy1"/>
    <dgm:cxn modelId="{2C061332-8269-427F-BADD-7E00091333C2}" type="presParOf" srcId="{6114924E-E2FA-44DF-8B8D-82DE3A259EC0}" destId="{E88DD12E-B7B6-428A-A3DD-AE84D37F4C05}" srcOrd="0" destOrd="0" presId="urn:microsoft.com/office/officeart/2005/8/layout/hierarchy1"/>
    <dgm:cxn modelId="{59DC4858-F80F-427B-86C5-3F7C47A51C43}" type="presParOf" srcId="{E88DD12E-B7B6-428A-A3DD-AE84D37F4C05}" destId="{775A061D-F437-4F68-B145-65C5C0E1688F}" srcOrd="0" destOrd="0" presId="urn:microsoft.com/office/officeart/2005/8/layout/hierarchy1"/>
    <dgm:cxn modelId="{8182C1E0-C27A-4E43-9924-29C0DB1146D8}" type="presParOf" srcId="{E88DD12E-B7B6-428A-A3DD-AE84D37F4C05}" destId="{9F29163F-A6FE-4CF6-9C67-9D107E379EA5}" srcOrd="1" destOrd="0" presId="urn:microsoft.com/office/officeart/2005/8/layout/hierarchy1"/>
    <dgm:cxn modelId="{AFD23E1A-9F51-400F-BF92-2F63932CC362}" type="presParOf" srcId="{6114924E-E2FA-44DF-8B8D-82DE3A259EC0}" destId="{336FED21-F838-4DEB-B976-336EAE8CAF33}" srcOrd="1" destOrd="0" presId="urn:microsoft.com/office/officeart/2005/8/layout/hierarchy1"/>
    <dgm:cxn modelId="{6362F41C-C1FA-45EA-8894-AE22473EC691}" type="presParOf" srcId="{336FED21-F838-4DEB-B976-336EAE8CAF33}" destId="{6EDCA1CA-562F-4AC8-BF05-E78B969ED024}" srcOrd="0" destOrd="0" presId="urn:microsoft.com/office/officeart/2005/8/layout/hierarchy1"/>
    <dgm:cxn modelId="{E4557F53-3D68-4723-8163-04BEFCF7C9AC}" type="presParOf" srcId="{336FED21-F838-4DEB-B976-336EAE8CAF33}" destId="{11A1B66C-A179-4705-93D4-3DC5277E9B26}" srcOrd="1" destOrd="0" presId="urn:microsoft.com/office/officeart/2005/8/layout/hierarchy1"/>
    <dgm:cxn modelId="{523414D1-FA5E-4407-810A-7ACE9A9C1B07}" type="presParOf" srcId="{11A1B66C-A179-4705-93D4-3DC5277E9B26}" destId="{47DD8DD9-8264-4860-8AD1-837FA557B472}" srcOrd="0" destOrd="0" presId="urn:microsoft.com/office/officeart/2005/8/layout/hierarchy1"/>
    <dgm:cxn modelId="{32C60062-A25A-4CB4-B8E6-3807866E0B88}" type="presParOf" srcId="{47DD8DD9-8264-4860-8AD1-837FA557B472}" destId="{56DCD901-8C7E-4B6F-A855-661D2CCCAC40}" srcOrd="0" destOrd="0" presId="urn:microsoft.com/office/officeart/2005/8/layout/hierarchy1"/>
    <dgm:cxn modelId="{4D7435BC-1631-4F66-B64D-448E9CBE5806}" type="presParOf" srcId="{47DD8DD9-8264-4860-8AD1-837FA557B472}" destId="{C9F0CB4C-6210-410C-87C2-51A3DF7B5895}" srcOrd="1" destOrd="0" presId="urn:microsoft.com/office/officeart/2005/8/layout/hierarchy1"/>
    <dgm:cxn modelId="{98A19E83-0E56-41A9-BDAB-3C3BC8FF9984}" type="presParOf" srcId="{11A1B66C-A179-4705-93D4-3DC5277E9B26}" destId="{0D16AF78-44CB-4438-9D9D-C9D2FDEBF6AC}" srcOrd="1" destOrd="0" presId="urn:microsoft.com/office/officeart/2005/8/layout/hierarchy1"/>
    <dgm:cxn modelId="{0AF82F22-2B43-4E41-838B-DEB44C4BBB7C}" type="presParOf" srcId="{E81D7095-D710-4B45-B2D8-361B063AE5F5}" destId="{E5332F56-BF5B-4502-B35C-05F7901C3DE2}" srcOrd="4" destOrd="0" presId="urn:microsoft.com/office/officeart/2005/8/layout/hierarchy1"/>
    <dgm:cxn modelId="{8FDE83F2-F8D0-4879-A7C2-A87634CEA7C2}" type="presParOf" srcId="{E81D7095-D710-4B45-B2D8-361B063AE5F5}" destId="{22958716-1B33-43DF-B057-117819E32A47}" srcOrd="5" destOrd="0" presId="urn:microsoft.com/office/officeart/2005/8/layout/hierarchy1"/>
    <dgm:cxn modelId="{BACAB368-6A5F-439F-996D-8E42A9524EE2}" type="presParOf" srcId="{22958716-1B33-43DF-B057-117819E32A47}" destId="{B725BF40-EAAB-4255-B0F0-1FDFD91BDBFF}" srcOrd="0" destOrd="0" presId="urn:microsoft.com/office/officeart/2005/8/layout/hierarchy1"/>
    <dgm:cxn modelId="{74C400CD-9F80-48A9-B7D0-475CEB969EC6}" type="presParOf" srcId="{B725BF40-EAAB-4255-B0F0-1FDFD91BDBFF}" destId="{7BE7372D-9342-4602-B794-018024DA8B66}" srcOrd="0" destOrd="0" presId="urn:microsoft.com/office/officeart/2005/8/layout/hierarchy1"/>
    <dgm:cxn modelId="{C7DFF81D-016F-4298-AB3B-499AA1A71770}" type="presParOf" srcId="{B725BF40-EAAB-4255-B0F0-1FDFD91BDBFF}" destId="{01EB7975-75DC-4C62-B5F6-1F293EDF3C27}" srcOrd="1" destOrd="0" presId="urn:microsoft.com/office/officeart/2005/8/layout/hierarchy1"/>
    <dgm:cxn modelId="{941D9E0F-7E41-4FA0-85C2-859864FFAE0F}" type="presParOf" srcId="{22958716-1B33-43DF-B057-117819E32A47}" destId="{CF63D943-0F41-45C8-AD4F-AB1C0E8FBA45}" srcOrd="1" destOrd="0" presId="urn:microsoft.com/office/officeart/2005/8/layout/hierarchy1"/>
    <dgm:cxn modelId="{43E3D73B-4A41-4329-9793-64A49B411FDA}" type="presParOf" srcId="{CF63D943-0F41-45C8-AD4F-AB1C0E8FBA45}" destId="{38FEC65D-A915-4AC0-A806-AC083BDF0996}" srcOrd="0" destOrd="0" presId="urn:microsoft.com/office/officeart/2005/8/layout/hierarchy1"/>
    <dgm:cxn modelId="{33A221B2-770F-4781-8F2D-9795839F87C3}" type="presParOf" srcId="{CF63D943-0F41-45C8-AD4F-AB1C0E8FBA45}" destId="{3D07B651-A85D-45CD-9D5C-2D7B547F7BA4}" srcOrd="1" destOrd="0" presId="urn:microsoft.com/office/officeart/2005/8/layout/hierarchy1"/>
    <dgm:cxn modelId="{0DA0F511-3BB0-4CD4-B851-6541898FC3F2}" type="presParOf" srcId="{3D07B651-A85D-45CD-9D5C-2D7B547F7BA4}" destId="{E7423BBA-8E4D-41FF-949D-5F72434C4041}" srcOrd="0" destOrd="0" presId="urn:microsoft.com/office/officeart/2005/8/layout/hierarchy1"/>
    <dgm:cxn modelId="{3B251B76-CD7C-4F49-A2A8-C1F04C1C7D2D}" type="presParOf" srcId="{E7423BBA-8E4D-41FF-949D-5F72434C4041}" destId="{A334770E-C92F-48FB-981F-608896BABC90}" srcOrd="0" destOrd="0" presId="urn:microsoft.com/office/officeart/2005/8/layout/hierarchy1"/>
    <dgm:cxn modelId="{159BC79F-6C86-4931-A107-1F4B42F58536}" type="presParOf" srcId="{E7423BBA-8E4D-41FF-949D-5F72434C4041}" destId="{EC5761C5-479C-496C-886D-AE43ECB5D37F}" srcOrd="1" destOrd="0" presId="urn:microsoft.com/office/officeart/2005/8/layout/hierarchy1"/>
    <dgm:cxn modelId="{F7BF9343-2825-4E29-865C-9F3FAC30F708}" type="presParOf" srcId="{3D07B651-A85D-45CD-9D5C-2D7B547F7BA4}" destId="{98A7D464-DB1A-4382-A5DC-B0B72D940D4D}" srcOrd="1" destOrd="0" presId="urn:microsoft.com/office/officeart/2005/8/layout/hierarchy1"/>
    <dgm:cxn modelId="{C0A8BE7A-4A96-4B82-B805-066120C09E35}" type="presParOf" srcId="{CF63D943-0F41-45C8-AD4F-AB1C0E8FBA45}" destId="{80335C9A-8131-4067-B3B8-3FC0E685DE71}" srcOrd="2" destOrd="0" presId="urn:microsoft.com/office/officeart/2005/8/layout/hierarchy1"/>
    <dgm:cxn modelId="{181B79BE-2FCA-44EE-94D3-3E6A093A694C}" type="presParOf" srcId="{CF63D943-0F41-45C8-AD4F-AB1C0E8FBA45}" destId="{F6F26863-3616-4B6D-BB76-601A86485B7D}" srcOrd="3" destOrd="0" presId="urn:microsoft.com/office/officeart/2005/8/layout/hierarchy1"/>
    <dgm:cxn modelId="{54827A75-D4B3-4E44-88EC-4A1FF011EC3F}" type="presParOf" srcId="{F6F26863-3616-4B6D-BB76-601A86485B7D}" destId="{4937CF96-5A4F-4772-BB49-84950281389C}" srcOrd="0" destOrd="0" presId="urn:microsoft.com/office/officeart/2005/8/layout/hierarchy1"/>
    <dgm:cxn modelId="{04EAFC1F-C735-4112-907D-2720C24E5869}" type="presParOf" srcId="{4937CF96-5A4F-4772-BB49-84950281389C}" destId="{D0607B9D-A855-4C78-A09D-3F1E6F3CBF4C}" srcOrd="0" destOrd="0" presId="urn:microsoft.com/office/officeart/2005/8/layout/hierarchy1"/>
    <dgm:cxn modelId="{1A6C6D60-D703-473B-9318-71219673F1D7}" type="presParOf" srcId="{4937CF96-5A4F-4772-BB49-84950281389C}" destId="{A0945D6C-08AF-4ECF-BF8B-B44F50600C94}" srcOrd="1" destOrd="0" presId="urn:microsoft.com/office/officeart/2005/8/layout/hierarchy1"/>
    <dgm:cxn modelId="{6D168963-1D0F-4692-8A59-EFD8513B72E0}" type="presParOf" srcId="{F6F26863-3616-4B6D-BB76-601A86485B7D}" destId="{A6076C76-28CF-4B90-90AE-BF951E8133E3}" srcOrd="1" destOrd="0" presId="urn:microsoft.com/office/officeart/2005/8/layout/hierarchy1"/>
    <dgm:cxn modelId="{4A92ECE3-404E-4ACC-90AF-6CD411614FCE}" type="presParOf" srcId="{E81D7095-D710-4B45-B2D8-361B063AE5F5}" destId="{2C322CC8-2369-4E31-93A7-BC3DA29B7361}" srcOrd="6" destOrd="0" presId="urn:microsoft.com/office/officeart/2005/8/layout/hierarchy1"/>
    <dgm:cxn modelId="{565E9D3C-4049-4820-8CC7-5DBC66AB56FD}" type="presParOf" srcId="{E81D7095-D710-4B45-B2D8-361B063AE5F5}" destId="{FD1D78CC-27DC-4631-A7F9-C826A8900DE0}" srcOrd="7" destOrd="0" presId="urn:microsoft.com/office/officeart/2005/8/layout/hierarchy1"/>
    <dgm:cxn modelId="{8F9EAA0D-1AFB-4948-B357-EFC1F5E4E3E1}" type="presParOf" srcId="{FD1D78CC-27DC-4631-A7F9-C826A8900DE0}" destId="{4BBC3D11-2C89-4B15-A43C-A83E27CFA097}" srcOrd="0" destOrd="0" presId="urn:microsoft.com/office/officeart/2005/8/layout/hierarchy1"/>
    <dgm:cxn modelId="{2B0B460C-68DA-435B-B83F-6A651D48F343}" type="presParOf" srcId="{4BBC3D11-2C89-4B15-A43C-A83E27CFA097}" destId="{4F1F7A8D-2183-48D9-9582-234E7905EA19}" srcOrd="0" destOrd="0" presId="urn:microsoft.com/office/officeart/2005/8/layout/hierarchy1"/>
    <dgm:cxn modelId="{631590DB-BE51-4D40-8F39-80B1F8637069}" type="presParOf" srcId="{4BBC3D11-2C89-4B15-A43C-A83E27CFA097}" destId="{A6ACFB75-C6CE-4A26-9C25-7105156ABED1}" srcOrd="1" destOrd="0" presId="urn:microsoft.com/office/officeart/2005/8/layout/hierarchy1"/>
    <dgm:cxn modelId="{359E33C4-7A4C-4281-8B93-9616B51A5349}" type="presParOf" srcId="{FD1D78CC-27DC-4631-A7F9-C826A8900DE0}" destId="{EE2BE2E2-22C6-4EAD-B815-55F7820CE207}" srcOrd="1" destOrd="0" presId="urn:microsoft.com/office/officeart/2005/8/layout/hierarchy1"/>
    <dgm:cxn modelId="{93B571B2-6894-4266-B9E3-B98251837495}" type="presParOf" srcId="{EE2BE2E2-22C6-4EAD-B815-55F7820CE207}" destId="{77903B83-C5E2-4DE1-A201-DFADF22DC7AE}" srcOrd="0" destOrd="0" presId="urn:microsoft.com/office/officeart/2005/8/layout/hierarchy1"/>
    <dgm:cxn modelId="{200C9730-8A55-46D5-A07A-1308A7EC71A9}" type="presParOf" srcId="{EE2BE2E2-22C6-4EAD-B815-55F7820CE207}" destId="{2EFC29DA-FF67-4540-BD64-082E4978DE61}" srcOrd="1" destOrd="0" presId="urn:microsoft.com/office/officeart/2005/8/layout/hierarchy1"/>
    <dgm:cxn modelId="{679856A4-FC3A-45F3-98DF-03D2ACC731D4}" type="presParOf" srcId="{2EFC29DA-FF67-4540-BD64-082E4978DE61}" destId="{3780D264-BCE9-4090-BEEF-E0E7CC1D9ED2}" srcOrd="0" destOrd="0" presId="urn:microsoft.com/office/officeart/2005/8/layout/hierarchy1"/>
    <dgm:cxn modelId="{D9FCD926-61BC-432F-AF03-7DD3970ADCFD}" type="presParOf" srcId="{3780D264-BCE9-4090-BEEF-E0E7CC1D9ED2}" destId="{636E56C3-C905-466A-A635-E48DA0B5757E}" srcOrd="0" destOrd="0" presId="urn:microsoft.com/office/officeart/2005/8/layout/hierarchy1"/>
    <dgm:cxn modelId="{84D88AC7-9D13-402A-BDCF-BC84DB1B633D}" type="presParOf" srcId="{3780D264-BCE9-4090-BEEF-E0E7CC1D9ED2}" destId="{E0B36FA7-54B4-46DF-B22B-0B9D3E2431EC}" srcOrd="1" destOrd="0" presId="urn:microsoft.com/office/officeart/2005/8/layout/hierarchy1"/>
    <dgm:cxn modelId="{D06D47E4-43E5-454F-A960-8F401B7A11C4}" type="presParOf" srcId="{2EFC29DA-FF67-4540-BD64-082E4978DE61}" destId="{B8ACA09D-1A81-4488-8386-98F014D0240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D4006A-6896-40CC-8656-64C6E319C724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058E82A-5F69-44A6-91B5-F47518DF0801}">
      <dgm:prSet phldrT="[Текст]"/>
      <dgm:spPr/>
      <dgm:t>
        <a:bodyPr/>
        <a:lstStyle/>
        <a:p>
          <a:r>
            <a:rPr lang="ru-RU" dirty="0"/>
            <a:t>Умный дом (центр управления)</a:t>
          </a:r>
        </a:p>
      </dgm:t>
    </dgm:pt>
    <dgm:pt modelId="{D71CD225-2242-4D1A-A342-506DBE501B80}" type="parTrans" cxnId="{EB4B76AE-8D1F-4178-978C-31213C029059}">
      <dgm:prSet/>
      <dgm:spPr/>
      <dgm:t>
        <a:bodyPr/>
        <a:lstStyle/>
        <a:p>
          <a:endParaRPr lang="ru-RU"/>
        </a:p>
      </dgm:t>
    </dgm:pt>
    <dgm:pt modelId="{DF73C83A-8682-47C1-8AFC-D73500609110}" type="sibTrans" cxnId="{EB4B76AE-8D1F-4178-978C-31213C029059}">
      <dgm:prSet/>
      <dgm:spPr/>
      <dgm:t>
        <a:bodyPr/>
        <a:lstStyle/>
        <a:p>
          <a:endParaRPr lang="ru-RU"/>
        </a:p>
      </dgm:t>
    </dgm:pt>
    <dgm:pt modelId="{8373F644-2644-47B2-A307-FC6378D2A044}">
      <dgm:prSet phldrT="[Текст]"/>
      <dgm:spPr/>
      <dgm:t>
        <a:bodyPr/>
        <a:lstStyle/>
        <a:p>
          <a:r>
            <a:rPr lang="ru-RU" dirty="0"/>
            <a:t>Освещение  и электроприборы</a:t>
          </a:r>
        </a:p>
      </dgm:t>
    </dgm:pt>
    <dgm:pt modelId="{A0E63B75-71E1-4753-8384-87B9154734DD}" type="parTrans" cxnId="{1CD5C565-2931-402D-96CF-A867A0F08444}">
      <dgm:prSet/>
      <dgm:spPr/>
      <dgm:t>
        <a:bodyPr/>
        <a:lstStyle/>
        <a:p>
          <a:endParaRPr lang="ru-RU"/>
        </a:p>
      </dgm:t>
    </dgm:pt>
    <dgm:pt modelId="{253DD068-2578-4840-884D-12E320EFB19D}" type="sibTrans" cxnId="{1CD5C565-2931-402D-96CF-A867A0F08444}">
      <dgm:prSet/>
      <dgm:spPr/>
      <dgm:t>
        <a:bodyPr/>
        <a:lstStyle/>
        <a:p>
          <a:endParaRPr lang="ru-RU"/>
        </a:p>
      </dgm:t>
    </dgm:pt>
    <dgm:pt modelId="{BF5DD77F-7C4D-4F1C-AAF2-D8484A3AA55F}">
      <dgm:prSet phldrT="[Текст]"/>
      <dgm:spPr/>
      <dgm:t>
        <a:bodyPr/>
        <a:lstStyle/>
        <a:p>
          <a:r>
            <a:rPr lang="ru-RU" dirty="0"/>
            <a:t>Климат помещений</a:t>
          </a:r>
        </a:p>
      </dgm:t>
    </dgm:pt>
    <dgm:pt modelId="{44F45B00-488C-48E0-8D5A-2D48CE1D79A9}" type="parTrans" cxnId="{970C2A2E-737B-43B7-9539-6EDBB014FA06}">
      <dgm:prSet/>
      <dgm:spPr/>
      <dgm:t>
        <a:bodyPr/>
        <a:lstStyle/>
        <a:p>
          <a:endParaRPr lang="ru-RU"/>
        </a:p>
      </dgm:t>
    </dgm:pt>
    <dgm:pt modelId="{57244801-471B-4FD6-8D69-DFB2EC787FFD}" type="sibTrans" cxnId="{970C2A2E-737B-43B7-9539-6EDBB014FA06}">
      <dgm:prSet/>
      <dgm:spPr/>
      <dgm:t>
        <a:bodyPr/>
        <a:lstStyle/>
        <a:p>
          <a:endParaRPr lang="ru-RU"/>
        </a:p>
      </dgm:t>
    </dgm:pt>
    <dgm:pt modelId="{C62F435F-4910-495D-B8FC-D0627A73D9AE}">
      <dgm:prSet phldrT="[Текст]"/>
      <dgm:spPr/>
      <dgm:t>
        <a:bodyPr/>
        <a:lstStyle/>
        <a:p>
          <a:r>
            <a:rPr lang="ru-RU" dirty="0"/>
            <a:t>Внешняя связь (смс, интернет), развлечения</a:t>
          </a:r>
        </a:p>
      </dgm:t>
    </dgm:pt>
    <dgm:pt modelId="{3C4F8E3E-F9AD-4AA2-A643-540F3281BFD9}" type="parTrans" cxnId="{1A4683AB-3E2E-4F58-9A8B-9376475B8C7A}">
      <dgm:prSet/>
      <dgm:spPr/>
      <dgm:t>
        <a:bodyPr/>
        <a:lstStyle/>
        <a:p>
          <a:endParaRPr lang="ru-RU"/>
        </a:p>
      </dgm:t>
    </dgm:pt>
    <dgm:pt modelId="{BC151B57-2906-48A4-A638-0C1D39DE5C90}" type="sibTrans" cxnId="{1A4683AB-3E2E-4F58-9A8B-9376475B8C7A}">
      <dgm:prSet/>
      <dgm:spPr/>
      <dgm:t>
        <a:bodyPr/>
        <a:lstStyle/>
        <a:p>
          <a:endParaRPr lang="ru-RU"/>
        </a:p>
      </dgm:t>
    </dgm:pt>
    <dgm:pt modelId="{A408A1F8-DF1D-4A55-8221-4567C718854A}">
      <dgm:prSet phldrT="[Текст]"/>
      <dgm:spPr/>
      <dgm:t>
        <a:bodyPr/>
        <a:lstStyle/>
        <a:p>
          <a:r>
            <a:rPr lang="ru-RU" dirty="0"/>
            <a:t>Безопасность</a:t>
          </a:r>
        </a:p>
      </dgm:t>
    </dgm:pt>
    <dgm:pt modelId="{EE29CF68-10E7-4E1B-A5C5-178606B6E365}" type="parTrans" cxnId="{D9B39B92-1FA2-4567-9204-297F94A9A58E}">
      <dgm:prSet/>
      <dgm:spPr/>
      <dgm:t>
        <a:bodyPr/>
        <a:lstStyle/>
        <a:p>
          <a:endParaRPr lang="ru-RU"/>
        </a:p>
      </dgm:t>
    </dgm:pt>
    <dgm:pt modelId="{87A36B3A-AFCC-48EF-A3F6-FC89CD0FC68B}" type="sibTrans" cxnId="{D9B39B92-1FA2-4567-9204-297F94A9A58E}">
      <dgm:prSet/>
      <dgm:spPr/>
      <dgm:t>
        <a:bodyPr/>
        <a:lstStyle/>
        <a:p>
          <a:endParaRPr lang="ru-RU"/>
        </a:p>
      </dgm:t>
    </dgm:pt>
    <dgm:pt modelId="{A612C091-6710-495F-9B69-136CA9845966}">
      <dgm:prSet phldrT="[Текст]"/>
      <dgm:spPr/>
      <dgm:t>
        <a:bodyPr/>
        <a:lstStyle/>
        <a:p>
          <a:r>
            <a:rPr lang="ru-RU" dirty="0"/>
            <a:t>Отопление </a:t>
          </a:r>
        </a:p>
      </dgm:t>
    </dgm:pt>
    <dgm:pt modelId="{57774FF9-F543-40FF-8B5E-3452DFD0146A}" type="parTrans" cxnId="{4D30E9D2-03D4-41F3-8078-95E7EBC080BF}">
      <dgm:prSet/>
      <dgm:spPr/>
      <dgm:t>
        <a:bodyPr/>
        <a:lstStyle/>
        <a:p>
          <a:endParaRPr lang="ru-RU"/>
        </a:p>
      </dgm:t>
    </dgm:pt>
    <dgm:pt modelId="{D480052D-9677-4DE6-B74B-AB61D7CC3544}" type="sibTrans" cxnId="{4D30E9D2-03D4-41F3-8078-95E7EBC080BF}">
      <dgm:prSet/>
      <dgm:spPr/>
      <dgm:t>
        <a:bodyPr/>
        <a:lstStyle/>
        <a:p>
          <a:endParaRPr lang="ru-RU"/>
        </a:p>
      </dgm:t>
    </dgm:pt>
    <dgm:pt modelId="{75AFDC93-8333-45BA-B738-890922FBFD7F}">
      <dgm:prSet phldrT="[Текст]"/>
      <dgm:spPr/>
      <dgm:t>
        <a:bodyPr/>
        <a:lstStyle/>
        <a:p>
          <a:r>
            <a:rPr lang="ru-RU" dirty="0"/>
            <a:t>Кондиционирование вентиляция</a:t>
          </a:r>
        </a:p>
      </dgm:t>
    </dgm:pt>
    <dgm:pt modelId="{08FB0C3B-4DB4-4F9A-A5C7-24373424417C}" type="parTrans" cxnId="{2BE98491-37FF-4083-99D9-319EF4985FE6}">
      <dgm:prSet/>
      <dgm:spPr/>
      <dgm:t>
        <a:bodyPr/>
        <a:lstStyle/>
        <a:p>
          <a:endParaRPr lang="ru-RU"/>
        </a:p>
      </dgm:t>
    </dgm:pt>
    <dgm:pt modelId="{51FD2B24-11C2-43AE-B174-020F2B141FF9}" type="sibTrans" cxnId="{2BE98491-37FF-4083-99D9-319EF4985FE6}">
      <dgm:prSet/>
      <dgm:spPr/>
      <dgm:t>
        <a:bodyPr/>
        <a:lstStyle/>
        <a:p>
          <a:endParaRPr lang="ru-RU"/>
        </a:p>
      </dgm:t>
    </dgm:pt>
    <dgm:pt modelId="{C7CCF5EF-B312-4EF4-8797-80DCC4DAB6D2}">
      <dgm:prSet phldrT="[Текст]"/>
      <dgm:spPr/>
      <dgm:t>
        <a:bodyPr/>
        <a:lstStyle/>
        <a:p>
          <a:r>
            <a:rPr lang="ru-RU" dirty="0"/>
            <a:t>Видеонаблюдение, сохранение записей</a:t>
          </a:r>
        </a:p>
      </dgm:t>
    </dgm:pt>
    <dgm:pt modelId="{A2DEDEF1-44E8-4D15-A77E-54615D75FF28}" type="parTrans" cxnId="{C6DE2458-68C7-4EC8-B7A3-29FC11C69AC1}">
      <dgm:prSet/>
      <dgm:spPr/>
      <dgm:t>
        <a:bodyPr/>
        <a:lstStyle/>
        <a:p>
          <a:endParaRPr lang="ru-RU"/>
        </a:p>
      </dgm:t>
    </dgm:pt>
    <dgm:pt modelId="{FA8BA6A0-481D-4681-BBB1-25E2B9FB3241}" type="sibTrans" cxnId="{C6DE2458-68C7-4EC8-B7A3-29FC11C69AC1}">
      <dgm:prSet/>
      <dgm:spPr/>
      <dgm:t>
        <a:bodyPr/>
        <a:lstStyle/>
        <a:p>
          <a:endParaRPr lang="ru-RU"/>
        </a:p>
      </dgm:t>
    </dgm:pt>
    <dgm:pt modelId="{EB74F5E0-BF52-4EDD-A8C4-64759D1BE408}">
      <dgm:prSet phldrT="[Текст]"/>
      <dgm:spPr/>
      <dgm:t>
        <a:bodyPr/>
        <a:lstStyle/>
        <a:p>
          <a:r>
            <a:rPr lang="ru-RU" dirty="0"/>
            <a:t>Датчики протечек, дыма, и др.</a:t>
          </a:r>
        </a:p>
      </dgm:t>
    </dgm:pt>
    <dgm:pt modelId="{83311DF8-0E28-4EAF-A6B2-0ABC84DC8A2C}" type="parTrans" cxnId="{5A71FF2C-1EFF-4C9C-998B-3FCF18374833}">
      <dgm:prSet/>
      <dgm:spPr/>
      <dgm:t>
        <a:bodyPr/>
        <a:lstStyle/>
        <a:p>
          <a:endParaRPr lang="ru-RU"/>
        </a:p>
      </dgm:t>
    </dgm:pt>
    <dgm:pt modelId="{8F020B44-A8E3-417B-AC34-D34246723562}" type="sibTrans" cxnId="{5A71FF2C-1EFF-4C9C-998B-3FCF18374833}">
      <dgm:prSet/>
      <dgm:spPr/>
      <dgm:t>
        <a:bodyPr/>
        <a:lstStyle/>
        <a:p>
          <a:endParaRPr lang="ru-RU"/>
        </a:p>
      </dgm:t>
    </dgm:pt>
    <dgm:pt modelId="{E6B59B0D-78D9-4D57-AE0E-FB844E23BE5A}">
      <dgm:prSet phldrT="[Текст]"/>
      <dgm:spPr/>
      <dgm:t>
        <a:bodyPr/>
        <a:lstStyle/>
        <a:p>
          <a:r>
            <a:rPr lang="ru-RU" dirty="0"/>
            <a:t>Показания приборов учета энергопотребления</a:t>
          </a:r>
        </a:p>
      </dgm:t>
    </dgm:pt>
    <dgm:pt modelId="{28990627-848F-49B0-B2E8-1A69562868CB}" type="parTrans" cxnId="{814C7740-3C9B-4F4F-A655-A5C08D2A1C73}">
      <dgm:prSet/>
      <dgm:spPr/>
      <dgm:t>
        <a:bodyPr/>
        <a:lstStyle/>
        <a:p>
          <a:endParaRPr lang="ru-RU"/>
        </a:p>
      </dgm:t>
    </dgm:pt>
    <dgm:pt modelId="{5B311F57-FFD4-4220-A3D4-63C6A660CD09}" type="sibTrans" cxnId="{814C7740-3C9B-4F4F-A655-A5C08D2A1C73}">
      <dgm:prSet/>
      <dgm:spPr/>
      <dgm:t>
        <a:bodyPr/>
        <a:lstStyle/>
        <a:p>
          <a:endParaRPr lang="ru-RU"/>
        </a:p>
      </dgm:t>
    </dgm:pt>
    <dgm:pt modelId="{DABDD421-EBE3-4559-93F4-F266C1F260C9}" type="pres">
      <dgm:prSet presAssocID="{E4D4006A-6896-40CC-8656-64C6E319C72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E0855FC-71BA-4016-9CF8-8AF4A5472AD0}" type="pres">
      <dgm:prSet presAssocID="{1058E82A-5F69-44A6-91B5-F47518DF0801}" presName="hierRoot1" presStyleCnt="0"/>
      <dgm:spPr/>
    </dgm:pt>
    <dgm:pt modelId="{AC08262C-9C48-46B3-82C5-A10986EBF636}" type="pres">
      <dgm:prSet presAssocID="{1058E82A-5F69-44A6-91B5-F47518DF0801}" presName="composite" presStyleCnt="0"/>
      <dgm:spPr/>
    </dgm:pt>
    <dgm:pt modelId="{560A4C9D-0A9D-49F5-A701-A17563CB4F90}" type="pres">
      <dgm:prSet presAssocID="{1058E82A-5F69-44A6-91B5-F47518DF0801}" presName="background" presStyleLbl="node0" presStyleIdx="0" presStyleCnt="1"/>
      <dgm:spPr/>
    </dgm:pt>
    <dgm:pt modelId="{C4BBE1F0-0C41-46C2-BE80-E00BA95E3C67}" type="pres">
      <dgm:prSet presAssocID="{1058E82A-5F69-44A6-91B5-F47518DF0801}" presName="text" presStyleLbl="fgAcc0" presStyleIdx="0" presStyleCnt="1">
        <dgm:presLayoutVars>
          <dgm:chPref val="3"/>
        </dgm:presLayoutVars>
      </dgm:prSet>
      <dgm:spPr/>
    </dgm:pt>
    <dgm:pt modelId="{E81D7095-D710-4B45-B2D8-361B063AE5F5}" type="pres">
      <dgm:prSet presAssocID="{1058E82A-5F69-44A6-91B5-F47518DF0801}" presName="hierChild2" presStyleCnt="0"/>
      <dgm:spPr/>
    </dgm:pt>
    <dgm:pt modelId="{04E82C84-C6FD-4718-BBFF-B64BA497D2C1}" type="pres">
      <dgm:prSet presAssocID="{A0E63B75-71E1-4753-8384-87B9154734DD}" presName="Name10" presStyleLbl="parChTrans1D2" presStyleIdx="0" presStyleCnt="4"/>
      <dgm:spPr/>
    </dgm:pt>
    <dgm:pt modelId="{AC39A267-4206-413C-8B76-F1C407F56BEF}" type="pres">
      <dgm:prSet presAssocID="{8373F644-2644-47B2-A307-FC6378D2A044}" presName="hierRoot2" presStyleCnt="0"/>
      <dgm:spPr/>
    </dgm:pt>
    <dgm:pt modelId="{0A69F0BD-EB06-4B32-863A-EA3A072EAD25}" type="pres">
      <dgm:prSet presAssocID="{8373F644-2644-47B2-A307-FC6378D2A044}" presName="composite2" presStyleCnt="0"/>
      <dgm:spPr/>
    </dgm:pt>
    <dgm:pt modelId="{C6566DF6-5A5C-4C4B-BF10-24FE3D1577D8}" type="pres">
      <dgm:prSet presAssocID="{8373F644-2644-47B2-A307-FC6378D2A044}" presName="background2" presStyleLbl="node2" presStyleIdx="0" presStyleCnt="4"/>
      <dgm:spPr/>
    </dgm:pt>
    <dgm:pt modelId="{ACE7F5FA-E1E3-42BB-BA49-8A68E97AC32D}" type="pres">
      <dgm:prSet presAssocID="{8373F644-2644-47B2-A307-FC6378D2A044}" presName="text2" presStyleLbl="fgAcc2" presStyleIdx="0" presStyleCnt="4">
        <dgm:presLayoutVars>
          <dgm:chPref val="3"/>
        </dgm:presLayoutVars>
      </dgm:prSet>
      <dgm:spPr/>
    </dgm:pt>
    <dgm:pt modelId="{658B781F-C513-487A-BF3B-AEC42FFC0DBD}" type="pres">
      <dgm:prSet presAssocID="{8373F644-2644-47B2-A307-FC6378D2A044}" presName="hierChild3" presStyleCnt="0"/>
      <dgm:spPr/>
    </dgm:pt>
    <dgm:pt modelId="{E4A47E90-6DEC-43E4-BFBD-7295B520BCAC}" type="pres">
      <dgm:prSet presAssocID="{28990627-848F-49B0-B2E8-1A69562868CB}" presName="Name17" presStyleLbl="parChTrans1D3" presStyleIdx="0" presStyleCnt="5"/>
      <dgm:spPr/>
    </dgm:pt>
    <dgm:pt modelId="{661F0A92-0C8C-4975-B441-6315C8016FB9}" type="pres">
      <dgm:prSet presAssocID="{E6B59B0D-78D9-4D57-AE0E-FB844E23BE5A}" presName="hierRoot3" presStyleCnt="0"/>
      <dgm:spPr/>
    </dgm:pt>
    <dgm:pt modelId="{98784B54-31EC-4F39-BD28-CDA9F2A763D8}" type="pres">
      <dgm:prSet presAssocID="{E6B59B0D-78D9-4D57-AE0E-FB844E23BE5A}" presName="composite3" presStyleCnt="0"/>
      <dgm:spPr/>
    </dgm:pt>
    <dgm:pt modelId="{18CBE1F9-33B4-4751-8B8C-AC505744BA1F}" type="pres">
      <dgm:prSet presAssocID="{E6B59B0D-78D9-4D57-AE0E-FB844E23BE5A}" presName="background3" presStyleLbl="node3" presStyleIdx="0" presStyleCnt="5"/>
      <dgm:spPr/>
    </dgm:pt>
    <dgm:pt modelId="{262689D4-3C70-4721-B835-F3A921C5DAC0}" type="pres">
      <dgm:prSet presAssocID="{E6B59B0D-78D9-4D57-AE0E-FB844E23BE5A}" presName="text3" presStyleLbl="fgAcc3" presStyleIdx="0" presStyleCnt="5">
        <dgm:presLayoutVars>
          <dgm:chPref val="3"/>
        </dgm:presLayoutVars>
      </dgm:prSet>
      <dgm:spPr/>
    </dgm:pt>
    <dgm:pt modelId="{121AAFCC-2992-4F39-88F4-D884B52E8C29}" type="pres">
      <dgm:prSet presAssocID="{E6B59B0D-78D9-4D57-AE0E-FB844E23BE5A}" presName="hierChild4" presStyleCnt="0"/>
      <dgm:spPr/>
    </dgm:pt>
    <dgm:pt modelId="{E03AD8DA-0C61-455E-98FA-4B9E258C68AD}" type="pres">
      <dgm:prSet presAssocID="{44F45B00-488C-48E0-8D5A-2D48CE1D79A9}" presName="Name10" presStyleLbl="parChTrans1D2" presStyleIdx="1" presStyleCnt="4"/>
      <dgm:spPr/>
    </dgm:pt>
    <dgm:pt modelId="{6114924E-E2FA-44DF-8B8D-82DE3A259EC0}" type="pres">
      <dgm:prSet presAssocID="{BF5DD77F-7C4D-4F1C-AAF2-D8484A3AA55F}" presName="hierRoot2" presStyleCnt="0"/>
      <dgm:spPr/>
    </dgm:pt>
    <dgm:pt modelId="{E88DD12E-B7B6-428A-A3DD-AE84D37F4C05}" type="pres">
      <dgm:prSet presAssocID="{BF5DD77F-7C4D-4F1C-AAF2-D8484A3AA55F}" presName="composite2" presStyleCnt="0"/>
      <dgm:spPr/>
    </dgm:pt>
    <dgm:pt modelId="{775A061D-F437-4F68-B145-65C5C0E1688F}" type="pres">
      <dgm:prSet presAssocID="{BF5DD77F-7C4D-4F1C-AAF2-D8484A3AA55F}" presName="background2" presStyleLbl="node2" presStyleIdx="1" presStyleCnt="4"/>
      <dgm:spPr/>
    </dgm:pt>
    <dgm:pt modelId="{9F29163F-A6FE-4CF6-9C67-9D107E379EA5}" type="pres">
      <dgm:prSet presAssocID="{BF5DD77F-7C4D-4F1C-AAF2-D8484A3AA55F}" presName="text2" presStyleLbl="fgAcc2" presStyleIdx="1" presStyleCnt="4">
        <dgm:presLayoutVars>
          <dgm:chPref val="3"/>
        </dgm:presLayoutVars>
      </dgm:prSet>
      <dgm:spPr/>
    </dgm:pt>
    <dgm:pt modelId="{336FED21-F838-4DEB-B976-336EAE8CAF33}" type="pres">
      <dgm:prSet presAssocID="{BF5DD77F-7C4D-4F1C-AAF2-D8484A3AA55F}" presName="hierChild3" presStyleCnt="0"/>
      <dgm:spPr/>
    </dgm:pt>
    <dgm:pt modelId="{397D447E-254C-419F-8C96-FACF18674AE5}" type="pres">
      <dgm:prSet presAssocID="{57774FF9-F543-40FF-8B5E-3452DFD0146A}" presName="Name17" presStyleLbl="parChTrans1D3" presStyleIdx="1" presStyleCnt="5"/>
      <dgm:spPr/>
    </dgm:pt>
    <dgm:pt modelId="{F157B393-AC14-4155-86C3-46BB6A68BA1B}" type="pres">
      <dgm:prSet presAssocID="{A612C091-6710-495F-9B69-136CA9845966}" presName="hierRoot3" presStyleCnt="0"/>
      <dgm:spPr/>
    </dgm:pt>
    <dgm:pt modelId="{CDEDCA9E-2FD0-4C6F-AA80-BD7E6C2B5944}" type="pres">
      <dgm:prSet presAssocID="{A612C091-6710-495F-9B69-136CA9845966}" presName="composite3" presStyleCnt="0"/>
      <dgm:spPr/>
    </dgm:pt>
    <dgm:pt modelId="{4796661A-645B-487F-AFA4-DA86CF0BEE38}" type="pres">
      <dgm:prSet presAssocID="{A612C091-6710-495F-9B69-136CA9845966}" presName="background3" presStyleLbl="node3" presStyleIdx="1" presStyleCnt="5"/>
      <dgm:spPr/>
    </dgm:pt>
    <dgm:pt modelId="{FCA97987-D35F-41F5-BC7D-5CEE842E1B4F}" type="pres">
      <dgm:prSet presAssocID="{A612C091-6710-495F-9B69-136CA9845966}" presName="text3" presStyleLbl="fgAcc3" presStyleIdx="1" presStyleCnt="5">
        <dgm:presLayoutVars>
          <dgm:chPref val="3"/>
        </dgm:presLayoutVars>
      </dgm:prSet>
      <dgm:spPr/>
    </dgm:pt>
    <dgm:pt modelId="{8D66F9E9-8E24-4B03-8565-6C46ABF9DFA3}" type="pres">
      <dgm:prSet presAssocID="{A612C091-6710-495F-9B69-136CA9845966}" presName="hierChild4" presStyleCnt="0"/>
      <dgm:spPr/>
    </dgm:pt>
    <dgm:pt modelId="{6EDCA1CA-562F-4AC8-BF05-E78B969ED024}" type="pres">
      <dgm:prSet presAssocID="{08FB0C3B-4DB4-4F9A-A5C7-24373424417C}" presName="Name17" presStyleLbl="parChTrans1D3" presStyleIdx="2" presStyleCnt="5"/>
      <dgm:spPr/>
    </dgm:pt>
    <dgm:pt modelId="{11A1B66C-A179-4705-93D4-3DC5277E9B26}" type="pres">
      <dgm:prSet presAssocID="{75AFDC93-8333-45BA-B738-890922FBFD7F}" presName="hierRoot3" presStyleCnt="0"/>
      <dgm:spPr/>
    </dgm:pt>
    <dgm:pt modelId="{47DD8DD9-8264-4860-8AD1-837FA557B472}" type="pres">
      <dgm:prSet presAssocID="{75AFDC93-8333-45BA-B738-890922FBFD7F}" presName="composite3" presStyleCnt="0"/>
      <dgm:spPr/>
    </dgm:pt>
    <dgm:pt modelId="{56DCD901-8C7E-4B6F-A855-661D2CCCAC40}" type="pres">
      <dgm:prSet presAssocID="{75AFDC93-8333-45BA-B738-890922FBFD7F}" presName="background3" presStyleLbl="node3" presStyleIdx="2" presStyleCnt="5"/>
      <dgm:spPr/>
    </dgm:pt>
    <dgm:pt modelId="{C9F0CB4C-6210-410C-87C2-51A3DF7B5895}" type="pres">
      <dgm:prSet presAssocID="{75AFDC93-8333-45BA-B738-890922FBFD7F}" presName="text3" presStyleLbl="fgAcc3" presStyleIdx="2" presStyleCnt="5">
        <dgm:presLayoutVars>
          <dgm:chPref val="3"/>
        </dgm:presLayoutVars>
      </dgm:prSet>
      <dgm:spPr/>
    </dgm:pt>
    <dgm:pt modelId="{0D16AF78-44CB-4438-9D9D-C9D2FDEBF6AC}" type="pres">
      <dgm:prSet presAssocID="{75AFDC93-8333-45BA-B738-890922FBFD7F}" presName="hierChild4" presStyleCnt="0"/>
      <dgm:spPr/>
    </dgm:pt>
    <dgm:pt modelId="{E5332F56-BF5B-4502-B35C-05F7901C3DE2}" type="pres">
      <dgm:prSet presAssocID="{3C4F8E3E-F9AD-4AA2-A643-540F3281BFD9}" presName="Name10" presStyleLbl="parChTrans1D2" presStyleIdx="2" presStyleCnt="4"/>
      <dgm:spPr/>
    </dgm:pt>
    <dgm:pt modelId="{22958716-1B33-43DF-B057-117819E32A47}" type="pres">
      <dgm:prSet presAssocID="{C62F435F-4910-495D-B8FC-D0627A73D9AE}" presName="hierRoot2" presStyleCnt="0"/>
      <dgm:spPr/>
    </dgm:pt>
    <dgm:pt modelId="{B725BF40-EAAB-4255-B0F0-1FDFD91BDBFF}" type="pres">
      <dgm:prSet presAssocID="{C62F435F-4910-495D-B8FC-D0627A73D9AE}" presName="composite2" presStyleCnt="0"/>
      <dgm:spPr/>
    </dgm:pt>
    <dgm:pt modelId="{7BE7372D-9342-4602-B794-018024DA8B66}" type="pres">
      <dgm:prSet presAssocID="{C62F435F-4910-495D-B8FC-D0627A73D9AE}" presName="background2" presStyleLbl="node2" presStyleIdx="2" presStyleCnt="4"/>
      <dgm:spPr/>
    </dgm:pt>
    <dgm:pt modelId="{01EB7975-75DC-4C62-B5F6-1F293EDF3C27}" type="pres">
      <dgm:prSet presAssocID="{C62F435F-4910-495D-B8FC-D0627A73D9AE}" presName="text2" presStyleLbl="fgAcc2" presStyleIdx="2" presStyleCnt="4">
        <dgm:presLayoutVars>
          <dgm:chPref val="3"/>
        </dgm:presLayoutVars>
      </dgm:prSet>
      <dgm:spPr/>
    </dgm:pt>
    <dgm:pt modelId="{CF63D943-0F41-45C8-AD4F-AB1C0E8FBA45}" type="pres">
      <dgm:prSet presAssocID="{C62F435F-4910-495D-B8FC-D0627A73D9AE}" presName="hierChild3" presStyleCnt="0"/>
      <dgm:spPr/>
    </dgm:pt>
    <dgm:pt modelId="{2C322CC8-2369-4E31-93A7-BC3DA29B7361}" type="pres">
      <dgm:prSet presAssocID="{EE29CF68-10E7-4E1B-A5C5-178606B6E365}" presName="Name10" presStyleLbl="parChTrans1D2" presStyleIdx="3" presStyleCnt="4"/>
      <dgm:spPr/>
    </dgm:pt>
    <dgm:pt modelId="{FD1D78CC-27DC-4631-A7F9-C826A8900DE0}" type="pres">
      <dgm:prSet presAssocID="{A408A1F8-DF1D-4A55-8221-4567C718854A}" presName="hierRoot2" presStyleCnt="0"/>
      <dgm:spPr/>
    </dgm:pt>
    <dgm:pt modelId="{4BBC3D11-2C89-4B15-A43C-A83E27CFA097}" type="pres">
      <dgm:prSet presAssocID="{A408A1F8-DF1D-4A55-8221-4567C718854A}" presName="composite2" presStyleCnt="0"/>
      <dgm:spPr/>
    </dgm:pt>
    <dgm:pt modelId="{4F1F7A8D-2183-48D9-9582-234E7905EA19}" type="pres">
      <dgm:prSet presAssocID="{A408A1F8-DF1D-4A55-8221-4567C718854A}" presName="background2" presStyleLbl="node2" presStyleIdx="3" presStyleCnt="4"/>
      <dgm:spPr/>
    </dgm:pt>
    <dgm:pt modelId="{A6ACFB75-C6CE-4A26-9C25-7105156ABED1}" type="pres">
      <dgm:prSet presAssocID="{A408A1F8-DF1D-4A55-8221-4567C718854A}" presName="text2" presStyleLbl="fgAcc2" presStyleIdx="3" presStyleCnt="4">
        <dgm:presLayoutVars>
          <dgm:chPref val="3"/>
        </dgm:presLayoutVars>
      </dgm:prSet>
      <dgm:spPr/>
    </dgm:pt>
    <dgm:pt modelId="{EE2BE2E2-22C6-4EAD-B815-55F7820CE207}" type="pres">
      <dgm:prSet presAssocID="{A408A1F8-DF1D-4A55-8221-4567C718854A}" presName="hierChild3" presStyleCnt="0"/>
      <dgm:spPr/>
    </dgm:pt>
    <dgm:pt modelId="{77903B83-C5E2-4DE1-A201-DFADF22DC7AE}" type="pres">
      <dgm:prSet presAssocID="{A2DEDEF1-44E8-4D15-A77E-54615D75FF28}" presName="Name17" presStyleLbl="parChTrans1D3" presStyleIdx="3" presStyleCnt="5"/>
      <dgm:spPr/>
    </dgm:pt>
    <dgm:pt modelId="{2EFC29DA-FF67-4540-BD64-082E4978DE61}" type="pres">
      <dgm:prSet presAssocID="{C7CCF5EF-B312-4EF4-8797-80DCC4DAB6D2}" presName="hierRoot3" presStyleCnt="0"/>
      <dgm:spPr/>
    </dgm:pt>
    <dgm:pt modelId="{3780D264-BCE9-4090-BEEF-E0E7CC1D9ED2}" type="pres">
      <dgm:prSet presAssocID="{C7CCF5EF-B312-4EF4-8797-80DCC4DAB6D2}" presName="composite3" presStyleCnt="0"/>
      <dgm:spPr/>
    </dgm:pt>
    <dgm:pt modelId="{636E56C3-C905-466A-A635-E48DA0B5757E}" type="pres">
      <dgm:prSet presAssocID="{C7CCF5EF-B312-4EF4-8797-80DCC4DAB6D2}" presName="background3" presStyleLbl="node3" presStyleIdx="3" presStyleCnt="5"/>
      <dgm:spPr/>
    </dgm:pt>
    <dgm:pt modelId="{E0B36FA7-54B4-46DF-B22B-0B9D3E2431EC}" type="pres">
      <dgm:prSet presAssocID="{C7CCF5EF-B312-4EF4-8797-80DCC4DAB6D2}" presName="text3" presStyleLbl="fgAcc3" presStyleIdx="3" presStyleCnt="5">
        <dgm:presLayoutVars>
          <dgm:chPref val="3"/>
        </dgm:presLayoutVars>
      </dgm:prSet>
      <dgm:spPr/>
    </dgm:pt>
    <dgm:pt modelId="{B8ACA09D-1A81-4488-8386-98F014D02405}" type="pres">
      <dgm:prSet presAssocID="{C7CCF5EF-B312-4EF4-8797-80DCC4DAB6D2}" presName="hierChild4" presStyleCnt="0"/>
      <dgm:spPr/>
    </dgm:pt>
    <dgm:pt modelId="{4F001E55-BF63-4474-A215-2ADD4BC19B79}" type="pres">
      <dgm:prSet presAssocID="{83311DF8-0E28-4EAF-A6B2-0ABC84DC8A2C}" presName="Name17" presStyleLbl="parChTrans1D3" presStyleIdx="4" presStyleCnt="5"/>
      <dgm:spPr/>
    </dgm:pt>
    <dgm:pt modelId="{D9AFCE94-ABB5-4C5A-B146-FD3F4C5B2CC6}" type="pres">
      <dgm:prSet presAssocID="{EB74F5E0-BF52-4EDD-A8C4-64759D1BE408}" presName="hierRoot3" presStyleCnt="0"/>
      <dgm:spPr/>
    </dgm:pt>
    <dgm:pt modelId="{AD16FB95-D765-4F27-8E6B-8D95374B21B3}" type="pres">
      <dgm:prSet presAssocID="{EB74F5E0-BF52-4EDD-A8C4-64759D1BE408}" presName="composite3" presStyleCnt="0"/>
      <dgm:spPr/>
    </dgm:pt>
    <dgm:pt modelId="{6C653CDC-BF36-4F82-B503-932B293D38F9}" type="pres">
      <dgm:prSet presAssocID="{EB74F5E0-BF52-4EDD-A8C4-64759D1BE408}" presName="background3" presStyleLbl="node3" presStyleIdx="4" presStyleCnt="5"/>
      <dgm:spPr/>
    </dgm:pt>
    <dgm:pt modelId="{7B362AAB-334B-4775-B570-07566F923425}" type="pres">
      <dgm:prSet presAssocID="{EB74F5E0-BF52-4EDD-A8C4-64759D1BE408}" presName="text3" presStyleLbl="fgAcc3" presStyleIdx="4" presStyleCnt="5">
        <dgm:presLayoutVars>
          <dgm:chPref val="3"/>
        </dgm:presLayoutVars>
      </dgm:prSet>
      <dgm:spPr/>
    </dgm:pt>
    <dgm:pt modelId="{F4E0A67F-2EDA-4ECA-9B9B-D78EAA011B40}" type="pres">
      <dgm:prSet presAssocID="{EB74F5E0-BF52-4EDD-A8C4-64759D1BE408}" presName="hierChild4" presStyleCnt="0"/>
      <dgm:spPr/>
    </dgm:pt>
  </dgm:ptLst>
  <dgm:cxnLst>
    <dgm:cxn modelId="{D840A405-2627-412F-9414-0BFAEC954254}" type="presOf" srcId="{E6B59B0D-78D9-4D57-AE0E-FB844E23BE5A}" destId="{262689D4-3C70-4721-B835-F3A921C5DAC0}" srcOrd="0" destOrd="0" presId="urn:microsoft.com/office/officeart/2005/8/layout/hierarchy1"/>
    <dgm:cxn modelId="{B611D111-FDC8-4BA9-B9D1-3C8F6E486B0C}" type="presOf" srcId="{C62F435F-4910-495D-B8FC-D0627A73D9AE}" destId="{01EB7975-75DC-4C62-B5F6-1F293EDF3C27}" srcOrd="0" destOrd="0" presId="urn:microsoft.com/office/officeart/2005/8/layout/hierarchy1"/>
    <dgm:cxn modelId="{0F02E416-9D6B-4EA0-BF3D-547D9B70720B}" type="presOf" srcId="{A408A1F8-DF1D-4A55-8221-4567C718854A}" destId="{A6ACFB75-C6CE-4A26-9C25-7105156ABED1}" srcOrd="0" destOrd="0" presId="urn:microsoft.com/office/officeart/2005/8/layout/hierarchy1"/>
    <dgm:cxn modelId="{34DD691C-F4AA-4BAF-BCF2-3D3CE370606E}" type="presOf" srcId="{A612C091-6710-495F-9B69-136CA9845966}" destId="{FCA97987-D35F-41F5-BC7D-5CEE842E1B4F}" srcOrd="0" destOrd="0" presId="urn:microsoft.com/office/officeart/2005/8/layout/hierarchy1"/>
    <dgm:cxn modelId="{88468D25-65F8-41B3-BA6B-C940FE39CDE2}" type="presOf" srcId="{A2DEDEF1-44E8-4D15-A77E-54615D75FF28}" destId="{77903B83-C5E2-4DE1-A201-DFADF22DC7AE}" srcOrd="0" destOrd="0" presId="urn:microsoft.com/office/officeart/2005/8/layout/hierarchy1"/>
    <dgm:cxn modelId="{5A71FF2C-1EFF-4C9C-998B-3FCF18374833}" srcId="{A408A1F8-DF1D-4A55-8221-4567C718854A}" destId="{EB74F5E0-BF52-4EDD-A8C4-64759D1BE408}" srcOrd="1" destOrd="0" parTransId="{83311DF8-0E28-4EAF-A6B2-0ABC84DC8A2C}" sibTransId="{8F020B44-A8E3-417B-AC34-D34246723562}"/>
    <dgm:cxn modelId="{D074082D-0026-4DB8-AD2D-E67AC885FCA2}" type="presOf" srcId="{44F45B00-488C-48E0-8D5A-2D48CE1D79A9}" destId="{E03AD8DA-0C61-455E-98FA-4B9E258C68AD}" srcOrd="0" destOrd="0" presId="urn:microsoft.com/office/officeart/2005/8/layout/hierarchy1"/>
    <dgm:cxn modelId="{970C2A2E-737B-43B7-9539-6EDBB014FA06}" srcId="{1058E82A-5F69-44A6-91B5-F47518DF0801}" destId="{BF5DD77F-7C4D-4F1C-AAF2-D8484A3AA55F}" srcOrd="1" destOrd="0" parTransId="{44F45B00-488C-48E0-8D5A-2D48CE1D79A9}" sibTransId="{57244801-471B-4FD6-8D69-DFB2EC787FFD}"/>
    <dgm:cxn modelId="{D03E323B-D2B2-49E8-AAA7-2466E6CBA2B6}" type="presOf" srcId="{A0E63B75-71E1-4753-8384-87B9154734DD}" destId="{04E82C84-C6FD-4718-BBFF-B64BA497D2C1}" srcOrd="0" destOrd="0" presId="urn:microsoft.com/office/officeart/2005/8/layout/hierarchy1"/>
    <dgm:cxn modelId="{814C7740-3C9B-4F4F-A655-A5C08D2A1C73}" srcId="{8373F644-2644-47B2-A307-FC6378D2A044}" destId="{E6B59B0D-78D9-4D57-AE0E-FB844E23BE5A}" srcOrd="0" destOrd="0" parTransId="{28990627-848F-49B0-B2E8-1A69562868CB}" sibTransId="{5B311F57-FFD4-4220-A3D4-63C6A660CD09}"/>
    <dgm:cxn modelId="{1CD5C565-2931-402D-96CF-A867A0F08444}" srcId="{1058E82A-5F69-44A6-91B5-F47518DF0801}" destId="{8373F644-2644-47B2-A307-FC6378D2A044}" srcOrd="0" destOrd="0" parTransId="{A0E63B75-71E1-4753-8384-87B9154734DD}" sibTransId="{253DD068-2578-4840-884D-12E320EFB19D}"/>
    <dgm:cxn modelId="{0A081A6C-1F7E-4F0B-A84E-69EC6F445375}" type="presOf" srcId="{1058E82A-5F69-44A6-91B5-F47518DF0801}" destId="{C4BBE1F0-0C41-46C2-BE80-E00BA95E3C67}" srcOrd="0" destOrd="0" presId="urn:microsoft.com/office/officeart/2005/8/layout/hierarchy1"/>
    <dgm:cxn modelId="{DC4CA04C-3642-4279-A658-44DA0D409274}" type="presOf" srcId="{83311DF8-0E28-4EAF-A6B2-0ABC84DC8A2C}" destId="{4F001E55-BF63-4474-A215-2ADD4BC19B79}" srcOrd="0" destOrd="0" presId="urn:microsoft.com/office/officeart/2005/8/layout/hierarchy1"/>
    <dgm:cxn modelId="{C6DE2458-68C7-4EC8-B7A3-29FC11C69AC1}" srcId="{A408A1F8-DF1D-4A55-8221-4567C718854A}" destId="{C7CCF5EF-B312-4EF4-8797-80DCC4DAB6D2}" srcOrd="0" destOrd="0" parTransId="{A2DEDEF1-44E8-4D15-A77E-54615D75FF28}" sibTransId="{FA8BA6A0-481D-4681-BBB1-25E2B9FB3241}"/>
    <dgm:cxn modelId="{CBB86882-99C8-43A1-BA79-24DF8B076923}" type="presOf" srcId="{8373F644-2644-47B2-A307-FC6378D2A044}" destId="{ACE7F5FA-E1E3-42BB-BA49-8A68E97AC32D}" srcOrd="0" destOrd="0" presId="urn:microsoft.com/office/officeart/2005/8/layout/hierarchy1"/>
    <dgm:cxn modelId="{A3401A91-E751-4AB1-AB90-606E1AB572AA}" type="presOf" srcId="{57774FF9-F543-40FF-8B5E-3452DFD0146A}" destId="{397D447E-254C-419F-8C96-FACF18674AE5}" srcOrd="0" destOrd="0" presId="urn:microsoft.com/office/officeart/2005/8/layout/hierarchy1"/>
    <dgm:cxn modelId="{2BE98491-37FF-4083-99D9-319EF4985FE6}" srcId="{BF5DD77F-7C4D-4F1C-AAF2-D8484A3AA55F}" destId="{75AFDC93-8333-45BA-B738-890922FBFD7F}" srcOrd="1" destOrd="0" parTransId="{08FB0C3B-4DB4-4F9A-A5C7-24373424417C}" sibTransId="{51FD2B24-11C2-43AE-B174-020F2B141FF9}"/>
    <dgm:cxn modelId="{D9B39B92-1FA2-4567-9204-297F94A9A58E}" srcId="{1058E82A-5F69-44A6-91B5-F47518DF0801}" destId="{A408A1F8-DF1D-4A55-8221-4567C718854A}" srcOrd="3" destOrd="0" parTransId="{EE29CF68-10E7-4E1B-A5C5-178606B6E365}" sibTransId="{87A36B3A-AFCC-48EF-A3F6-FC89CD0FC68B}"/>
    <dgm:cxn modelId="{52067F94-1581-46EB-8026-73363ADFAF5A}" type="presOf" srcId="{3C4F8E3E-F9AD-4AA2-A643-540F3281BFD9}" destId="{E5332F56-BF5B-4502-B35C-05F7901C3DE2}" srcOrd="0" destOrd="0" presId="urn:microsoft.com/office/officeart/2005/8/layout/hierarchy1"/>
    <dgm:cxn modelId="{BBAB1BA8-03CC-40EB-8564-FEA98D3BBE94}" type="presOf" srcId="{C7CCF5EF-B312-4EF4-8797-80DCC4DAB6D2}" destId="{E0B36FA7-54B4-46DF-B22B-0B9D3E2431EC}" srcOrd="0" destOrd="0" presId="urn:microsoft.com/office/officeart/2005/8/layout/hierarchy1"/>
    <dgm:cxn modelId="{930B9BA9-A39A-4F8E-BB39-854F9F819F26}" type="presOf" srcId="{E4D4006A-6896-40CC-8656-64C6E319C724}" destId="{DABDD421-EBE3-4559-93F4-F266C1F260C9}" srcOrd="0" destOrd="0" presId="urn:microsoft.com/office/officeart/2005/8/layout/hierarchy1"/>
    <dgm:cxn modelId="{1A4683AB-3E2E-4F58-9A8B-9376475B8C7A}" srcId="{1058E82A-5F69-44A6-91B5-F47518DF0801}" destId="{C62F435F-4910-495D-B8FC-D0627A73D9AE}" srcOrd="2" destOrd="0" parTransId="{3C4F8E3E-F9AD-4AA2-A643-540F3281BFD9}" sibTransId="{BC151B57-2906-48A4-A638-0C1D39DE5C90}"/>
    <dgm:cxn modelId="{EB4B76AE-8D1F-4178-978C-31213C029059}" srcId="{E4D4006A-6896-40CC-8656-64C6E319C724}" destId="{1058E82A-5F69-44A6-91B5-F47518DF0801}" srcOrd="0" destOrd="0" parTransId="{D71CD225-2242-4D1A-A342-506DBE501B80}" sibTransId="{DF73C83A-8682-47C1-8AFC-D73500609110}"/>
    <dgm:cxn modelId="{C18D37C7-2207-4F96-96CD-20FCF2390DAC}" type="presOf" srcId="{EE29CF68-10E7-4E1B-A5C5-178606B6E365}" destId="{2C322CC8-2369-4E31-93A7-BC3DA29B7361}" srcOrd="0" destOrd="0" presId="urn:microsoft.com/office/officeart/2005/8/layout/hierarchy1"/>
    <dgm:cxn modelId="{777DD1C7-3E37-4F4E-BA78-00EEB31A9B2C}" type="presOf" srcId="{EB74F5E0-BF52-4EDD-A8C4-64759D1BE408}" destId="{7B362AAB-334B-4775-B570-07566F923425}" srcOrd="0" destOrd="0" presId="urn:microsoft.com/office/officeart/2005/8/layout/hierarchy1"/>
    <dgm:cxn modelId="{C9A956CF-544C-4F17-9310-9E57947E846D}" type="presOf" srcId="{75AFDC93-8333-45BA-B738-890922FBFD7F}" destId="{C9F0CB4C-6210-410C-87C2-51A3DF7B5895}" srcOrd="0" destOrd="0" presId="urn:microsoft.com/office/officeart/2005/8/layout/hierarchy1"/>
    <dgm:cxn modelId="{4D30E9D2-03D4-41F3-8078-95E7EBC080BF}" srcId="{BF5DD77F-7C4D-4F1C-AAF2-D8484A3AA55F}" destId="{A612C091-6710-495F-9B69-136CA9845966}" srcOrd="0" destOrd="0" parTransId="{57774FF9-F543-40FF-8B5E-3452DFD0146A}" sibTransId="{D480052D-9677-4DE6-B74B-AB61D7CC3544}"/>
    <dgm:cxn modelId="{931334DB-B835-46FC-A93D-72A29708CF64}" type="presOf" srcId="{08FB0C3B-4DB4-4F9A-A5C7-24373424417C}" destId="{6EDCA1CA-562F-4AC8-BF05-E78B969ED024}" srcOrd="0" destOrd="0" presId="urn:microsoft.com/office/officeart/2005/8/layout/hierarchy1"/>
    <dgm:cxn modelId="{5DFBE4E8-07DB-450C-8EAC-573D12489E8F}" type="presOf" srcId="{BF5DD77F-7C4D-4F1C-AAF2-D8484A3AA55F}" destId="{9F29163F-A6FE-4CF6-9C67-9D107E379EA5}" srcOrd="0" destOrd="0" presId="urn:microsoft.com/office/officeart/2005/8/layout/hierarchy1"/>
    <dgm:cxn modelId="{1750E0FB-3325-49DF-9DFC-4C9D69CAC196}" type="presOf" srcId="{28990627-848F-49B0-B2E8-1A69562868CB}" destId="{E4A47E90-6DEC-43E4-BFBD-7295B520BCAC}" srcOrd="0" destOrd="0" presId="urn:microsoft.com/office/officeart/2005/8/layout/hierarchy1"/>
    <dgm:cxn modelId="{A13D7477-A564-40C5-A3EE-71BFE6AAEA89}" type="presParOf" srcId="{DABDD421-EBE3-4559-93F4-F266C1F260C9}" destId="{FE0855FC-71BA-4016-9CF8-8AF4A5472AD0}" srcOrd="0" destOrd="0" presId="urn:microsoft.com/office/officeart/2005/8/layout/hierarchy1"/>
    <dgm:cxn modelId="{77FB8B52-29B7-4DA8-9C29-D650CF5D983F}" type="presParOf" srcId="{FE0855FC-71BA-4016-9CF8-8AF4A5472AD0}" destId="{AC08262C-9C48-46B3-82C5-A10986EBF636}" srcOrd="0" destOrd="0" presId="urn:microsoft.com/office/officeart/2005/8/layout/hierarchy1"/>
    <dgm:cxn modelId="{D358FED7-D0ED-4745-953D-70340C60822F}" type="presParOf" srcId="{AC08262C-9C48-46B3-82C5-A10986EBF636}" destId="{560A4C9D-0A9D-49F5-A701-A17563CB4F90}" srcOrd="0" destOrd="0" presId="urn:microsoft.com/office/officeart/2005/8/layout/hierarchy1"/>
    <dgm:cxn modelId="{61A1B9A3-FC30-46B9-AA94-97CCFD62C1D6}" type="presParOf" srcId="{AC08262C-9C48-46B3-82C5-A10986EBF636}" destId="{C4BBE1F0-0C41-46C2-BE80-E00BA95E3C67}" srcOrd="1" destOrd="0" presId="urn:microsoft.com/office/officeart/2005/8/layout/hierarchy1"/>
    <dgm:cxn modelId="{0EB34849-72E8-4C87-B7C5-C132A37E3674}" type="presParOf" srcId="{FE0855FC-71BA-4016-9CF8-8AF4A5472AD0}" destId="{E81D7095-D710-4B45-B2D8-361B063AE5F5}" srcOrd="1" destOrd="0" presId="urn:microsoft.com/office/officeart/2005/8/layout/hierarchy1"/>
    <dgm:cxn modelId="{4508C8A2-AF8F-49C0-A0E4-0CF313D3FA88}" type="presParOf" srcId="{E81D7095-D710-4B45-B2D8-361B063AE5F5}" destId="{04E82C84-C6FD-4718-BBFF-B64BA497D2C1}" srcOrd="0" destOrd="0" presId="urn:microsoft.com/office/officeart/2005/8/layout/hierarchy1"/>
    <dgm:cxn modelId="{BDB38750-B128-4258-BF32-9447FD9A094F}" type="presParOf" srcId="{E81D7095-D710-4B45-B2D8-361B063AE5F5}" destId="{AC39A267-4206-413C-8B76-F1C407F56BEF}" srcOrd="1" destOrd="0" presId="urn:microsoft.com/office/officeart/2005/8/layout/hierarchy1"/>
    <dgm:cxn modelId="{037BBB30-D39D-486D-B9E6-5D823496EEB5}" type="presParOf" srcId="{AC39A267-4206-413C-8B76-F1C407F56BEF}" destId="{0A69F0BD-EB06-4B32-863A-EA3A072EAD25}" srcOrd="0" destOrd="0" presId="urn:microsoft.com/office/officeart/2005/8/layout/hierarchy1"/>
    <dgm:cxn modelId="{CB3C20BC-9D78-48B9-B596-F5D08AC64EE5}" type="presParOf" srcId="{0A69F0BD-EB06-4B32-863A-EA3A072EAD25}" destId="{C6566DF6-5A5C-4C4B-BF10-24FE3D1577D8}" srcOrd="0" destOrd="0" presId="urn:microsoft.com/office/officeart/2005/8/layout/hierarchy1"/>
    <dgm:cxn modelId="{F14FF770-CE6A-403F-87D6-BB59FE088B76}" type="presParOf" srcId="{0A69F0BD-EB06-4B32-863A-EA3A072EAD25}" destId="{ACE7F5FA-E1E3-42BB-BA49-8A68E97AC32D}" srcOrd="1" destOrd="0" presId="urn:microsoft.com/office/officeart/2005/8/layout/hierarchy1"/>
    <dgm:cxn modelId="{A9C19545-0435-4CD6-AE2E-86923C7A046A}" type="presParOf" srcId="{AC39A267-4206-413C-8B76-F1C407F56BEF}" destId="{658B781F-C513-487A-BF3B-AEC42FFC0DBD}" srcOrd="1" destOrd="0" presId="urn:microsoft.com/office/officeart/2005/8/layout/hierarchy1"/>
    <dgm:cxn modelId="{9A7F3917-D893-494F-A843-E80A113E40EA}" type="presParOf" srcId="{658B781F-C513-487A-BF3B-AEC42FFC0DBD}" destId="{E4A47E90-6DEC-43E4-BFBD-7295B520BCAC}" srcOrd="0" destOrd="0" presId="urn:microsoft.com/office/officeart/2005/8/layout/hierarchy1"/>
    <dgm:cxn modelId="{2F1179D0-0E5A-4D3A-8923-C929361FD714}" type="presParOf" srcId="{658B781F-C513-487A-BF3B-AEC42FFC0DBD}" destId="{661F0A92-0C8C-4975-B441-6315C8016FB9}" srcOrd="1" destOrd="0" presId="urn:microsoft.com/office/officeart/2005/8/layout/hierarchy1"/>
    <dgm:cxn modelId="{642FE96F-3513-489E-81E6-9D4111D2F799}" type="presParOf" srcId="{661F0A92-0C8C-4975-B441-6315C8016FB9}" destId="{98784B54-31EC-4F39-BD28-CDA9F2A763D8}" srcOrd="0" destOrd="0" presId="urn:microsoft.com/office/officeart/2005/8/layout/hierarchy1"/>
    <dgm:cxn modelId="{E87D28A4-B4EF-419E-A091-3B59777194CD}" type="presParOf" srcId="{98784B54-31EC-4F39-BD28-CDA9F2A763D8}" destId="{18CBE1F9-33B4-4751-8B8C-AC505744BA1F}" srcOrd="0" destOrd="0" presId="urn:microsoft.com/office/officeart/2005/8/layout/hierarchy1"/>
    <dgm:cxn modelId="{77029B86-FF0E-44C6-A3B2-6BCF0D27E8C2}" type="presParOf" srcId="{98784B54-31EC-4F39-BD28-CDA9F2A763D8}" destId="{262689D4-3C70-4721-B835-F3A921C5DAC0}" srcOrd="1" destOrd="0" presId="urn:microsoft.com/office/officeart/2005/8/layout/hierarchy1"/>
    <dgm:cxn modelId="{622237BF-49FE-47B4-9E43-EA52176F554D}" type="presParOf" srcId="{661F0A92-0C8C-4975-B441-6315C8016FB9}" destId="{121AAFCC-2992-4F39-88F4-D884B52E8C29}" srcOrd="1" destOrd="0" presId="urn:microsoft.com/office/officeart/2005/8/layout/hierarchy1"/>
    <dgm:cxn modelId="{8965BE30-D0DC-4B9B-AA01-4A24A7630A23}" type="presParOf" srcId="{E81D7095-D710-4B45-B2D8-361B063AE5F5}" destId="{E03AD8DA-0C61-455E-98FA-4B9E258C68AD}" srcOrd="2" destOrd="0" presId="urn:microsoft.com/office/officeart/2005/8/layout/hierarchy1"/>
    <dgm:cxn modelId="{98A810D5-B107-48B0-88E9-A39F03E3BC0D}" type="presParOf" srcId="{E81D7095-D710-4B45-B2D8-361B063AE5F5}" destId="{6114924E-E2FA-44DF-8B8D-82DE3A259EC0}" srcOrd="3" destOrd="0" presId="urn:microsoft.com/office/officeart/2005/8/layout/hierarchy1"/>
    <dgm:cxn modelId="{2C061332-8269-427F-BADD-7E00091333C2}" type="presParOf" srcId="{6114924E-E2FA-44DF-8B8D-82DE3A259EC0}" destId="{E88DD12E-B7B6-428A-A3DD-AE84D37F4C05}" srcOrd="0" destOrd="0" presId="urn:microsoft.com/office/officeart/2005/8/layout/hierarchy1"/>
    <dgm:cxn modelId="{59DC4858-F80F-427B-86C5-3F7C47A51C43}" type="presParOf" srcId="{E88DD12E-B7B6-428A-A3DD-AE84D37F4C05}" destId="{775A061D-F437-4F68-B145-65C5C0E1688F}" srcOrd="0" destOrd="0" presId="urn:microsoft.com/office/officeart/2005/8/layout/hierarchy1"/>
    <dgm:cxn modelId="{8182C1E0-C27A-4E43-9924-29C0DB1146D8}" type="presParOf" srcId="{E88DD12E-B7B6-428A-A3DD-AE84D37F4C05}" destId="{9F29163F-A6FE-4CF6-9C67-9D107E379EA5}" srcOrd="1" destOrd="0" presId="urn:microsoft.com/office/officeart/2005/8/layout/hierarchy1"/>
    <dgm:cxn modelId="{AFD23E1A-9F51-400F-BF92-2F63932CC362}" type="presParOf" srcId="{6114924E-E2FA-44DF-8B8D-82DE3A259EC0}" destId="{336FED21-F838-4DEB-B976-336EAE8CAF33}" srcOrd="1" destOrd="0" presId="urn:microsoft.com/office/officeart/2005/8/layout/hierarchy1"/>
    <dgm:cxn modelId="{CADB0175-9783-4E6C-BA73-A9F68E1DBB20}" type="presParOf" srcId="{336FED21-F838-4DEB-B976-336EAE8CAF33}" destId="{397D447E-254C-419F-8C96-FACF18674AE5}" srcOrd="0" destOrd="0" presId="urn:microsoft.com/office/officeart/2005/8/layout/hierarchy1"/>
    <dgm:cxn modelId="{EE278C9C-5F05-47E9-AE26-08D3AF6E3505}" type="presParOf" srcId="{336FED21-F838-4DEB-B976-336EAE8CAF33}" destId="{F157B393-AC14-4155-86C3-46BB6A68BA1B}" srcOrd="1" destOrd="0" presId="urn:microsoft.com/office/officeart/2005/8/layout/hierarchy1"/>
    <dgm:cxn modelId="{41A4B35D-BE1A-4157-9851-E55139F91B64}" type="presParOf" srcId="{F157B393-AC14-4155-86C3-46BB6A68BA1B}" destId="{CDEDCA9E-2FD0-4C6F-AA80-BD7E6C2B5944}" srcOrd="0" destOrd="0" presId="urn:microsoft.com/office/officeart/2005/8/layout/hierarchy1"/>
    <dgm:cxn modelId="{146337CC-25D5-4FA1-A119-815F108BB869}" type="presParOf" srcId="{CDEDCA9E-2FD0-4C6F-AA80-BD7E6C2B5944}" destId="{4796661A-645B-487F-AFA4-DA86CF0BEE38}" srcOrd="0" destOrd="0" presId="urn:microsoft.com/office/officeart/2005/8/layout/hierarchy1"/>
    <dgm:cxn modelId="{2A0356E6-257D-440C-A1FC-A9C6C0B828EA}" type="presParOf" srcId="{CDEDCA9E-2FD0-4C6F-AA80-BD7E6C2B5944}" destId="{FCA97987-D35F-41F5-BC7D-5CEE842E1B4F}" srcOrd="1" destOrd="0" presId="urn:microsoft.com/office/officeart/2005/8/layout/hierarchy1"/>
    <dgm:cxn modelId="{17EF580E-AABC-4C87-A93B-A551DECA986B}" type="presParOf" srcId="{F157B393-AC14-4155-86C3-46BB6A68BA1B}" destId="{8D66F9E9-8E24-4B03-8565-6C46ABF9DFA3}" srcOrd="1" destOrd="0" presId="urn:microsoft.com/office/officeart/2005/8/layout/hierarchy1"/>
    <dgm:cxn modelId="{6362F41C-C1FA-45EA-8894-AE22473EC691}" type="presParOf" srcId="{336FED21-F838-4DEB-B976-336EAE8CAF33}" destId="{6EDCA1CA-562F-4AC8-BF05-E78B969ED024}" srcOrd="2" destOrd="0" presId="urn:microsoft.com/office/officeart/2005/8/layout/hierarchy1"/>
    <dgm:cxn modelId="{E4557F53-3D68-4723-8163-04BEFCF7C9AC}" type="presParOf" srcId="{336FED21-F838-4DEB-B976-336EAE8CAF33}" destId="{11A1B66C-A179-4705-93D4-3DC5277E9B26}" srcOrd="3" destOrd="0" presId="urn:microsoft.com/office/officeart/2005/8/layout/hierarchy1"/>
    <dgm:cxn modelId="{523414D1-FA5E-4407-810A-7ACE9A9C1B07}" type="presParOf" srcId="{11A1B66C-A179-4705-93D4-3DC5277E9B26}" destId="{47DD8DD9-8264-4860-8AD1-837FA557B472}" srcOrd="0" destOrd="0" presId="urn:microsoft.com/office/officeart/2005/8/layout/hierarchy1"/>
    <dgm:cxn modelId="{32C60062-A25A-4CB4-B8E6-3807866E0B88}" type="presParOf" srcId="{47DD8DD9-8264-4860-8AD1-837FA557B472}" destId="{56DCD901-8C7E-4B6F-A855-661D2CCCAC40}" srcOrd="0" destOrd="0" presId="urn:microsoft.com/office/officeart/2005/8/layout/hierarchy1"/>
    <dgm:cxn modelId="{4D7435BC-1631-4F66-B64D-448E9CBE5806}" type="presParOf" srcId="{47DD8DD9-8264-4860-8AD1-837FA557B472}" destId="{C9F0CB4C-6210-410C-87C2-51A3DF7B5895}" srcOrd="1" destOrd="0" presId="urn:microsoft.com/office/officeart/2005/8/layout/hierarchy1"/>
    <dgm:cxn modelId="{98A19E83-0E56-41A9-BDAB-3C3BC8FF9984}" type="presParOf" srcId="{11A1B66C-A179-4705-93D4-3DC5277E9B26}" destId="{0D16AF78-44CB-4438-9D9D-C9D2FDEBF6AC}" srcOrd="1" destOrd="0" presId="urn:microsoft.com/office/officeart/2005/8/layout/hierarchy1"/>
    <dgm:cxn modelId="{0AF82F22-2B43-4E41-838B-DEB44C4BBB7C}" type="presParOf" srcId="{E81D7095-D710-4B45-B2D8-361B063AE5F5}" destId="{E5332F56-BF5B-4502-B35C-05F7901C3DE2}" srcOrd="4" destOrd="0" presId="urn:microsoft.com/office/officeart/2005/8/layout/hierarchy1"/>
    <dgm:cxn modelId="{8FDE83F2-F8D0-4879-A7C2-A87634CEA7C2}" type="presParOf" srcId="{E81D7095-D710-4B45-B2D8-361B063AE5F5}" destId="{22958716-1B33-43DF-B057-117819E32A47}" srcOrd="5" destOrd="0" presId="urn:microsoft.com/office/officeart/2005/8/layout/hierarchy1"/>
    <dgm:cxn modelId="{BACAB368-6A5F-439F-996D-8E42A9524EE2}" type="presParOf" srcId="{22958716-1B33-43DF-B057-117819E32A47}" destId="{B725BF40-EAAB-4255-B0F0-1FDFD91BDBFF}" srcOrd="0" destOrd="0" presId="urn:microsoft.com/office/officeart/2005/8/layout/hierarchy1"/>
    <dgm:cxn modelId="{74C400CD-9F80-48A9-B7D0-475CEB969EC6}" type="presParOf" srcId="{B725BF40-EAAB-4255-B0F0-1FDFD91BDBFF}" destId="{7BE7372D-9342-4602-B794-018024DA8B66}" srcOrd="0" destOrd="0" presId="urn:microsoft.com/office/officeart/2005/8/layout/hierarchy1"/>
    <dgm:cxn modelId="{C7DFF81D-016F-4298-AB3B-499AA1A71770}" type="presParOf" srcId="{B725BF40-EAAB-4255-B0F0-1FDFD91BDBFF}" destId="{01EB7975-75DC-4C62-B5F6-1F293EDF3C27}" srcOrd="1" destOrd="0" presId="urn:microsoft.com/office/officeart/2005/8/layout/hierarchy1"/>
    <dgm:cxn modelId="{941D9E0F-7E41-4FA0-85C2-859864FFAE0F}" type="presParOf" srcId="{22958716-1B33-43DF-B057-117819E32A47}" destId="{CF63D943-0F41-45C8-AD4F-AB1C0E8FBA45}" srcOrd="1" destOrd="0" presId="urn:microsoft.com/office/officeart/2005/8/layout/hierarchy1"/>
    <dgm:cxn modelId="{4A92ECE3-404E-4ACC-90AF-6CD411614FCE}" type="presParOf" srcId="{E81D7095-D710-4B45-B2D8-361B063AE5F5}" destId="{2C322CC8-2369-4E31-93A7-BC3DA29B7361}" srcOrd="6" destOrd="0" presId="urn:microsoft.com/office/officeart/2005/8/layout/hierarchy1"/>
    <dgm:cxn modelId="{565E9D3C-4049-4820-8CC7-5DBC66AB56FD}" type="presParOf" srcId="{E81D7095-D710-4B45-B2D8-361B063AE5F5}" destId="{FD1D78CC-27DC-4631-A7F9-C826A8900DE0}" srcOrd="7" destOrd="0" presId="urn:microsoft.com/office/officeart/2005/8/layout/hierarchy1"/>
    <dgm:cxn modelId="{8F9EAA0D-1AFB-4948-B357-EFC1F5E4E3E1}" type="presParOf" srcId="{FD1D78CC-27DC-4631-A7F9-C826A8900DE0}" destId="{4BBC3D11-2C89-4B15-A43C-A83E27CFA097}" srcOrd="0" destOrd="0" presId="urn:microsoft.com/office/officeart/2005/8/layout/hierarchy1"/>
    <dgm:cxn modelId="{2B0B460C-68DA-435B-B83F-6A651D48F343}" type="presParOf" srcId="{4BBC3D11-2C89-4B15-A43C-A83E27CFA097}" destId="{4F1F7A8D-2183-48D9-9582-234E7905EA19}" srcOrd="0" destOrd="0" presId="urn:microsoft.com/office/officeart/2005/8/layout/hierarchy1"/>
    <dgm:cxn modelId="{631590DB-BE51-4D40-8F39-80B1F8637069}" type="presParOf" srcId="{4BBC3D11-2C89-4B15-A43C-A83E27CFA097}" destId="{A6ACFB75-C6CE-4A26-9C25-7105156ABED1}" srcOrd="1" destOrd="0" presId="urn:microsoft.com/office/officeart/2005/8/layout/hierarchy1"/>
    <dgm:cxn modelId="{359E33C4-7A4C-4281-8B93-9616B51A5349}" type="presParOf" srcId="{FD1D78CC-27DC-4631-A7F9-C826A8900DE0}" destId="{EE2BE2E2-22C6-4EAD-B815-55F7820CE207}" srcOrd="1" destOrd="0" presId="urn:microsoft.com/office/officeart/2005/8/layout/hierarchy1"/>
    <dgm:cxn modelId="{93B571B2-6894-4266-B9E3-B98251837495}" type="presParOf" srcId="{EE2BE2E2-22C6-4EAD-B815-55F7820CE207}" destId="{77903B83-C5E2-4DE1-A201-DFADF22DC7AE}" srcOrd="0" destOrd="0" presId="urn:microsoft.com/office/officeart/2005/8/layout/hierarchy1"/>
    <dgm:cxn modelId="{200C9730-8A55-46D5-A07A-1308A7EC71A9}" type="presParOf" srcId="{EE2BE2E2-22C6-4EAD-B815-55F7820CE207}" destId="{2EFC29DA-FF67-4540-BD64-082E4978DE61}" srcOrd="1" destOrd="0" presId="urn:microsoft.com/office/officeart/2005/8/layout/hierarchy1"/>
    <dgm:cxn modelId="{679856A4-FC3A-45F3-98DF-03D2ACC731D4}" type="presParOf" srcId="{2EFC29DA-FF67-4540-BD64-082E4978DE61}" destId="{3780D264-BCE9-4090-BEEF-E0E7CC1D9ED2}" srcOrd="0" destOrd="0" presId="urn:microsoft.com/office/officeart/2005/8/layout/hierarchy1"/>
    <dgm:cxn modelId="{D9FCD926-61BC-432F-AF03-7DD3970ADCFD}" type="presParOf" srcId="{3780D264-BCE9-4090-BEEF-E0E7CC1D9ED2}" destId="{636E56C3-C905-466A-A635-E48DA0B5757E}" srcOrd="0" destOrd="0" presId="urn:microsoft.com/office/officeart/2005/8/layout/hierarchy1"/>
    <dgm:cxn modelId="{84D88AC7-9D13-402A-BDCF-BC84DB1B633D}" type="presParOf" srcId="{3780D264-BCE9-4090-BEEF-E0E7CC1D9ED2}" destId="{E0B36FA7-54B4-46DF-B22B-0B9D3E2431EC}" srcOrd="1" destOrd="0" presId="urn:microsoft.com/office/officeart/2005/8/layout/hierarchy1"/>
    <dgm:cxn modelId="{D06D47E4-43E5-454F-A960-8F401B7A11C4}" type="presParOf" srcId="{2EFC29DA-FF67-4540-BD64-082E4978DE61}" destId="{B8ACA09D-1A81-4488-8386-98F014D02405}" srcOrd="1" destOrd="0" presId="urn:microsoft.com/office/officeart/2005/8/layout/hierarchy1"/>
    <dgm:cxn modelId="{44493735-33C2-4E14-9B0C-5619F3300B25}" type="presParOf" srcId="{EE2BE2E2-22C6-4EAD-B815-55F7820CE207}" destId="{4F001E55-BF63-4474-A215-2ADD4BC19B79}" srcOrd="2" destOrd="0" presId="urn:microsoft.com/office/officeart/2005/8/layout/hierarchy1"/>
    <dgm:cxn modelId="{3D243595-A6D0-45F3-9DE7-2BA41B2B3D7D}" type="presParOf" srcId="{EE2BE2E2-22C6-4EAD-B815-55F7820CE207}" destId="{D9AFCE94-ABB5-4C5A-B146-FD3F4C5B2CC6}" srcOrd="3" destOrd="0" presId="urn:microsoft.com/office/officeart/2005/8/layout/hierarchy1"/>
    <dgm:cxn modelId="{4634D442-EAD5-4C49-8DB1-F064E330D924}" type="presParOf" srcId="{D9AFCE94-ABB5-4C5A-B146-FD3F4C5B2CC6}" destId="{AD16FB95-D765-4F27-8E6B-8D95374B21B3}" srcOrd="0" destOrd="0" presId="urn:microsoft.com/office/officeart/2005/8/layout/hierarchy1"/>
    <dgm:cxn modelId="{3C86BBD6-06E9-4F24-B96B-A1AA0D888FE1}" type="presParOf" srcId="{AD16FB95-D765-4F27-8E6B-8D95374B21B3}" destId="{6C653CDC-BF36-4F82-B503-932B293D38F9}" srcOrd="0" destOrd="0" presId="urn:microsoft.com/office/officeart/2005/8/layout/hierarchy1"/>
    <dgm:cxn modelId="{B0322A01-8179-4A93-9671-FB5F83A01AAA}" type="presParOf" srcId="{AD16FB95-D765-4F27-8E6B-8D95374B21B3}" destId="{7B362AAB-334B-4775-B570-07566F923425}" srcOrd="1" destOrd="0" presId="urn:microsoft.com/office/officeart/2005/8/layout/hierarchy1"/>
    <dgm:cxn modelId="{09E8D425-C67E-4A9B-9FFF-F065AEB7D6B8}" type="presParOf" srcId="{D9AFCE94-ABB5-4C5A-B146-FD3F4C5B2CC6}" destId="{F4E0A67F-2EDA-4ECA-9B9B-D78EAA011B4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8AD1EB-19A6-43AB-93A4-6D11362D6125}" type="doc">
      <dgm:prSet loTypeId="urn:microsoft.com/office/officeart/2005/8/layout/orgChart1" loCatId="hierarchy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2C2BE7F-516E-4C1E-989A-FBACEDCE49D6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>
              <a:solidFill>
                <a:srgbClr val="0000CC"/>
              </a:solidFill>
            </a:rPr>
            <a:t>Интегральные затраты жизненного цикла здания (100%)</a:t>
          </a:r>
        </a:p>
      </dgm:t>
    </dgm:pt>
    <dgm:pt modelId="{F35EE007-AD51-4C34-B726-FE5D130B872B}" type="parTrans" cxnId="{9BB7625E-E989-4255-ADEB-DFD5C285E6A6}">
      <dgm:prSet/>
      <dgm:spPr/>
      <dgm:t>
        <a:bodyPr/>
        <a:lstStyle/>
        <a:p>
          <a:endParaRPr lang="ru-RU" sz="2000"/>
        </a:p>
      </dgm:t>
    </dgm:pt>
    <dgm:pt modelId="{DE6162CF-3E49-4843-BCBB-4EE25A5815FF}" type="sibTrans" cxnId="{9BB7625E-E989-4255-ADEB-DFD5C285E6A6}">
      <dgm:prSet/>
      <dgm:spPr/>
      <dgm:t>
        <a:bodyPr/>
        <a:lstStyle/>
        <a:p>
          <a:endParaRPr lang="ru-RU" sz="2000"/>
        </a:p>
      </dgm:t>
    </dgm:pt>
    <dgm:pt modelId="{646542E8-B5CC-4BD6-A753-4A6ABEAD2001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/>
            <a:t>Эксплуатация</a:t>
          </a:r>
          <a:r>
            <a:rPr lang="en-US" sz="1400" b="1" dirty="0"/>
            <a:t> 7</a:t>
          </a:r>
          <a:r>
            <a:rPr lang="ru-RU" sz="1400" b="1" dirty="0"/>
            <a:t>5</a:t>
          </a:r>
          <a:r>
            <a:rPr lang="en-US" sz="1400" b="1" dirty="0"/>
            <a:t>%</a:t>
          </a:r>
          <a:endParaRPr lang="ru-RU" sz="1400" b="1" dirty="0"/>
        </a:p>
      </dgm:t>
    </dgm:pt>
    <dgm:pt modelId="{392ED633-DE59-4DA8-9BA7-42E23811F2BA}" type="parTrans" cxnId="{6E3A8554-88C8-4D45-B2EE-AECD444FAE57}">
      <dgm:prSet/>
      <dgm:spPr/>
      <dgm:t>
        <a:bodyPr/>
        <a:lstStyle/>
        <a:p>
          <a:endParaRPr lang="ru-RU" sz="2000"/>
        </a:p>
      </dgm:t>
    </dgm:pt>
    <dgm:pt modelId="{CC842498-9BBA-4FB8-BDDD-726FF10EC026}" type="sibTrans" cxnId="{6E3A8554-88C8-4D45-B2EE-AECD444FAE57}">
      <dgm:prSet/>
      <dgm:spPr/>
      <dgm:t>
        <a:bodyPr/>
        <a:lstStyle/>
        <a:p>
          <a:endParaRPr lang="ru-RU" sz="2000"/>
        </a:p>
      </dgm:t>
    </dgm:pt>
    <dgm:pt modelId="{B694CC39-79BF-4460-9905-FBBF53D87044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/>
            <a:t>Снос</a:t>
          </a:r>
          <a:r>
            <a:rPr lang="en-US" sz="1400" b="1" dirty="0"/>
            <a:t> </a:t>
          </a:r>
          <a:r>
            <a:rPr lang="ru-RU" sz="1400" b="1" dirty="0"/>
            <a:t>и утилизация5</a:t>
          </a:r>
          <a:r>
            <a:rPr lang="en-US" sz="1400" b="1" dirty="0"/>
            <a:t>%</a:t>
          </a:r>
          <a:endParaRPr lang="ru-RU" sz="1400" b="1" dirty="0"/>
        </a:p>
      </dgm:t>
    </dgm:pt>
    <dgm:pt modelId="{A08961BA-0DD0-4189-BE6E-F6F9934CD0AE}" type="parTrans" cxnId="{3D7738BD-529D-421D-97E6-A97BE7FC2FA1}">
      <dgm:prSet/>
      <dgm:spPr/>
      <dgm:t>
        <a:bodyPr/>
        <a:lstStyle/>
        <a:p>
          <a:endParaRPr lang="ru-RU" sz="2000"/>
        </a:p>
      </dgm:t>
    </dgm:pt>
    <dgm:pt modelId="{E60448F9-39BB-4627-BD5C-3310602213F2}" type="sibTrans" cxnId="{3D7738BD-529D-421D-97E6-A97BE7FC2FA1}">
      <dgm:prSet/>
      <dgm:spPr/>
      <dgm:t>
        <a:bodyPr/>
        <a:lstStyle/>
        <a:p>
          <a:endParaRPr lang="ru-RU" sz="2000"/>
        </a:p>
      </dgm:t>
    </dgm:pt>
    <dgm:pt modelId="{6E9F2BD2-343D-4AC7-9F44-C8D6497D1F6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/>
            <a:t>Земля *)</a:t>
          </a:r>
        </a:p>
      </dgm:t>
    </dgm:pt>
    <dgm:pt modelId="{BEA03A95-413B-448E-9A11-75A8C4DA3E60}" type="parTrans" cxnId="{2C37542B-1F68-46C0-BC10-C1570965E7CA}">
      <dgm:prSet/>
      <dgm:spPr/>
      <dgm:t>
        <a:bodyPr/>
        <a:lstStyle/>
        <a:p>
          <a:endParaRPr lang="ru-RU" sz="2000"/>
        </a:p>
      </dgm:t>
    </dgm:pt>
    <dgm:pt modelId="{DD3036A2-DC4F-47D3-80DB-F357B0DD903A}" type="sibTrans" cxnId="{2C37542B-1F68-46C0-BC10-C1570965E7CA}">
      <dgm:prSet/>
      <dgm:spPr/>
      <dgm:t>
        <a:bodyPr/>
        <a:lstStyle/>
        <a:p>
          <a:endParaRPr lang="ru-RU" sz="2000"/>
        </a:p>
      </dgm:t>
    </dgm:pt>
    <dgm:pt modelId="{CE82A48C-39C9-4F50-B6FF-8BE55488AE5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200" dirty="0"/>
            <a:t>Тех условия</a:t>
          </a:r>
          <a:endParaRPr lang="ru-RU" sz="1400" dirty="0"/>
        </a:p>
      </dgm:t>
    </dgm:pt>
    <dgm:pt modelId="{AA4F231A-6447-4ED0-9AE3-849267E4520F}" type="parTrans" cxnId="{37E14052-1935-46FA-8935-D2EB4F263FF5}">
      <dgm:prSet/>
      <dgm:spPr/>
      <dgm:t>
        <a:bodyPr/>
        <a:lstStyle/>
        <a:p>
          <a:endParaRPr lang="ru-RU" sz="2000"/>
        </a:p>
      </dgm:t>
    </dgm:pt>
    <dgm:pt modelId="{322FB4DC-7C03-43AB-A4ED-81EC6AD559B2}" type="sibTrans" cxnId="{37E14052-1935-46FA-8935-D2EB4F263FF5}">
      <dgm:prSet/>
      <dgm:spPr/>
      <dgm:t>
        <a:bodyPr/>
        <a:lstStyle/>
        <a:p>
          <a:endParaRPr lang="ru-RU" sz="2000"/>
        </a:p>
      </dgm:t>
    </dgm:pt>
    <dgm:pt modelId="{25A99E22-877D-42A8-8854-0A165B8C9FEB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200" b="1" dirty="0"/>
            <a:t>Строительство</a:t>
          </a:r>
          <a:r>
            <a:rPr lang="en-US" sz="1200" b="1" dirty="0"/>
            <a:t> 1</a:t>
          </a:r>
          <a:r>
            <a:rPr lang="ru-RU" sz="1200" b="1" dirty="0"/>
            <a:t>7</a:t>
          </a:r>
          <a:r>
            <a:rPr lang="en-US" sz="1200" b="1" dirty="0"/>
            <a:t>%</a:t>
          </a:r>
          <a:endParaRPr lang="ru-RU" sz="1200" b="1" dirty="0"/>
        </a:p>
      </dgm:t>
    </dgm:pt>
    <dgm:pt modelId="{413C70C7-8BEC-4D78-84B3-57C3CAD1F475}" type="parTrans" cxnId="{61DF920E-893A-44F7-96A9-903D931B65DE}">
      <dgm:prSet/>
      <dgm:spPr/>
      <dgm:t>
        <a:bodyPr/>
        <a:lstStyle/>
        <a:p>
          <a:endParaRPr lang="ru-RU" sz="2000"/>
        </a:p>
      </dgm:t>
    </dgm:pt>
    <dgm:pt modelId="{FCF15025-8C70-478A-9FE0-A873B3733EF5}" type="sibTrans" cxnId="{61DF920E-893A-44F7-96A9-903D931B65DE}">
      <dgm:prSet/>
      <dgm:spPr/>
      <dgm:t>
        <a:bodyPr/>
        <a:lstStyle/>
        <a:p>
          <a:endParaRPr lang="ru-RU" sz="2000"/>
        </a:p>
      </dgm:t>
    </dgm:pt>
    <dgm:pt modelId="{BB939EB4-95F1-43DE-97BD-20EDB17B3C1C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/>
            <a:t>Энергия</a:t>
          </a:r>
        </a:p>
      </dgm:t>
    </dgm:pt>
    <dgm:pt modelId="{7332FA32-A17F-4ECF-9E52-1CF836FDACC4}" type="parTrans" cxnId="{13A092AB-F49A-4E24-ADB9-4F6734A58995}">
      <dgm:prSet/>
      <dgm:spPr/>
      <dgm:t>
        <a:bodyPr/>
        <a:lstStyle/>
        <a:p>
          <a:endParaRPr lang="ru-RU" sz="2000"/>
        </a:p>
      </dgm:t>
    </dgm:pt>
    <dgm:pt modelId="{8F11C9EF-AF3E-4246-A424-E6A2E8BCC6FB}" type="sibTrans" cxnId="{13A092AB-F49A-4E24-ADB9-4F6734A58995}">
      <dgm:prSet/>
      <dgm:spPr/>
      <dgm:t>
        <a:bodyPr/>
        <a:lstStyle/>
        <a:p>
          <a:endParaRPr lang="ru-RU" sz="2000"/>
        </a:p>
      </dgm:t>
    </dgm:pt>
    <dgm:pt modelId="{C48F015C-4CC9-4899-8B57-3D8DCD1B5D10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/>
            <a:t>Тепло</a:t>
          </a:r>
        </a:p>
      </dgm:t>
    </dgm:pt>
    <dgm:pt modelId="{2BA3CC3D-C4C5-4111-B5C9-60D9C7712322}" type="parTrans" cxnId="{BED6C0C7-877D-49DF-A010-8F6F848F4CEB}">
      <dgm:prSet/>
      <dgm:spPr/>
      <dgm:t>
        <a:bodyPr/>
        <a:lstStyle/>
        <a:p>
          <a:endParaRPr lang="ru-RU" sz="2000"/>
        </a:p>
      </dgm:t>
    </dgm:pt>
    <dgm:pt modelId="{B95108AE-128F-481A-99C5-77AAACAE5DD8}" type="sibTrans" cxnId="{BED6C0C7-877D-49DF-A010-8F6F848F4CEB}">
      <dgm:prSet/>
      <dgm:spPr/>
      <dgm:t>
        <a:bodyPr/>
        <a:lstStyle/>
        <a:p>
          <a:endParaRPr lang="ru-RU" sz="2000"/>
        </a:p>
      </dgm:t>
    </dgm:pt>
    <dgm:pt modelId="{87B61DAF-114B-4E93-932F-0E614E96537B}">
      <dgm:prSet phldrT="[Текст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200" dirty="0"/>
            <a:t>Обслуживание</a:t>
          </a:r>
        </a:p>
      </dgm:t>
    </dgm:pt>
    <dgm:pt modelId="{0AF70E72-8BA5-46E3-9769-C12E7977BF0B}" type="parTrans" cxnId="{190D6A33-EC73-4A1D-9BFC-B7D73F755CD6}">
      <dgm:prSet/>
      <dgm:spPr/>
      <dgm:t>
        <a:bodyPr/>
        <a:lstStyle/>
        <a:p>
          <a:endParaRPr lang="ru-RU" sz="2000"/>
        </a:p>
      </dgm:t>
    </dgm:pt>
    <dgm:pt modelId="{83945CC2-4CAF-467F-BE8A-7D64D112AF76}" type="sibTrans" cxnId="{190D6A33-EC73-4A1D-9BFC-B7D73F755CD6}">
      <dgm:prSet/>
      <dgm:spPr/>
      <dgm:t>
        <a:bodyPr/>
        <a:lstStyle/>
        <a:p>
          <a:endParaRPr lang="ru-RU" sz="2000"/>
        </a:p>
      </dgm:t>
    </dgm:pt>
    <dgm:pt modelId="{0623219B-46B7-4D8D-9A50-2E7DC163C7D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400" dirty="0"/>
            <a:t>Материалы</a:t>
          </a:r>
        </a:p>
      </dgm:t>
    </dgm:pt>
    <dgm:pt modelId="{511C7898-B319-49A1-A7FA-0300707C5AF9}" type="parTrans" cxnId="{6A779324-D3BF-487A-A31D-9CACE9B58716}">
      <dgm:prSet/>
      <dgm:spPr/>
      <dgm:t>
        <a:bodyPr/>
        <a:lstStyle/>
        <a:p>
          <a:endParaRPr lang="ru-RU" sz="2000"/>
        </a:p>
      </dgm:t>
    </dgm:pt>
    <dgm:pt modelId="{998351EE-40AE-4941-9DD8-D3DF32AAC5A1}" type="sibTrans" cxnId="{6A779324-D3BF-487A-A31D-9CACE9B58716}">
      <dgm:prSet/>
      <dgm:spPr/>
      <dgm:t>
        <a:bodyPr/>
        <a:lstStyle/>
        <a:p>
          <a:endParaRPr lang="ru-RU" sz="2000"/>
        </a:p>
      </dgm:t>
    </dgm:pt>
    <dgm:pt modelId="{5B37B0C3-492D-464A-87B3-7C04819A7440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400" dirty="0"/>
            <a:t>Рабочая сила</a:t>
          </a:r>
        </a:p>
      </dgm:t>
    </dgm:pt>
    <dgm:pt modelId="{89EB1033-00E3-4758-9A71-BAE10A4566BD}" type="parTrans" cxnId="{1A94D0F6-E961-4455-A699-D0E7D43563F2}">
      <dgm:prSet/>
      <dgm:spPr/>
      <dgm:t>
        <a:bodyPr/>
        <a:lstStyle/>
        <a:p>
          <a:endParaRPr lang="ru-RU" sz="2000"/>
        </a:p>
      </dgm:t>
    </dgm:pt>
    <dgm:pt modelId="{27203AF9-5781-44D1-BBE1-329B800C3802}" type="sibTrans" cxnId="{1A94D0F6-E961-4455-A699-D0E7D43563F2}">
      <dgm:prSet/>
      <dgm:spPr/>
      <dgm:t>
        <a:bodyPr/>
        <a:lstStyle/>
        <a:p>
          <a:endParaRPr lang="ru-RU" sz="2000"/>
        </a:p>
      </dgm:t>
    </dgm:pt>
    <dgm:pt modelId="{91E6B923-DA0F-428E-A865-EB6033B26656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/>
            <a:t>Вода</a:t>
          </a:r>
        </a:p>
      </dgm:t>
    </dgm:pt>
    <dgm:pt modelId="{D9FE3036-7BF4-4C2D-93F0-9A4F08FA0E08}" type="parTrans" cxnId="{AE6A130C-9670-44B7-8720-6FF6C8D920E8}">
      <dgm:prSet/>
      <dgm:spPr/>
      <dgm:t>
        <a:bodyPr/>
        <a:lstStyle/>
        <a:p>
          <a:endParaRPr lang="ru-RU" sz="2000"/>
        </a:p>
      </dgm:t>
    </dgm:pt>
    <dgm:pt modelId="{94BA0B1B-3227-4BDF-BD4D-AA0ECAC73524}" type="sibTrans" cxnId="{AE6A130C-9670-44B7-8720-6FF6C8D920E8}">
      <dgm:prSet/>
      <dgm:spPr/>
      <dgm:t>
        <a:bodyPr/>
        <a:lstStyle/>
        <a:p>
          <a:endParaRPr lang="ru-RU" sz="2000"/>
        </a:p>
      </dgm:t>
    </dgm:pt>
    <dgm:pt modelId="{75CCC5FA-85A5-480C-AF71-6D09BC8A068D}">
      <dgm:prSet phldrT="[Текст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dirty="0"/>
            <a:t>Ресурсы</a:t>
          </a:r>
        </a:p>
      </dgm:t>
    </dgm:pt>
    <dgm:pt modelId="{C9AE0A6C-2269-4AA3-88A4-26204921E0AB}" type="parTrans" cxnId="{5DEC9285-0965-498E-81FB-B0BE069CB961}">
      <dgm:prSet/>
      <dgm:spPr/>
      <dgm:t>
        <a:bodyPr/>
        <a:lstStyle/>
        <a:p>
          <a:endParaRPr lang="ru-RU" sz="2000"/>
        </a:p>
      </dgm:t>
    </dgm:pt>
    <dgm:pt modelId="{4A855A78-2493-45A2-B3FD-6FFE27C81003}" type="sibTrans" cxnId="{5DEC9285-0965-498E-81FB-B0BE069CB961}">
      <dgm:prSet/>
      <dgm:spPr/>
      <dgm:t>
        <a:bodyPr/>
        <a:lstStyle/>
        <a:p>
          <a:endParaRPr lang="ru-RU" sz="2000"/>
        </a:p>
      </dgm:t>
    </dgm:pt>
    <dgm:pt modelId="{73B5BEBA-2C9E-4A2C-8699-36A225524C5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/>
            <a:t>Замена оборудования</a:t>
          </a:r>
        </a:p>
      </dgm:t>
    </dgm:pt>
    <dgm:pt modelId="{96C7BBC6-5545-48EC-ADC8-4FBDFDE6ED67}" type="parTrans" cxnId="{64F6E375-B798-41C2-8C46-B50CEEBBA3CE}">
      <dgm:prSet/>
      <dgm:spPr/>
      <dgm:t>
        <a:bodyPr/>
        <a:lstStyle/>
        <a:p>
          <a:endParaRPr lang="ru-RU" sz="2000"/>
        </a:p>
      </dgm:t>
    </dgm:pt>
    <dgm:pt modelId="{9C65ECCE-D2AF-40B3-B2BC-AB832F63C149}" type="sibTrans" cxnId="{64F6E375-B798-41C2-8C46-B50CEEBBA3CE}">
      <dgm:prSet/>
      <dgm:spPr/>
      <dgm:t>
        <a:bodyPr/>
        <a:lstStyle/>
        <a:p>
          <a:endParaRPr lang="ru-RU" sz="2000"/>
        </a:p>
      </dgm:t>
    </dgm:pt>
    <dgm:pt modelId="{F62C6C14-7C10-4984-A076-501A17B567A4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/>
            <a:t>Ремонты</a:t>
          </a:r>
        </a:p>
      </dgm:t>
    </dgm:pt>
    <dgm:pt modelId="{5D066E5D-01BF-4F8B-9D13-A8098D1761FB}" type="parTrans" cxnId="{930EAECA-22BE-4EBA-89D0-C35D858EA0BC}">
      <dgm:prSet/>
      <dgm:spPr/>
      <dgm:t>
        <a:bodyPr/>
        <a:lstStyle/>
        <a:p>
          <a:endParaRPr lang="ru-RU" sz="2000"/>
        </a:p>
      </dgm:t>
    </dgm:pt>
    <dgm:pt modelId="{EEF56EC4-2097-414E-8AC4-49BF2E642722}" type="sibTrans" cxnId="{930EAECA-22BE-4EBA-89D0-C35D858EA0BC}">
      <dgm:prSet/>
      <dgm:spPr/>
      <dgm:t>
        <a:bodyPr/>
        <a:lstStyle/>
        <a:p>
          <a:endParaRPr lang="ru-RU" sz="2000"/>
        </a:p>
      </dgm:t>
    </dgm:pt>
    <dgm:pt modelId="{5239AFDC-C55E-44FD-BE2A-F534DDA103F6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/>
            <a:t>Отходы</a:t>
          </a:r>
        </a:p>
      </dgm:t>
    </dgm:pt>
    <dgm:pt modelId="{3766EBEA-A70E-4CB1-A716-2B409F8566AD}" type="parTrans" cxnId="{89A3E8B6-708F-45A3-B8B3-E94A7F0F65DF}">
      <dgm:prSet/>
      <dgm:spPr/>
      <dgm:t>
        <a:bodyPr/>
        <a:lstStyle/>
        <a:p>
          <a:endParaRPr lang="ru-RU" sz="2000"/>
        </a:p>
      </dgm:t>
    </dgm:pt>
    <dgm:pt modelId="{B6DB6CFE-CE82-4A3B-87A9-27D7EE55A884}" type="sibTrans" cxnId="{89A3E8B6-708F-45A3-B8B3-E94A7F0F65DF}">
      <dgm:prSet/>
      <dgm:spPr/>
      <dgm:t>
        <a:bodyPr/>
        <a:lstStyle/>
        <a:p>
          <a:endParaRPr lang="ru-RU" sz="2000"/>
        </a:p>
      </dgm:t>
    </dgm:pt>
    <dgm:pt modelId="{E3016F4E-DCEF-438B-9B6A-4CA24B1D171E}">
      <dgm:prSet phldrT="[Текст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dirty="0"/>
            <a:t>Управление</a:t>
          </a:r>
        </a:p>
      </dgm:t>
    </dgm:pt>
    <dgm:pt modelId="{211A8EF3-EF57-4266-8B86-731099C74C99}" type="parTrans" cxnId="{6E662D29-CD7A-48A7-A1CB-A6E7737BA5BC}">
      <dgm:prSet/>
      <dgm:spPr/>
      <dgm:t>
        <a:bodyPr/>
        <a:lstStyle/>
        <a:p>
          <a:endParaRPr lang="ru-RU" sz="2000"/>
        </a:p>
      </dgm:t>
    </dgm:pt>
    <dgm:pt modelId="{52F65AEE-3974-481B-B6A7-B305F9C060CE}" type="sibTrans" cxnId="{6E662D29-CD7A-48A7-A1CB-A6E7737BA5BC}">
      <dgm:prSet/>
      <dgm:spPr/>
      <dgm:t>
        <a:bodyPr/>
        <a:lstStyle/>
        <a:p>
          <a:endParaRPr lang="ru-RU" sz="2000"/>
        </a:p>
      </dgm:t>
    </dgm:pt>
    <dgm:pt modelId="{8BC2146D-1B1D-4820-AEE7-48E8E11B8DD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400" dirty="0"/>
            <a:t>Затраты на снос</a:t>
          </a:r>
        </a:p>
      </dgm:t>
    </dgm:pt>
    <dgm:pt modelId="{D47C1E81-E079-4C97-86EF-09455E288946}" type="parTrans" cxnId="{5F38D54F-33AF-4146-A93E-00D67C6B564A}">
      <dgm:prSet/>
      <dgm:spPr/>
      <dgm:t>
        <a:bodyPr/>
        <a:lstStyle/>
        <a:p>
          <a:endParaRPr lang="ru-RU" sz="2000"/>
        </a:p>
      </dgm:t>
    </dgm:pt>
    <dgm:pt modelId="{4909B8F6-EB48-4F1C-ABAE-B0B70FDA4FD0}" type="sibTrans" cxnId="{5F38D54F-33AF-4146-A93E-00D67C6B564A}">
      <dgm:prSet/>
      <dgm:spPr/>
      <dgm:t>
        <a:bodyPr/>
        <a:lstStyle/>
        <a:p>
          <a:endParaRPr lang="ru-RU" sz="2000"/>
        </a:p>
      </dgm:t>
    </dgm:pt>
    <dgm:pt modelId="{90D36F48-D07A-4457-A675-7B987E0D2000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400" dirty="0"/>
            <a:t>Утилизация </a:t>
          </a:r>
        </a:p>
      </dgm:t>
    </dgm:pt>
    <dgm:pt modelId="{70B13E7C-1A14-425B-B30F-F7CE45AF78B1}" type="parTrans" cxnId="{079E7DEA-169A-4F9F-B530-7CAE7081CC7F}">
      <dgm:prSet/>
      <dgm:spPr/>
      <dgm:t>
        <a:bodyPr/>
        <a:lstStyle/>
        <a:p>
          <a:endParaRPr lang="ru-RU" sz="2000"/>
        </a:p>
      </dgm:t>
    </dgm:pt>
    <dgm:pt modelId="{2B49E306-EEBB-4D57-869C-4D481D4A2F54}" type="sibTrans" cxnId="{079E7DEA-169A-4F9F-B530-7CAE7081CC7F}">
      <dgm:prSet/>
      <dgm:spPr/>
      <dgm:t>
        <a:bodyPr/>
        <a:lstStyle/>
        <a:p>
          <a:endParaRPr lang="ru-RU" sz="2000"/>
        </a:p>
      </dgm:t>
    </dgm:pt>
    <dgm:pt modelId="{FC7D23DA-08EF-4442-91CE-94A5493EF1E1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/>
            <a:t>Рабочая сила</a:t>
          </a:r>
        </a:p>
      </dgm:t>
    </dgm:pt>
    <dgm:pt modelId="{C5D104B8-4678-4536-808B-35EE2F947A93}" type="parTrans" cxnId="{741E376C-6178-444E-A9FB-F96483C1D7BC}">
      <dgm:prSet/>
      <dgm:spPr/>
      <dgm:t>
        <a:bodyPr/>
        <a:lstStyle/>
        <a:p>
          <a:endParaRPr lang="ru-RU"/>
        </a:p>
      </dgm:t>
    </dgm:pt>
    <dgm:pt modelId="{D6CFC298-BEA4-4EF9-BF1B-727A72A5C7A4}" type="sibTrans" cxnId="{741E376C-6178-444E-A9FB-F96483C1D7BC}">
      <dgm:prSet/>
      <dgm:spPr/>
      <dgm:t>
        <a:bodyPr/>
        <a:lstStyle/>
        <a:p>
          <a:endParaRPr lang="ru-RU"/>
        </a:p>
      </dgm:t>
    </dgm:pt>
    <dgm:pt modelId="{8D4B5474-6ED6-45FC-85C6-45C8877F8396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/>
            <a:t>Менеджмент</a:t>
          </a:r>
        </a:p>
      </dgm:t>
    </dgm:pt>
    <dgm:pt modelId="{37A04A33-934B-4ABA-91B6-8047E21E7F6E}" type="parTrans" cxnId="{605621A9-F6FC-44F3-BAB9-DD19E5F9D041}">
      <dgm:prSet/>
      <dgm:spPr/>
      <dgm:t>
        <a:bodyPr/>
        <a:lstStyle/>
        <a:p>
          <a:endParaRPr lang="ru-RU"/>
        </a:p>
      </dgm:t>
    </dgm:pt>
    <dgm:pt modelId="{61C027D2-4B0A-4904-974B-81B3DD7832BA}" type="sibTrans" cxnId="{605621A9-F6FC-44F3-BAB9-DD19E5F9D041}">
      <dgm:prSet/>
      <dgm:spPr/>
      <dgm:t>
        <a:bodyPr/>
        <a:lstStyle/>
        <a:p>
          <a:endParaRPr lang="ru-RU"/>
        </a:p>
      </dgm:t>
    </dgm:pt>
    <dgm:pt modelId="{58F9EF0A-AAEE-4A83-9771-342B98FF24F6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/>
            <a:t>Прочее</a:t>
          </a:r>
        </a:p>
      </dgm:t>
    </dgm:pt>
    <dgm:pt modelId="{B5A76797-BBC5-434F-BF39-21F17A58BC5E}" type="parTrans" cxnId="{A5D50AA9-29D6-47DE-8925-68521FEF973F}">
      <dgm:prSet/>
      <dgm:spPr/>
      <dgm:t>
        <a:bodyPr/>
        <a:lstStyle/>
        <a:p>
          <a:endParaRPr lang="ru-RU"/>
        </a:p>
      </dgm:t>
    </dgm:pt>
    <dgm:pt modelId="{B5EEEA3F-B522-45BA-9F5A-7A32098D749D}" type="sibTrans" cxnId="{A5D50AA9-29D6-47DE-8925-68521FEF973F}">
      <dgm:prSet/>
      <dgm:spPr/>
      <dgm:t>
        <a:bodyPr/>
        <a:lstStyle/>
        <a:p>
          <a:endParaRPr lang="ru-RU"/>
        </a:p>
      </dgm:t>
    </dgm:pt>
    <dgm:pt modelId="{ED7C1AA9-5CE1-4BEC-A627-25C5B01005CC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400" dirty="0"/>
            <a:t>Изыскания</a:t>
          </a:r>
        </a:p>
      </dgm:t>
    </dgm:pt>
    <dgm:pt modelId="{4527FC71-8A63-482C-BB00-CAE09D0E01D8}" type="parTrans" cxnId="{D992723B-A51C-464B-8C61-C7C0341FB5A1}">
      <dgm:prSet/>
      <dgm:spPr/>
      <dgm:t>
        <a:bodyPr/>
        <a:lstStyle/>
        <a:p>
          <a:endParaRPr lang="ru-RU"/>
        </a:p>
      </dgm:t>
    </dgm:pt>
    <dgm:pt modelId="{C176B772-2BA3-43D5-B3D8-E8B9D7F388F3}" type="sibTrans" cxnId="{D992723B-A51C-464B-8C61-C7C0341FB5A1}">
      <dgm:prSet/>
      <dgm:spPr/>
      <dgm:t>
        <a:bodyPr/>
        <a:lstStyle/>
        <a:p>
          <a:endParaRPr lang="ru-RU"/>
        </a:p>
      </dgm:t>
    </dgm:pt>
    <dgm:pt modelId="{D6BD98A1-B8C6-437C-A5CB-D2393678E85E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200" dirty="0"/>
            <a:t>Документация </a:t>
          </a:r>
        </a:p>
      </dgm:t>
    </dgm:pt>
    <dgm:pt modelId="{7552707A-F6DF-4DE5-A21F-AF52DC7C2E3F}" type="parTrans" cxnId="{D7432AAD-FD19-4F50-8772-3C597DE47606}">
      <dgm:prSet/>
      <dgm:spPr/>
      <dgm:t>
        <a:bodyPr/>
        <a:lstStyle/>
        <a:p>
          <a:endParaRPr lang="ru-RU"/>
        </a:p>
      </dgm:t>
    </dgm:pt>
    <dgm:pt modelId="{22416EF2-D9F0-4C79-9072-270B32FB50BE}" type="sibTrans" cxnId="{D7432AAD-FD19-4F50-8772-3C597DE47606}">
      <dgm:prSet/>
      <dgm:spPr/>
      <dgm:t>
        <a:bodyPr/>
        <a:lstStyle/>
        <a:p>
          <a:endParaRPr lang="ru-RU"/>
        </a:p>
      </dgm:t>
    </dgm:pt>
    <dgm:pt modelId="{F6C9FF79-4D5F-4B9F-9252-F8BCA221101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400" dirty="0"/>
            <a:t>Механизмы </a:t>
          </a:r>
        </a:p>
      </dgm:t>
    </dgm:pt>
    <dgm:pt modelId="{ED218C67-3EC1-4288-B18E-B63B465C8D03}" type="parTrans" cxnId="{352924C6-3853-4F1C-ACD2-99CC990E9311}">
      <dgm:prSet/>
      <dgm:spPr/>
      <dgm:t>
        <a:bodyPr/>
        <a:lstStyle/>
        <a:p>
          <a:endParaRPr lang="ru-RU"/>
        </a:p>
      </dgm:t>
    </dgm:pt>
    <dgm:pt modelId="{2B8B421D-BE5E-4D9E-A3E2-6EAC56B943C7}" type="sibTrans" cxnId="{352924C6-3853-4F1C-ACD2-99CC990E9311}">
      <dgm:prSet/>
      <dgm:spPr/>
      <dgm:t>
        <a:bodyPr/>
        <a:lstStyle/>
        <a:p>
          <a:endParaRPr lang="ru-RU"/>
        </a:p>
      </dgm:t>
    </dgm:pt>
    <dgm:pt modelId="{A59A22C7-884B-448C-AE9F-2434DB7BBC63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/>
            <a:t>Проект 3</a:t>
          </a:r>
          <a:r>
            <a:rPr lang="en-US" sz="1400" b="1" dirty="0"/>
            <a:t>%</a:t>
          </a:r>
          <a:endParaRPr lang="ru-RU" sz="1400" b="1" dirty="0"/>
        </a:p>
      </dgm:t>
    </dgm:pt>
    <dgm:pt modelId="{B8CC1770-D0FC-4B4B-AD4F-0FF70B5591FB}" type="sibTrans" cxnId="{40131ED9-1619-4798-8215-64C454F92F03}">
      <dgm:prSet/>
      <dgm:spPr/>
      <dgm:t>
        <a:bodyPr/>
        <a:lstStyle/>
        <a:p>
          <a:endParaRPr lang="ru-RU" sz="2000"/>
        </a:p>
      </dgm:t>
    </dgm:pt>
    <dgm:pt modelId="{31FFE342-EF2D-441A-A1D8-B206A5E8F33D}" type="parTrans" cxnId="{40131ED9-1619-4798-8215-64C454F92F03}">
      <dgm:prSet/>
      <dgm:spPr/>
      <dgm:t>
        <a:bodyPr/>
        <a:lstStyle/>
        <a:p>
          <a:endParaRPr lang="ru-RU" sz="2000"/>
        </a:p>
      </dgm:t>
    </dgm:pt>
    <dgm:pt modelId="{76E67055-76B4-44E6-9ECC-6340E24C9806}" type="pres">
      <dgm:prSet presAssocID="{D18AD1EB-19A6-43AB-93A4-6D11362D612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585329F-B105-4CAE-B25A-DFE94A66748B}" type="pres">
      <dgm:prSet presAssocID="{F2C2BE7F-516E-4C1E-989A-FBACEDCE49D6}" presName="hierRoot1" presStyleCnt="0">
        <dgm:presLayoutVars>
          <dgm:hierBranch val="init"/>
        </dgm:presLayoutVars>
      </dgm:prSet>
      <dgm:spPr/>
    </dgm:pt>
    <dgm:pt modelId="{8C527321-B7E8-4F0F-80AC-779FE7052CBD}" type="pres">
      <dgm:prSet presAssocID="{F2C2BE7F-516E-4C1E-989A-FBACEDCE49D6}" presName="rootComposite1" presStyleCnt="0"/>
      <dgm:spPr/>
    </dgm:pt>
    <dgm:pt modelId="{501E5E2D-6ED3-4291-BFB3-5789AB5DE8B3}" type="pres">
      <dgm:prSet presAssocID="{F2C2BE7F-516E-4C1E-989A-FBACEDCE49D6}" presName="rootText1" presStyleLbl="node0" presStyleIdx="0" presStyleCnt="1" custScaleX="756329" custLinFactNeighborY="-2546">
        <dgm:presLayoutVars>
          <dgm:chPref val="3"/>
        </dgm:presLayoutVars>
      </dgm:prSet>
      <dgm:spPr/>
    </dgm:pt>
    <dgm:pt modelId="{E541A067-CF3F-44B8-96D8-D0B9E6B20483}" type="pres">
      <dgm:prSet presAssocID="{F2C2BE7F-516E-4C1E-989A-FBACEDCE49D6}" presName="rootConnector1" presStyleLbl="node1" presStyleIdx="0" presStyleCnt="0"/>
      <dgm:spPr/>
    </dgm:pt>
    <dgm:pt modelId="{18264FBB-5C92-42EC-B0D3-C29148B35F40}" type="pres">
      <dgm:prSet presAssocID="{F2C2BE7F-516E-4C1E-989A-FBACEDCE49D6}" presName="hierChild2" presStyleCnt="0"/>
      <dgm:spPr/>
    </dgm:pt>
    <dgm:pt modelId="{3EC43911-AE77-4E28-A8CE-3C677A1DEA95}" type="pres">
      <dgm:prSet presAssocID="{BEA03A95-413B-448E-9A11-75A8C4DA3E60}" presName="Name37" presStyleLbl="parChTrans1D2" presStyleIdx="0" presStyleCnt="5"/>
      <dgm:spPr/>
    </dgm:pt>
    <dgm:pt modelId="{A7A55A74-903B-4B35-9CEE-B89B548E9CF7}" type="pres">
      <dgm:prSet presAssocID="{6E9F2BD2-343D-4AC7-9F44-C8D6497D1F67}" presName="hierRoot2" presStyleCnt="0">
        <dgm:presLayoutVars>
          <dgm:hierBranch val="init"/>
        </dgm:presLayoutVars>
      </dgm:prSet>
      <dgm:spPr/>
    </dgm:pt>
    <dgm:pt modelId="{6615F34B-EFE5-4FB6-95B2-48C8C62D3CDD}" type="pres">
      <dgm:prSet presAssocID="{6E9F2BD2-343D-4AC7-9F44-C8D6497D1F67}" presName="rootComposite" presStyleCnt="0"/>
      <dgm:spPr/>
    </dgm:pt>
    <dgm:pt modelId="{18E771FF-D45F-4DDF-AEAE-7AF1FD5F66A5}" type="pres">
      <dgm:prSet presAssocID="{6E9F2BD2-343D-4AC7-9F44-C8D6497D1F67}" presName="rootText" presStyleLbl="node2" presStyleIdx="0" presStyleCnt="5" custScaleX="62026" custLinFactNeighborX="3878" custLinFactNeighborY="-2228">
        <dgm:presLayoutVars>
          <dgm:chPref val="3"/>
        </dgm:presLayoutVars>
      </dgm:prSet>
      <dgm:spPr/>
    </dgm:pt>
    <dgm:pt modelId="{035FF819-59D8-4011-8FF6-D27838F6F506}" type="pres">
      <dgm:prSet presAssocID="{6E9F2BD2-343D-4AC7-9F44-C8D6497D1F67}" presName="rootConnector" presStyleLbl="node2" presStyleIdx="0" presStyleCnt="5"/>
      <dgm:spPr/>
    </dgm:pt>
    <dgm:pt modelId="{9F70D029-3C3E-4AB9-A2DA-8F46A9C46847}" type="pres">
      <dgm:prSet presAssocID="{6E9F2BD2-343D-4AC7-9F44-C8D6497D1F67}" presName="hierChild4" presStyleCnt="0"/>
      <dgm:spPr/>
    </dgm:pt>
    <dgm:pt modelId="{94D97F2B-D93D-4ACF-9F1E-C117790665F3}" type="pres">
      <dgm:prSet presAssocID="{AA4F231A-6447-4ED0-9AE3-849267E4520F}" presName="Name37" presStyleLbl="parChTrans1D3" presStyleIdx="0" presStyleCnt="11"/>
      <dgm:spPr/>
    </dgm:pt>
    <dgm:pt modelId="{DB29B9A0-36B4-403A-AEF0-4548AE33F638}" type="pres">
      <dgm:prSet presAssocID="{CE82A48C-39C9-4F50-B6FF-8BE55488AE59}" presName="hierRoot2" presStyleCnt="0">
        <dgm:presLayoutVars>
          <dgm:hierBranch val="init"/>
        </dgm:presLayoutVars>
      </dgm:prSet>
      <dgm:spPr/>
    </dgm:pt>
    <dgm:pt modelId="{81BE91AD-D911-4E1C-9007-7505102F8F58}" type="pres">
      <dgm:prSet presAssocID="{CE82A48C-39C9-4F50-B6FF-8BE55488AE59}" presName="rootComposite" presStyleCnt="0"/>
      <dgm:spPr/>
    </dgm:pt>
    <dgm:pt modelId="{CB59B9DF-49BA-47E9-ACBD-3BE3ED8E3C4E}" type="pres">
      <dgm:prSet presAssocID="{CE82A48C-39C9-4F50-B6FF-8BE55488AE59}" presName="rootText" presStyleLbl="node3" presStyleIdx="0" presStyleCnt="11">
        <dgm:presLayoutVars>
          <dgm:chPref val="3"/>
        </dgm:presLayoutVars>
      </dgm:prSet>
      <dgm:spPr/>
    </dgm:pt>
    <dgm:pt modelId="{ABE0940F-8CC0-4D90-BDCF-28B3FBBA090A}" type="pres">
      <dgm:prSet presAssocID="{CE82A48C-39C9-4F50-B6FF-8BE55488AE59}" presName="rootConnector" presStyleLbl="node3" presStyleIdx="0" presStyleCnt="11"/>
      <dgm:spPr/>
    </dgm:pt>
    <dgm:pt modelId="{E74943D0-0AD4-4FC9-92FA-562564BF3128}" type="pres">
      <dgm:prSet presAssocID="{CE82A48C-39C9-4F50-B6FF-8BE55488AE59}" presName="hierChild4" presStyleCnt="0"/>
      <dgm:spPr/>
    </dgm:pt>
    <dgm:pt modelId="{C9DE6540-CF88-4554-8406-20CF57CED22B}" type="pres">
      <dgm:prSet presAssocID="{CE82A48C-39C9-4F50-B6FF-8BE55488AE59}" presName="hierChild5" presStyleCnt="0"/>
      <dgm:spPr/>
    </dgm:pt>
    <dgm:pt modelId="{B175A7CD-D0CD-4A70-B7A5-B09469984598}" type="pres">
      <dgm:prSet presAssocID="{6E9F2BD2-343D-4AC7-9F44-C8D6497D1F67}" presName="hierChild5" presStyleCnt="0"/>
      <dgm:spPr/>
    </dgm:pt>
    <dgm:pt modelId="{CDE3BA86-6FBC-4B1F-BCA7-5533396C1FF9}" type="pres">
      <dgm:prSet presAssocID="{31FFE342-EF2D-441A-A1D8-B206A5E8F33D}" presName="Name37" presStyleLbl="parChTrans1D2" presStyleIdx="1" presStyleCnt="5"/>
      <dgm:spPr/>
    </dgm:pt>
    <dgm:pt modelId="{6252A66D-1C23-4D36-B52A-8C38B2715944}" type="pres">
      <dgm:prSet presAssocID="{A59A22C7-884B-448C-AE9F-2434DB7BBC63}" presName="hierRoot2" presStyleCnt="0">
        <dgm:presLayoutVars>
          <dgm:hierBranch val="init"/>
        </dgm:presLayoutVars>
      </dgm:prSet>
      <dgm:spPr/>
    </dgm:pt>
    <dgm:pt modelId="{DACD4DFA-DD96-409E-9A43-E0C3D5AC50B8}" type="pres">
      <dgm:prSet presAssocID="{A59A22C7-884B-448C-AE9F-2434DB7BBC63}" presName="rootComposite" presStyleCnt="0"/>
      <dgm:spPr/>
    </dgm:pt>
    <dgm:pt modelId="{AF5D7843-582F-48DF-B863-2D97A3D1125F}" type="pres">
      <dgm:prSet presAssocID="{A59A22C7-884B-448C-AE9F-2434DB7BBC63}" presName="rootText" presStyleLbl="node2" presStyleIdx="1" presStyleCnt="5" custScaleX="61685" custLinFactNeighborX="3878" custLinFactNeighborY="-2228">
        <dgm:presLayoutVars>
          <dgm:chPref val="3"/>
        </dgm:presLayoutVars>
      </dgm:prSet>
      <dgm:spPr/>
    </dgm:pt>
    <dgm:pt modelId="{F8DDCF52-2851-4A48-B3F1-92C3632EACF8}" type="pres">
      <dgm:prSet presAssocID="{A59A22C7-884B-448C-AE9F-2434DB7BBC63}" presName="rootConnector" presStyleLbl="node2" presStyleIdx="1" presStyleCnt="5"/>
      <dgm:spPr/>
    </dgm:pt>
    <dgm:pt modelId="{D81A7FD3-C721-4992-8AF8-C986D92B239A}" type="pres">
      <dgm:prSet presAssocID="{A59A22C7-884B-448C-AE9F-2434DB7BBC63}" presName="hierChild4" presStyleCnt="0"/>
      <dgm:spPr/>
    </dgm:pt>
    <dgm:pt modelId="{F5B9BA43-2D69-490E-9706-1C1FCB1D669B}" type="pres">
      <dgm:prSet presAssocID="{4527FC71-8A63-482C-BB00-CAE09D0E01D8}" presName="Name37" presStyleLbl="parChTrans1D3" presStyleIdx="1" presStyleCnt="11"/>
      <dgm:spPr/>
    </dgm:pt>
    <dgm:pt modelId="{9DD664F8-F279-4A38-88B9-81D241C3AF55}" type="pres">
      <dgm:prSet presAssocID="{ED7C1AA9-5CE1-4BEC-A627-25C5B01005CC}" presName="hierRoot2" presStyleCnt="0">
        <dgm:presLayoutVars>
          <dgm:hierBranch val="init"/>
        </dgm:presLayoutVars>
      </dgm:prSet>
      <dgm:spPr/>
    </dgm:pt>
    <dgm:pt modelId="{09028CA9-40EB-48EB-88CF-BEEC2F14F5B2}" type="pres">
      <dgm:prSet presAssocID="{ED7C1AA9-5CE1-4BEC-A627-25C5B01005CC}" presName="rootComposite" presStyleCnt="0"/>
      <dgm:spPr/>
    </dgm:pt>
    <dgm:pt modelId="{46497831-6735-48D3-886C-B14E82839EC4}" type="pres">
      <dgm:prSet presAssocID="{ED7C1AA9-5CE1-4BEC-A627-25C5B01005CC}" presName="rootText" presStyleLbl="node3" presStyleIdx="1" presStyleCnt="11">
        <dgm:presLayoutVars>
          <dgm:chPref val="3"/>
        </dgm:presLayoutVars>
      </dgm:prSet>
      <dgm:spPr/>
    </dgm:pt>
    <dgm:pt modelId="{7FD506A1-4824-49FF-A82A-EA6A7ACC9F9A}" type="pres">
      <dgm:prSet presAssocID="{ED7C1AA9-5CE1-4BEC-A627-25C5B01005CC}" presName="rootConnector" presStyleLbl="node3" presStyleIdx="1" presStyleCnt="11"/>
      <dgm:spPr/>
    </dgm:pt>
    <dgm:pt modelId="{4451798D-56C4-46F8-91FD-F8B0584930F1}" type="pres">
      <dgm:prSet presAssocID="{ED7C1AA9-5CE1-4BEC-A627-25C5B01005CC}" presName="hierChild4" presStyleCnt="0"/>
      <dgm:spPr/>
    </dgm:pt>
    <dgm:pt modelId="{44FDDAF1-1A5F-4F02-9780-5D32EBD9188F}" type="pres">
      <dgm:prSet presAssocID="{ED7C1AA9-5CE1-4BEC-A627-25C5B01005CC}" presName="hierChild5" presStyleCnt="0"/>
      <dgm:spPr/>
    </dgm:pt>
    <dgm:pt modelId="{7EB8276A-5855-461A-8C34-EA78A88D21D5}" type="pres">
      <dgm:prSet presAssocID="{7552707A-F6DF-4DE5-A21F-AF52DC7C2E3F}" presName="Name37" presStyleLbl="parChTrans1D3" presStyleIdx="2" presStyleCnt="11"/>
      <dgm:spPr/>
    </dgm:pt>
    <dgm:pt modelId="{550AC33F-D8E9-4E62-BA2C-08D05D00B314}" type="pres">
      <dgm:prSet presAssocID="{D6BD98A1-B8C6-437C-A5CB-D2393678E85E}" presName="hierRoot2" presStyleCnt="0">
        <dgm:presLayoutVars>
          <dgm:hierBranch val="init"/>
        </dgm:presLayoutVars>
      </dgm:prSet>
      <dgm:spPr/>
    </dgm:pt>
    <dgm:pt modelId="{5BA5D908-45C3-4236-8E96-5012A9047AD9}" type="pres">
      <dgm:prSet presAssocID="{D6BD98A1-B8C6-437C-A5CB-D2393678E85E}" presName="rootComposite" presStyleCnt="0"/>
      <dgm:spPr/>
    </dgm:pt>
    <dgm:pt modelId="{8FDD9358-DF43-48BC-BEE7-2575D19E515F}" type="pres">
      <dgm:prSet presAssocID="{D6BD98A1-B8C6-437C-A5CB-D2393678E85E}" presName="rootText" presStyleLbl="node3" presStyleIdx="2" presStyleCnt="11">
        <dgm:presLayoutVars>
          <dgm:chPref val="3"/>
        </dgm:presLayoutVars>
      </dgm:prSet>
      <dgm:spPr/>
    </dgm:pt>
    <dgm:pt modelId="{EC37F834-CB2E-46F7-A699-1089EE9548DA}" type="pres">
      <dgm:prSet presAssocID="{D6BD98A1-B8C6-437C-A5CB-D2393678E85E}" presName="rootConnector" presStyleLbl="node3" presStyleIdx="2" presStyleCnt="11"/>
      <dgm:spPr/>
    </dgm:pt>
    <dgm:pt modelId="{B52F5B06-A076-4731-BAA6-E2F78BE82925}" type="pres">
      <dgm:prSet presAssocID="{D6BD98A1-B8C6-437C-A5CB-D2393678E85E}" presName="hierChild4" presStyleCnt="0"/>
      <dgm:spPr/>
    </dgm:pt>
    <dgm:pt modelId="{5EAB73F3-D4F6-4184-ABAA-7634256EBE78}" type="pres">
      <dgm:prSet presAssocID="{D6BD98A1-B8C6-437C-A5CB-D2393678E85E}" presName="hierChild5" presStyleCnt="0"/>
      <dgm:spPr/>
    </dgm:pt>
    <dgm:pt modelId="{04FACAB6-20AD-4EFC-ACE0-3831F8B35DD7}" type="pres">
      <dgm:prSet presAssocID="{A59A22C7-884B-448C-AE9F-2434DB7BBC63}" presName="hierChild5" presStyleCnt="0"/>
      <dgm:spPr/>
    </dgm:pt>
    <dgm:pt modelId="{E5041864-F56C-4EE6-B4BE-CC0063C18F92}" type="pres">
      <dgm:prSet presAssocID="{413C70C7-8BEC-4D78-84B3-57C3CAD1F475}" presName="Name37" presStyleLbl="parChTrans1D2" presStyleIdx="2" presStyleCnt="5"/>
      <dgm:spPr/>
    </dgm:pt>
    <dgm:pt modelId="{30CDD7B9-5D49-4C09-90C8-39F826B014AC}" type="pres">
      <dgm:prSet presAssocID="{25A99E22-877D-42A8-8854-0A165B8C9FEB}" presName="hierRoot2" presStyleCnt="0">
        <dgm:presLayoutVars>
          <dgm:hierBranch val="init"/>
        </dgm:presLayoutVars>
      </dgm:prSet>
      <dgm:spPr/>
    </dgm:pt>
    <dgm:pt modelId="{D6A2CE9F-3844-475D-872D-597FD6E6B2FF}" type="pres">
      <dgm:prSet presAssocID="{25A99E22-877D-42A8-8854-0A165B8C9FEB}" presName="rootComposite" presStyleCnt="0"/>
      <dgm:spPr/>
    </dgm:pt>
    <dgm:pt modelId="{48A8B39A-4E18-475F-BFCE-757C44811698}" type="pres">
      <dgm:prSet presAssocID="{25A99E22-877D-42A8-8854-0A165B8C9FEB}" presName="rootText" presStyleLbl="node2" presStyleIdx="2" presStyleCnt="5" custScaleX="102985" custLinFactNeighborX="3878" custLinFactNeighborY="-2228">
        <dgm:presLayoutVars>
          <dgm:chPref val="3"/>
        </dgm:presLayoutVars>
      </dgm:prSet>
      <dgm:spPr/>
    </dgm:pt>
    <dgm:pt modelId="{EAF5E775-198C-4CD4-8D7B-34448AD1823E}" type="pres">
      <dgm:prSet presAssocID="{25A99E22-877D-42A8-8854-0A165B8C9FEB}" presName="rootConnector" presStyleLbl="node2" presStyleIdx="2" presStyleCnt="5"/>
      <dgm:spPr/>
    </dgm:pt>
    <dgm:pt modelId="{A6736CB6-6316-49C7-A35F-14DEA01A8FB0}" type="pres">
      <dgm:prSet presAssocID="{25A99E22-877D-42A8-8854-0A165B8C9FEB}" presName="hierChild4" presStyleCnt="0"/>
      <dgm:spPr/>
    </dgm:pt>
    <dgm:pt modelId="{F8682B37-DC95-4FF9-A027-15AA2193A436}" type="pres">
      <dgm:prSet presAssocID="{511C7898-B319-49A1-A7FA-0300707C5AF9}" presName="Name37" presStyleLbl="parChTrans1D3" presStyleIdx="3" presStyleCnt="11"/>
      <dgm:spPr/>
    </dgm:pt>
    <dgm:pt modelId="{9C1CEDFC-7606-435A-8BE2-9B0053395BB7}" type="pres">
      <dgm:prSet presAssocID="{0623219B-46B7-4D8D-9A50-2E7DC163C7DD}" presName="hierRoot2" presStyleCnt="0">
        <dgm:presLayoutVars>
          <dgm:hierBranch val="init"/>
        </dgm:presLayoutVars>
      </dgm:prSet>
      <dgm:spPr/>
    </dgm:pt>
    <dgm:pt modelId="{F9F839D4-1994-4B74-A013-5F3E4888B717}" type="pres">
      <dgm:prSet presAssocID="{0623219B-46B7-4D8D-9A50-2E7DC163C7DD}" presName="rootComposite" presStyleCnt="0"/>
      <dgm:spPr/>
    </dgm:pt>
    <dgm:pt modelId="{3706D168-2AD8-41BB-B6A8-1F32689D23C9}" type="pres">
      <dgm:prSet presAssocID="{0623219B-46B7-4D8D-9A50-2E7DC163C7DD}" presName="rootText" presStyleLbl="node3" presStyleIdx="3" presStyleCnt="11">
        <dgm:presLayoutVars>
          <dgm:chPref val="3"/>
        </dgm:presLayoutVars>
      </dgm:prSet>
      <dgm:spPr/>
    </dgm:pt>
    <dgm:pt modelId="{5D8167D3-3734-4046-9B85-30A3344D28DF}" type="pres">
      <dgm:prSet presAssocID="{0623219B-46B7-4D8D-9A50-2E7DC163C7DD}" presName="rootConnector" presStyleLbl="node3" presStyleIdx="3" presStyleCnt="11"/>
      <dgm:spPr/>
    </dgm:pt>
    <dgm:pt modelId="{E9D374E5-A964-4B69-B3AB-43FDDFEB640E}" type="pres">
      <dgm:prSet presAssocID="{0623219B-46B7-4D8D-9A50-2E7DC163C7DD}" presName="hierChild4" presStyleCnt="0"/>
      <dgm:spPr/>
    </dgm:pt>
    <dgm:pt modelId="{FCAF66FD-D781-4EEB-B22D-D822C4BE0EEE}" type="pres">
      <dgm:prSet presAssocID="{0623219B-46B7-4D8D-9A50-2E7DC163C7DD}" presName="hierChild5" presStyleCnt="0"/>
      <dgm:spPr/>
    </dgm:pt>
    <dgm:pt modelId="{100B6218-EECD-430B-80D5-6793959DD664}" type="pres">
      <dgm:prSet presAssocID="{ED218C67-3EC1-4288-B18E-B63B465C8D03}" presName="Name37" presStyleLbl="parChTrans1D3" presStyleIdx="4" presStyleCnt="11"/>
      <dgm:spPr/>
    </dgm:pt>
    <dgm:pt modelId="{87077B26-839F-4D24-BEC1-C9A3FAFA77B8}" type="pres">
      <dgm:prSet presAssocID="{F6C9FF79-4D5F-4B9F-9252-F8BCA2211018}" presName="hierRoot2" presStyleCnt="0">
        <dgm:presLayoutVars>
          <dgm:hierBranch val="init"/>
        </dgm:presLayoutVars>
      </dgm:prSet>
      <dgm:spPr/>
    </dgm:pt>
    <dgm:pt modelId="{0A6BB4AB-D6E9-4AE0-A1D8-25CE460A7F72}" type="pres">
      <dgm:prSet presAssocID="{F6C9FF79-4D5F-4B9F-9252-F8BCA2211018}" presName="rootComposite" presStyleCnt="0"/>
      <dgm:spPr/>
    </dgm:pt>
    <dgm:pt modelId="{771E6F64-020A-4720-BB2D-8CB61854D961}" type="pres">
      <dgm:prSet presAssocID="{F6C9FF79-4D5F-4B9F-9252-F8BCA2211018}" presName="rootText" presStyleLbl="node3" presStyleIdx="4" presStyleCnt="11">
        <dgm:presLayoutVars>
          <dgm:chPref val="3"/>
        </dgm:presLayoutVars>
      </dgm:prSet>
      <dgm:spPr/>
    </dgm:pt>
    <dgm:pt modelId="{6FA5B0FD-FA3B-4989-8592-48BE5A869A33}" type="pres">
      <dgm:prSet presAssocID="{F6C9FF79-4D5F-4B9F-9252-F8BCA2211018}" presName="rootConnector" presStyleLbl="node3" presStyleIdx="4" presStyleCnt="11"/>
      <dgm:spPr/>
    </dgm:pt>
    <dgm:pt modelId="{0DFDA713-3430-4F1F-AA25-D08CB191D46D}" type="pres">
      <dgm:prSet presAssocID="{F6C9FF79-4D5F-4B9F-9252-F8BCA2211018}" presName="hierChild4" presStyleCnt="0"/>
      <dgm:spPr/>
    </dgm:pt>
    <dgm:pt modelId="{C5D54A96-34DD-4C88-9545-3E02C8ACD3F2}" type="pres">
      <dgm:prSet presAssocID="{F6C9FF79-4D5F-4B9F-9252-F8BCA2211018}" presName="hierChild5" presStyleCnt="0"/>
      <dgm:spPr/>
    </dgm:pt>
    <dgm:pt modelId="{055568F2-50A1-4A21-B898-0314614C73F8}" type="pres">
      <dgm:prSet presAssocID="{89EB1033-00E3-4758-9A71-BAE10A4566BD}" presName="Name37" presStyleLbl="parChTrans1D3" presStyleIdx="5" presStyleCnt="11"/>
      <dgm:spPr/>
    </dgm:pt>
    <dgm:pt modelId="{B659AF51-E450-4E1A-A5B5-7D7CBF3BB732}" type="pres">
      <dgm:prSet presAssocID="{5B37B0C3-492D-464A-87B3-7C04819A7440}" presName="hierRoot2" presStyleCnt="0">
        <dgm:presLayoutVars>
          <dgm:hierBranch val="init"/>
        </dgm:presLayoutVars>
      </dgm:prSet>
      <dgm:spPr/>
    </dgm:pt>
    <dgm:pt modelId="{AC5EEAD8-F823-49CD-BDDD-B32466FBA8FB}" type="pres">
      <dgm:prSet presAssocID="{5B37B0C3-492D-464A-87B3-7C04819A7440}" presName="rootComposite" presStyleCnt="0"/>
      <dgm:spPr/>
    </dgm:pt>
    <dgm:pt modelId="{D117E210-112A-44C1-B9CC-45A26D8B8A64}" type="pres">
      <dgm:prSet presAssocID="{5B37B0C3-492D-464A-87B3-7C04819A7440}" presName="rootText" presStyleLbl="node3" presStyleIdx="5" presStyleCnt="11">
        <dgm:presLayoutVars>
          <dgm:chPref val="3"/>
        </dgm:presLayoutVars>
      </dgm:prSet>
      <dgm:spPr/>
    </dgm:pt>
    <dgm:pt modelId="{70BE1787-FA8C-4EAC-A894-8E72EEEDA14F}" type="pres">
      <dgm:prSet presAssocID="{5B37B0C3-492D-464A-87B3-7C04819A7440}" presName="rootConnector" presStyleLbl="node3" presStyleIdx="5" presStyleCnt="11"/>
      <dgm:spPr/>
    </dgm:pt>
    <dgm:pt modelId="{672160D7-30D0-4FB1-BBDB-7E5EBBFD939C}" type="pres">
      <dgm:prSet presAssocID="{5B37B0C3-492D-464A-87B3-7C04819A7440}" presName="hierChild4" presStyleCnt="0"/>
      <dgm:spPr/>
    </dgm:pt>
    <dgm:pt modelId="{8BF7411C-0017-4CDE-BA15-F5918E2BE0BB}" type="pres">
      <dgm:prSet presAssocID="{5B37B0C3-492D-464A-87B3-7C04819A7440}" presName="hierChild5" presStyleCnt="0"/>
      <dgm:spPr/>
    </dgm:pt>
    <dgm:pt modelId="{8EAE23D8-BAC5-48A1-9C0C-4CDC108B68A7}" type="pres">
      <dgm:prSet presAssocID="{25A99E22-877D-42A8-8854-0A165B8C9FEB}" presName="hierChild5" presStyleCnt="0"/>
      <dgm:spPr/>
    </dgm:pt>
    <dgm:pt modelId="{2EA24A53-ECA3-4F32-8B4E-1FD77817F255}" type="pres">
      <dgm:prSet presAssocID="{392ED633-DE59-4DA8-9BA7-42E23811F2BA}" presName="Name37" presStyleLbl="parChTrans1D2" presStyleIdx="3" presStyleCnt="5"/>
      <dgm:spPr/>
    </dgm:pt>
    <dgm:pt modelId="{71073DF1-B7A6-446D-9A03-4220810FAB0A}" type="pres">
      <dgm:prSet presAssocID="{646542E8-B5CC-4BD6-A753-4A6ABEAD2001}" presName="hierRoot2" presStyleCnt="0">
        <dgm:presLayoutVars>
          <dgm:hierBranch val="init"/>
        </dgm:presLayoutVars>
      </dgm:prSet>
      <dgm:spPr/>
    </dgm:pt>
    <dgm:pt modelId="{6AD643D3-37CC-4D4E-A932-658C3C636FF3}" type="pres">
      <dgm:prSet presAssocID="{646542E8-B5CC-4BD6-A753-4A6ABEAD2001}" presName="rootComposite" presStyleCnt="0"/>
      <dgm:spPr/>
    </dgm:pt>
    <dgm:pt modelId="{7ADAA70F-BE3D-427A-8A35-4B9D0861C8B3}" type="pres">
      <dgm:prSet presAssocID="{646542E8-B5CC-4BD6-A753-4A6ABEAD2001}" presName="rootText" presStyleLbl="node2" presStyleIdx="3" presStyleCnt="5" custScaleX="340552" custLinFactNeighborX="2580" custLinFactNeighborY="-2228">
        <dgm:presLayoutVars>
          <dgm:chPref val="3"/>
        </dgm:presLayoutVars>
      </dgm:prSet>
      <dgm:spPr/>
    </dgm:pt>
    <dgm:pt modelId="{39FFC764-4806-4DEF-9DC2-7B5D0F7ED0A7}" type="pres">
      <dgm:prSet presAssocID="{646542E8-B5CC-4BD6-A753-4A6ABEAD2001}" presName="rootConnector" presStyleLbl="node2" presStyleIdx="3" presStyleCnt="5"/>
      <dgm:spPr/>
    </dgm:pt>
    <dgm:pt modelId="{CD2B2830-7905-4D1F-A134-3CFACEF158C3}" type="pres">
      <dgm:prSet presAssocID="{646542E8-B5CC-4BD6-A753-4A6ABEAD2001}" presName="hierChild4" presStyleCnt="0"/>
      <dgm:spPr/>
    </dgm:pt>
    <dgm:pt modelId="{1FA585DA-2963-48C4-861F-5FB4167D1E5F}" type="pres">
      <dgm:prSet presAssocID="{C9AE0A6C-2269-4AA3-88A4-26204921E0AB}" presName="Name37" presStyleLbl="parChTrans1D3" presStyleIdx="6" presStyleCnt="11"/>
      <dgm:spPr/>
    </dgm:pt>
    <dgm:pt modelId="{2B52869B-1832-48FE-9EB7-0508A11686C8}" type="pres">
      <dgm:prSet presAssocID="{75CCC5FA-85A5-480C-AF71-6D09BC8A068D}" presName="hierRoot2" presStyleCnt="0">
        <dgm:presLayoutVars>
          <dgm:hierBranch val="init"/>
        </dgm:presLayoutVars>
      </dgm:prSet>
      <dgm:spPr/>
    </dgm:pt>
    <dgm:pt modelId="{65E62ED7-CBA4-41E9-9CA0-C6089B1FA3A4}" type="pres">
      <dgm:prSet presAssocID="{75CCC5FA-85A5-480C-AF71-6D09BC8A068D}" presName="rootComposite" presStyleCnt="0"/>
      <dgm:spPr/>
    </dgm:pt>
    <dgm:pt modelId="{344FCC41-C13E-4888-B6FF-13A3ADE7443E}" type="pres">
      <dgm:prSet presAssocID="{75CCC5FA-85A5-480C-AF71-6D09BC8A068D}" presName="rootText" presStyleLbl="node3" presStyleIdx="6" presStyleCnt="11">
        <dgm:presLayoutVars>
          <dgm:chPref val="3"/>
        </dgm:presLayoutVars>
      </dgm:prSet>
      <dgm:spPr/>
    </dgm:pt>
    <dgm:pt modelId="{0FEA3CF2-08B2-43EE-AD09-47D70E4505BE}" type="pres">
      <dgm:prSet presAssocID="{75CCC5FA-85A5-480C-AF71-6D09BC8A068D}" presName="rootConnector" presStyleLbl="node3" presStyleIdx="6" presStyleCnt="11"/>
      <dgm:spPr/>
    </dgm:pt>
    <dgm:pt modelId="{31B2EB09-679B-4F4E-8BD6-2D2987CB63B0}" type="pres">
      <dgm:prSet presAssocID="{75CCC5FA-85A5-480C-AF71-6D09BC8A068D}" presName="hierChild4" presStyleCnt="0"/>
      <dgm:spPr/>
    </dgm:pt>
    <dgm:pt modelId="{A4D74C7F-A412-48E7-BB19-AB7797AEACAC}" type="pres">
      <dgm:prSet presAssocID="{7332FA32-A17F-4ECF-9E52-1CF836FDACC4}" presName="Name37" presStyleLbl="parChTrans1D4" presStyleIdx="0" presStyleCnt="9"/>
      <dgm:spPr/>
    </dgm:pt>
    <dgm:pt modelId="{DAE0B062-5D1B-4BC5-91CC-69148451EF72}" type="pres">
      <dgm:prSet presAssocID="{BB939EB4-95F1-43DE-97BD-20EDB17B3C1C}" presName="hierRoot2" presStyleCnt="0">
        <dgm:presLayoutVars>
          <dgm:hierBranch val="init"/>
        </dgm:presLayoutVars>
      </dgm:prSet>
      <dgm:spPr/>
    </dgm:pt>
    <dgm:pt modelId="{314413DB-0F04-4F4C-83BE-A2A1923F3E6E}" type="pres">
      <dgm:prSet presAssocID="{BB939EB4-95F1-43DE-97BD-20EDB17B3C1C}" presName="rootComposite" presStyleCnt="0"/>
      <dgm:spPr/>
    </dgm:pt>
    <dgm:pt modelId="{ECE17D58-B409-4E84-B2EF-FCC793367725}" type="pres">
      <dgm:prSet presAssocID="{BB939EB4-95F1-43DE-97BD-20EDB17B3C1C}" presName="rootText" presStyleLbl="node4" presStyleIdx="0" presStyleCnt="9" custLinFactNeighborX="1783" custLinFactNeighborY="-2208">
        <dgm:presLayoutVars>
          <dgm:chPref val="3"/>
        </dgm:presLayoutVars>
      </dgm:prSet>
      <dgm:spPr/>
    </dgm:pt>
    <dgm:pt modelId="{4B57CF63-8C07-4D35-93C8-D771C9F08512}" type="pres">
      <dgm:prSet presAssocID="{BB939EB4-95F1-43DE-97BD-20EDB17B3C1C}" presName="rootConnector" presStyleLbl="node4" presStyleIdx="0" presStyleCnt="9"/>
      <dgm:spPr/>
    </dgm:pt>
    <dgm:pt modelId="{DEBE9F51-D638-49D0-9C45-66845D2A028F}" type="pres">
      <dgm:prSet presAssocID="{BB939EB4-95F1-43DE-97BD-20EDB17B3C1C}" presName="hierChild4" presStyleCnt="0"/>
      <dgm:spPr/>
    </dgm:pt>
    <dgm:pt modelId="{AA2472F5-D866-4893-ACDC-5EA6F730116C}" type="pres">
      <dgm:prSet presAssocID="{BB939EB4-95F1-43DE-97BD-20EDB17B3C1C}" presName="hierChild5" presStyleCnt="0"/>
      <dgm:spPr/>
    </dgm:pt>
    <dgm:pt modelId="{1D4664A1-700C-45DB-914C-8D580C817739}" type="pres">
      <dgm:prSet presAssocID="{2BA3CC3D-C4C5-4111-B5C9-60D9C7712322}" presName="Name37" presStyleLbl="parChTrans1D4" presStyleIdx="1" presStyleCnt="9"/>
      <dgm:spPr/>
    </dgm:pt>
    <dgm:pt modelId="{587EC9E3-F039-42CA-8810-51028203605D}" type="pres">
      <dgm:prSet presAssocID="{C48F015C-4CC9-4899-8B57-3D8DCD1B5D10}" presName="hierRoot2" presStyleCnt="0">
        <dgm:presLayoutVars>
          <dgm:hierBranch val="init"/>
        </dgm:presLayoutVars>
      </dgm:prSet>
      <dgm:spPr/>
    </dgm:pt>
    <dgm:pt modelId="{0B39E627-9DB1-412B-9485-E4AC2D75716A}" type="pres">
      <dgm:prSet presAssocID="{C48F015C-4CC9-4899-8B57-3D8DCD1B5D10}" presName="rootComposite" presStyleCnt="0"/>
      <dgm:spPr/>
    </dgm:pt>
    <dgm:pt modelId="{549BFDE2-B418-4DFA-8395-E2DB232C6D58}" type="pres">
      <dgm:prSet presAssocID="{C48F015C-4CC9-4899-8B57-3D8DCD1B5D10}" presName="rootText" presStyleLbl="node4" presStyleIdx="1" presStyleCnt="9" custLinFactNeighborX="1783" custLinFactNeighborY="-2208">
        <dgm:presLayoutVars>
          <dgm:chPref val="3"/>
        </dgm:presLayoutVars>
      </dgm:prSet>
      <dgm:spPr/>
    </dgm:pt>
    <dgm:pt modelId="{9C882AA9-4B31-49C6-9565-106CE12C43F4}" type="pres">
      <dgm:prSet presAssocID="{C48F015C-4CC9-4899-8B57-3D8DCD1B5D10}" presName="rootConnector" presStyleLbl="node4" presStyleIdx="1" presStyleCnt="9"/>
      <dgm:spPr/>
    </dgm:pt>
    <dgm:pt modelId="{4C1D36D0-DC46-4995-A3F0-6C6FB5F07E65}" type="pres">
      <dgm:prSet presAssocID="{C48F015C-4CC9-4899-8B57-3D8DCD1B5D10}" presName="hierChild4" presStyleCnt="0"/>
      <dgm:spPr/>
    </dgm:pt>
    <dgm:pt modelId="{3CCB539D-E0E2-4D5F-A30B-85C45EDF549E}" type="pres">
      <dgm:prSet presAssocID="{C48F015C-4CC9-4899-8B57-3D8DCD1B5D10}" presName="hierChild5" presStyleCnt="0"/>
      <dgm:spPr/>
    </dgm:pt>
    <dgm:pt modelId="{2C567E70-F37A-48FC-8FBE-FC0676E063E2}" type="pres">
      <dgm:prSet presAssocID="{D9FE3036-7BF4-4C2D-93F0-9A4F08FA0E08}" presName="Name37" presStyleLbl="parChTrans1D4" presStyleIdx="2" presStyleCnt="9"/>
      <dgm:spPr/>
    </dgm:pt>
    <dgm:pt modelId="{A8093E6F-800A-4232-8580-BF4DC13F5BC9}" type="pres">
      <dgm:prSet presAssocID="{91E6B923-DA0F-428E-A865-EB6033B26656}" presName="hierRoot2" presStyleCnt="0">
        <dgm:presLayoutVars>
          <dgm:hierBranch val="init"/>
        </dgm:presLayoutVars>
      </dgm:prSet>
      <dgm:spPr/>
    </dgm:pt>
    <dgm:pt modelId="{A5885D0E-C585-4EA2-94EF-55F21249917C}" type="pres">
      <dgm:prSet presAssocID="{91E6B923-DA0F-428E-A865-EB6033B26656}" presName="rootComposite" presStyleCnt="0"/>
      <dgm:spPr/>
    </dgm:pt>
    <dgm:pt modelId="{558D0CC4-A2EC-46A4-AA18-857969C30D21}" type="pres">
      <dgm:prSet presAssocID="{91E6B923-DA0F-428E-A865-EB6033B26656}" presName="rootText" presStyleLbl="node4" presStyleIdx="2" presStyleCnt="9">
        <dgm:presLayoutVars>
          <dgm:chPref val="3"/>
        </dgm:presLayoutVars>
      </dgm:prSet>
      <dgm:spPr/>
    </dgm:pt>
    <dgm:pt modelId="{89F2B6CC-2D1D-4C09-8ECD-774C1493C17B}" type="pres">
      <dgm:prSet presAssocID="{91E6B923-DA0F-428E-A865-EB6033B26656}" presName="rootConnector" presStyleLbl="node4" presStyleIdx="2" presStyleCnt="9"/>
      <dgm:spPr/>
    </dgm:pt>
    <dgm:pt modelId="{C505FB89-E219-4527-86D4-91CF71E9FB2A}" type="pres">
      <dgm:prSet presAssocID="{91E6B923-DA0F-428E-A865-EB6033B26656}" presName="hierChild4" presStyleCnt="0"/>
      <dgm:spPr/>
    </dgm:pt>
    <dgm:pt modelId="{B749D42E-75E8-42E1-A4BE-30D362583137}" type="pres">
      <dgm:prSet presAssocID="{91E6B923-DA0F-428E-A865-EB6033B26656}" presName="hierChild5" presStyleCnt="0"/>
      <dgm:spPr/>
    </dgm:pt>
    <dgm:pt modelId="{B213A8D8-4955-4336-B248-3BD9362D3225}" type="pres">
      <dgm:prSet presAssocID="{75CCC5FA-85A5-480C-AF71-6D09BC8A068D}" presName="hierChild5" presStyleCnt="0"/>
      <dgm:spPr/>
    </dgm:pt>
    <dgm:pt modelId="{8E5FD6EC-9C77-477B-8237-AE7E2475AF61}" type="pres">
      <dgm:prSet presAssocID="{0AF70E72-8BA5-46E3-9769-C12E7977BF0B}" presName="Name37" presStyleLbl="parChTrans1D3" presStyleIdx="7" presStyleCnt="11"/>
      <dgm:spPr/>
    </dgm:pt>
    <dgm:pt modelId="{96B40E8B-EEEC-440E-AF95-46AE23C9ACE6}" type="pres">
      <dgm:prSet presAssocID="{87B61DAF-114B-4E93-932F-0E614E96537B}" presName="hierRoot2" presStyleCnt="0">
        <dgm:presLayoutVars>
          <dgm:hierBranch val="init"/>
        </dgm:presLayoutVars>
      </dgm:prSet>
      <dgm:spPr/>
    </dgm:pt>
    <dgm:pt modelId="{98107D98-644E-42C4-AE19-2E190C0C9CE6}" type="pres">
      <dgm:prSet presAssocID="{87B61DAF-114B-4E93-932F-0E614E96537B}" presName="rootComposite" presStyleCnt="0"/>
      <dgm:spPr/>
    </dgm:pt>
    <dgm:pt modelId="{A5BD15E8-356F-4F71-B1B4-102CDCDF298D}" type="pres">
      <dgm:prSet presAssocID="{87B61DAF-114B-4E93-932F-0E614E96537B}" presName="rootText" presStyleLbl="node3" presStyleIdx="7" presStyleCnt="11">
        <dgm:presLayoutVars>
          <dgm:chPref val="3"/>
        </dgm:presLayoutVars>
      </dgm:prSet>
      <dgm:spPr/>
    </dgm:pt>
    <dgm:pt modelId="{B1926BD0-79D9-4925-A20D-6CA3B1534C40}" type="pres">
      <dgm:prSet presAssocID="{87B61DAF-114B-4E93-932F-0E614E96537B}" presName="rootConnector" presStyleLbl="node3" presStyleIdx="7" presStyleCnt="11"/>
      <dgm:spPr/>
    </dgm:pt>
    <dgm:pt modelId="{F7994CA5-B0C3-498D-B258-A774912507F3}" type="pres">
      <dgm:prSet presAssocID="{87B61DAF-114B-4E93-932F-0E614E96537B}" presName="hierChild4" presStyleCnt="0"/>
      <dgm:spPr/>
    </dgm:pt>
    <dgm:pt modelId="{64A3D1F9-A077-4821-ADE3-56831858FF56}" type="pres">
      <dgm:prSet presAssocID="{96C7BBC6-5545-48EC-ADC8-4FBDFDE6ED67}" presName="Name37" presStyleLbl="parChTrans1D4" presStyleIdx="3" presStyleCnt="9"/>
      <dgm:spPr/>
    </dgm:pt>
    <dgm:pt modelId="{51D3CBC0-E6DE-4C08-A5D4-620839976349}" type="pres">
      <dgm:prSet presAssocID="{73B5BEBA-2C9E-4A2C-8699-36A225524C58}" presName="hierRoot2" presStyleCnt="0">
        <dgm:presLayoutVars>
          <dgm:hierBranch val="init"/>
        </dgm:presLayoutVars>
      </dgm:prSet>
      <dgm:spPr/>
    </dgm:pt>
    <dgm:pt modelId="{F3A51A7E-F0F8-4D03-8D3B-7F7D778BC219}" type="pres">
      <dgm:prSet presAssocID="{73B5BEBA-2C9E-4A2C-8699-36A225524C58}" presName="rootComposite" presStyleCnt="0"/>
      <dgm:spPr/>
    </dgm:pt>
    <dgm:pt modelId="{C647AD90-2ED6-4E82-853A-C8D26974DAD0}" type="pres">
      <dgm:prSet presAssocID="{73B5BEBA-2C9E-4A2C-8699-36A225524C58}" presName="rootText" presStyleLbl="node4" presStyleIdx="3" presStyleCnt="9" custLinFactNeighborX="1783" custLinFactNeighborY="-2208">
        <dgm:presLayoutVars>
          <dgm:chPref val="3"/>
        </dgm:presLayoutVars>
      </dgm:prSet>
      <dgm:spPr/>
    </dgm:pt>
    <dgm:pt modelId="{2D23E548-12B5-49EC-882D-6750AD7E909A}" type="pres">
      <dgm:prSet presAssocID="{73B5BEBA-2C9E-4A2C-8699-36A225524C58}" presName="rootConnector" presStyleLbl="node4" presStyleIdx="3" presStyleCnt="9"/>
      <dgm:spPr/>
    </dgm:pt>
    <dgm:pt modelId="{23018D03-0F97-4C04-848B-9203314C4D3E}" type="pres">
      <dgm:prSet presAssocID="{73B5BEBA-2C9E-4A2C-8699-36A225524C58}" presName="hierChild4" presStyleCnt="0"/>
      <dgm:spPr/>
    </dgm:pt>
    <dgm:pt modelId="{87309E27-E3FA-4223-976C-E0ADBEDE4F40}" type="pres">
      <dgm:prSet presAssocID="{73B5BEBA-2C9E-4A2C-8699-36A225524C58}" presName="hierChild5" presStyleCnt="0"/>
      <dgm:spPr/>
    </dgm:pt>
    <dgm:pt modelId="{9FA28DE2-79FE-4D3E-8B3D-68C6779F37ED}" type="pres">
      <dgm:prSet presAssocID="{5D066E5D-01BF-4F8B-9D13-A8098D1761FB}" presName="Name37" presStyleLbl="parChTrans1D4" presStyleIdx="4" presStyleCnt="9"/>
      <dgm:spPr/>
    </dgm:pt>
    <dgm:pt modelId="{9EA0F34F-DAD5-4B63-8A89-B81FAAE6E42B}" type="pres">
      <dgm:prSet presAssocID="{F62C6C14-7C10-4984-A076-501A17B567A4}" presName="hierRoot2" presStyleCnt="0">
        <dgm:presLayoutVars>
          <dgm:hierBranch val="init"/>
        </dgm:presLayoutVars>
      </dgm:prSet>
      <dgm:spPr/>
    </dgm:pt>
    <dgm:pt modelId="{A834C0D6-D0A2-42CF-B8A6-F3A7703BB67D}" type="pres">
      <dgm:prSet presAssocID="{F62C6C14-7C10-4984-A076-501A17B567A4}" presName="rootComposite" presStyleCnt="0"/>
      <dgm:spPr/>
    </dgm:pt>
    <dgm:pt modelId="{E4E5AB37-8506-41F1-9C5F-EB7A135F5FD6}" type="pres">
      <dgm:prSet presAssocID="{F62C6C14-7C10-4984-A076-501A17B567A4}" presName="rootText" presStyleLbl="node4" presStyleIdx="4" presStyleCnt="9">
        <dgm:presLayoutVars>
          <dgm:chPref val="3"/>
        </dgm:presLayoutVars>
      </dgm:prSet>
      <dgm:spPr/>
    </dgm:pt>
    <dgm:pt modelId="{22EF106B-3376-432F-9715-DB305FA5FC6F}" type="pres">
      <dgm:prSet presAssocID="{F62C6C14-7C10-4984-A076-501A17B567A4}" presName="rootConnector" presStyleLbl="node4" presStyleIdx="4" presStyleCnt="9"/>
      <dgm:spPr/>
    </dgm:pt>
    <dgm:pt modelId="{34757358-7016-4E02-B332-DDDCC4F5C856}" type="pres">
      <dgm:prSet presAssocID="{F62C6C14-7C10-4984-A076-501A17B567A4}" presName="hierChild4" presStyleCnt="0"/>
      <dgm:spPr/>
    </dgm:pt>
    <dgm:pt modelId="{C9F5FDAE-6323-4C22-B506-37A7DF36C70B}" type="pres">
      <dgm:prSet presAssocID="{F62C6C14-7C10-4984-A076-501A17B567A4}" presName="hierChild5" presStyleCnt="0"/>
      <dgm:spPr/>
    </dgm:pt>
    <dgm:pt modelId="{BA95751F-5E28-4E06-B7B0-F504F1C5C5F6}" type="pres">
      <dgm:prSet presAssocID="{3766EBEA-A70E-4CB1-A716-2B409F8566AD}" presName="Name37" presStyleLbl="parChTrans1D4" presStyleIdx="5" presStyleCnt="9"/>
      <dgm:spPr/>
    </dgm:pt>
    <dgm:pt modelId="{BB45A9CA-D8CA-47B7-8769-9A6D3268C235}" type="pres">
      <dgm:prSet presAssocID="{5239AFDC-C55E-44FD-BE2A-F534DDA103F6}" presName="hierRoot2" presStyleCnt="0">
        <dgm:presLayoutVars>
          <dgm:hierBranch val="init"/>
        </dgm:presLayoutVars>
      </dgm:prSet>
      <dgm:spPr/>
    </dgm:pt>
    <dgm:pt modelId="{ECA9094F-72D8-4D49-A684-89BE967C7B38}" type="pres">
      <dgm:prSet presAssocID="{5239AFDC-C55E-44FD-BE2A-F534DDA103F6}" presName="rootComposite" presStyleCnt="0"/>
      <dgm:spPr/>
    </dgm:pt>
    <dgm:pt modelId="{974F052D-D06F-4AA8-AE51-D21EBED1766E}" type="pres">
      <dgm:prSet presAssocID="{5239AFDC-C55E-44FD-BE2A-F534DDA103F6}" presName="rootText" presStyleLbl="node4" presStyleIdx="5" presStyleCnt="9">
        <dgm:presLayoutVars>
          <dgm:chPref val="3"/>
        </dgm:presLayoutVars>
      </dgm:prSet>
      <dgm:spPr/>
    </dgm:pt>
    <dgm:pt modelId="{ACF263D5-671A-4CA1-A065-0DA88626F2A9}" type="pres">
      <dgm:prSet presAssocID="{5239AFDC-C55E-44FD-BE2A-F534DDA103F6}" presName="rootConnector" presStyleLbl="node4" presStyleIdx="5" presStyleCnt="9"/>
      <dgm:spPr/>
    </dgm:pt>
    <dgm:pt modelId="{6C45C8E2-00D9-4CBA-B203-7A5ECF1581D0}" type="pres">
      <dgm:prSet presAssocID="{5239AFDC-C55E-44FD-BE2A-F534DDA103F6}" presName="hierChild4" presStyleCnt="0"/>
      <dgm:spPr/>
    </dgm:pt>
    <dgm:pt modelId="{93CACEC6-ECBD-4FA1-9823-1EF1AB92F7C7}" type="pres">
      <dgm:prSet presAssocID="{5239AFDC-C55E-44FD-BE2A-F534DDA103F6}" presName="hierChild5" presStyleCnt="0"/>
      <dgm:spPr/>
    </dgm:pt>
    <dgm:pt modelId="{6D205E7A-9045-49AA-B70D-2574AD24B590}" type="pres">
      <dgm:prSet presAssocID="{87B61DAF-114B-4E93-932F-0E614E96537B}" presName="hierChild5" presStyleCnt="0"/>
      <dgm:spPr/>
    </dgm:pt>
    <dgm:pt modelId="{5253D49C-EC42-415B-A0AE-C366A65DD789}" type="pres">
      <dgm:prSet presAssocID="{211A8EF3-EF57-4266-8B86-731099C74C99}" presName="Name37" presStyleLbl="parChTrans1D3" presStyleIdx="8" presStyleCnt="11"/>
      <dgm:spPr/>
    </dgm:pt>
    <dgm:pt modelId="{4C8D7119-3D1B-46BA-AE1E-1BD2374F52C2}" type="pres">
      <dgm:prSet presAssocID="{E3016F4E-DCEF-438B-9B6A-4CA24B1D171E}" presName="hierRoot2" presStyleCnt="0">
        <dgm:presLayoutVars>
          <dgm:hierBranch val="init"/>
        </dgm:presLayoutVars>
      </dgm:prSet>
      <dgm:spPr/>
    </dgm:pt>
    <dgm:pt modelId="{A9AE3DAF-1E03-4047-BA3A-FF27BB0BED5B}" type="pres">
      <dgm:prSet presAssocID="{E3016F4E-DCEF-438B-9B6A-4CA24B1D171E}" presName="rootComposite" presStyleCnt="0"/>
      <dgm:spPr/>
    </dgm:pt>
    <dgm:pt modelId="{0C27AEC5-2157-4EDD-B67A-C590C72DE6D3}" type="pres">
      <dgm:prSet presAssocID="{E3016F4E-DCEF-438B-9B6A-4CA24B1D171E}" presName="rootText" presStyleLbl="node3" presStyleIdx="8" presStyleCnt="11">
        <dgm:presLayoutVars>
          <dgm:chPref val="3"/>
        </dgm:presLayoutVars>
      </dgm:prSet>
      <dgm:spPr/>
    </dgm:pt>
    <dgm:pt modelId="{446ECB02-E795-4FFC-A16C-D5504E2D33CB}" type="pres">
      <dgm:prSet presAssocID="{E3016F4E-DCEF-438B-9B6A-4CA24B1D171E}" presName="rootConnector" presStyleLbl="node3" presStyleIdx="8" presStyleCnt="11"/>
      <dgm:spPr/>
    </dgm:pt>
    <dgm:pt modelId="{E153FE26-4EC8-40CC-9AED-795DAE357612}" type="pres">
      <dgm:prSet presAssocID="{E3016F4E-DCEF-438B-9B6A-4CA24B1D171E}" presName="hierChild4" presStyleCnt="0"/>
      <dgm:spPr/>
    </dgm:pt>
    <dgm:pt modelId="{E43FB28C-EA64-4352-BC22-2D01EFD3E13A}" type="pres">
      <dgm:prSet presAssocID="{C5D104B8-4678-4536-808B-35EE2F947A93}" presName="Name37" presStyleLbl="parChTrans1D4" presStyleIdx="6" presStyleCnt="9"/>
      <dgm:spPr/>
    </dgm:pt>
    <dgm:pt modelId="{FAA79796-7128-41F9-A25D-0056A0B72FE4}" type="pres">
      <dgm:prSet presAssocID="{FC7D23DA-08EF-4442-91CE-94A5493EF1E1}" presName="hierRoot2" presStyleCnt="0">
        <dgm:presLayoutVars>
          <dgm:hierBranch val="init"/>
        </dgm:presLayoutVars>
      </dgm:prSet>
      <dgm:spPr/>
    </dgm:pt>
    <dgm:pt modelId="{2334397C-02B3-4562-862C-E9150AA3DE3B}" type="pres">
      <dgm:prSet presAssocID="{FC7D23DA-08EF-4442-91CE-94A5493EF1E1}" presName="rootComposite" presStyleCnt="0"/>
      <dgm:spPr/>
    </dgm:pt>
    <dgm:pt modelId="{2CD7027A-9BF4-46F5-AC62-50101BC03C31}" type="pres">
      <dgm:prSet presAssocID="{FC7D23DA-08EF-4442-91CE-94A5493EF1E1}" presName="rootText" presStyleLbl="node4" presStyleIdx="6" presStyleCnt="9" custLinFactNeighborX="1783" custLinFactNeighborY="-2208">
        <dgm:presLayoutVars>
          <dgm:chPref val="3"/>
        </dgm:presLayoutVars>
      </dgm:prSet>
      <dgm:spPr/>
    </dgm:pt>
    <dgm:pt modelId="{99B3FD9A-6F33-42FE-B6B2-1A2A7030E4D0}" type="pres">
      <dgm:prSet presAssocID="{FC7D23DA-08EF-4442-91CE-94A5493EF1E1}" presName="rootConnector" presStyleLbl="node4" presStyleIdx="6" presStyleCnt="9"/>
      <dgm:spPr/>
    </dgm:pt>
    <dgm:pt modelId="{9EA907FE-DA83-41B1-BDB2-E299D34BA026}" type="pres">
      <dgm:prSet presAssocID="{FC7D23DA-08EF-4442-91CE-94A5493EF1E1}" presName="hierChild4" presStyleCnt="0"/>
      <dgm:spPr/>
    </dgm:pt>
    <dgm:pt modelId="{12ECDA39-DAD1-4646-A6B6-CC1C494A9AC0}" type="pres">
      <dgm:prSet presAssocID="{FC7D23DA-08EF-4442-91CE-94A5493EF1E1}" presName="hierChild5" presStyleCnt="0"/>
      <dgm:spPr/>
    </dgm:pt>
    <dgm:pt modelId="{EBDD2333-CAC9-484B-B3A5-17372050C2B8}" type="pres">
      <dgm:prSet presAssocID="{37A04A33-934B-4ABA-91B6-8047E21E7F6E}" presName="Name37" presStyleLbl="parChTrans1D4" presStyleIdx="7" presStyleCnt="9"/>
      <dgm:spPr/>
    </dgm:pt>
    <dgm:pt modelId="{7995AC17-379B-4E23-AFEE-007A2ACAFA68}" type="pres">
      <dgm:prSet presAssocID="{8D4B5474-6ED6-45FC-85C6-45C8877F8396}" presName="hierRoot2" presStyleCnt="0">
        <dgm:presLayoutVars>
          <dgm:hierBranch val="init"/>
        </dgm:presLayoutVars>
      </dgm:prSet>
      <dgm:spPr/>
    </dgm:pt>
    <dgm:pt modelId="{C4292EF4-D771-49D2-953D-AFE95BE3BB49}" type="pres">
      <dgm:prSet presAssocID="{8D4B5474-6ED6-45FC-85C6-45C8877F8396}" presName="rootComposite" presStyleCnt="0"/>
      <dgm:spPr/>
    </dgm:pt>
    <dgm:pt modelId="{0CECDA2E-352D-4EFF-B8A3-56A5F317DB37}" type="pres">
      <dgm:prSet presAssocID="{8D4B5474-6ED6-45FC-85C6-45C8877F8396}" presName="rootText" presStyleLbl="node4" presStyleIdx="7" presStyleCnt="9">
        <dgm:presLayoutVars>
          <dgm:chPref val="3"/>
        </dgm:presLayoutVars>
      </dgm:prSet>
      <dgm:spPr/>
    </dgm:pt>
    <dgm:pt modelId="{B34309B7-76A1-4085-9AF0-0DE04C56CDAA}" type="pres">
      <dgm:prSet presAssocID="{8D4B5474-6ED6-45FC-85C6-45C8877F8396}" presName="rootConnector" presStyleLbl="node4" presStyleIdx="7" presStyleCnt="9"/>
      <dgm:spPr/>
    </dgm:pt>
    <dgm:pt modelId="{809171ED-792B-4586-891D-9018DA796296}" type="pres">
      <dgm:prSet presAssocID="{8D4B5474-6ED6-45FC-85C6-45C8877F8396}" presName="hierChild4" presStyleCnt="0"/>
      <dgm:spPr/>
    </dgm:pt>
    <dgm:pt modelId="{3C1B166C-6B45-4819-BFC8-6A370A4019D6}" type="pres">
      <dgm:prSet presAssocID="{8D4B5474-6ED6-45FC-85C6-45C8877F8396}" presName="hierChild5" presStyleCnt="0"/>
      <dgm:spPr/>
    </dgm:pt>
    <dgm:pt modelId="{0DE70073-F647-422A-BF3D-A0E74EEAB230}" type="pres">
      <dgm:prSet presAssocID="{B5A76797-BBC5-434F-BF39-21F17A58BC5E}" presName="Name37" presStyleLbl="parChTrans1D4" presStyleIdx="8" presStyleCnt="9"/>
      <dgm:spPr/>
    </dgm:pt>
    <dgm:pt modelId="{59CB3D7C-C675-47CF-AD3B-7DCCF170CA6A}" type="pres">
      <dgm:prSet presAssocID="{58F9EF0A-AAEE-4A83-9771-342B98FF24F6}" presName="hierRoot2" presStyleCnt="0">
        <dgm:presLayoutVars>
          <dgm:hierBranch val="init"/>
        </dgm:presLayoutVars>
      </dgm:prSet>
      <dgm:spPr/>
    </dgm:pt>
    <dgm:pt modelId="{A0B39B37-BCF1-4526-A708-6D9445481989}" type="pres">
      <dgm:prSet presAssocID="{58F9EF0A-AAEE-4A83-9771-342B98FF24F6}" presName="rootComposite" presStyleCnt="0"/>
      <dgm:spPr/>
    </dgm:pt>
    <dgm:pt modelId="{8E4D98A1-2148-4E5D-8A6C-0CE4F233E556}" type="pres">
      <dgm:prSet presAssocID="{58F9EF0A-AAEE-4A83-9771-342B98FF24F6}" presName="rootText" presStyleLbl="node4" presStyleIdx="8" presStyleCnt="9">
        <dgm:presLayoutVars>
          <dgm:chPref val="3"/>
        </dgm:presLayoutVars>
      </dgm:prSet>
      <dgm:spPr/>
    </dgm:pt>
    <dgm:pt modelId="{F5DB5266-D136-4BC5-A876-430CB912C577}" type="pres">
      <dgm:prSet presAssocID="{58F9EF0A-AAEE-4A83-9771-342B98FF24F6}" presName="rootConnector" presStyleLbl="node4" presStyleIdx="8" presStyleCnt="9"/>
      <dgm:spPr/>
    </dgm:pt>
    <dgm:pt modelId="{A91B753B-AD1B-4507-82BB-A0A01D359F51}" type="pres">
      <dgm:prSet presAssocID="{58F9EF0A-AAEE-4A83-9771-342B98FF24F6}" presName="hierChild4" presStyleCnt="0"/>
      <dgm:spPr/>
    </dgm:pt>
    <dgm:pt modelId="{08780C42-EB7D-4008-982D-2EFEEDF62810}" type="pres">
      <dgm:prSet presAssocID="{58F9EF0A-AAEE-4A83-9771-342B98FF24F6}" presName="hierChild5" presStyleCnt="0"/>
      <dgm:spPr/>
    </dgm:pt>
    <dgm:pt modelId="{CEA40286-96F3-44C8-B60C-711783748FE5}" type="pres">
      <dgm:prSet presAssocID="{E3016F4E-DCEF-438B-9B6A-4CA24B1D171E}" presName="hierChild5" presStyleCnt="0"/>
      <dgm:spPr/>
    </dgm:pt>
    <dgm:pt modelId="{E5E432D1-FAE7-4F33-A1FC-D56E661B6A70}" type="pres">
      <dgm:prSet presAssocID="{646542E8-B5CC-4BD6-A753-4A6ABEAD2001}" presName="hierChild5" presStyleCnt="0"/>
      <dgm:spPr/>
    </dgm:pt>
    <dgm:pt modelId="{EF8B3A59-E9B8-4B94-9DE1-A40496B31507}" type="pres">
      <dgm:prSet presAssocID="{A08961BA-0DD0-4189-BE6E-F6F9934CD0AE}" presName="Name37" presStyleLbl="parChTrans1D2" presStyleIdx="4" presStyleCnt="5"/>
      <dgm:spPr/>
    </dgm:pt>
    <dgm:pt modelId="{D1327A61-4C69-4484-89FF-11ABEDFCBC05}" type="pres">
      <dgm:prSet presAssocID="{B694CC39-79BF-4460-9905-FBBF53D87044}" presName="hierRoot2" presStyleCnt="0">
        <dgm:presLayoutVars>
          <dgm:hierBranch val="init"/>
        </dgm:presLayoutVars>
      </dgm:prSet>
      <dgm:spPr/>
    </dgm:pt>
    <dgm:pt modelId="{0D677FFA-194E-46C8-ACEC-1B84F2926F47}" type="pres">
      <dgm:prSet presAssocID="{B694CC39-79BF-4460-9905-FBBF53D87044}" presName="rootComposite" presStyleCnt="0"/>
      <dgm:spPr/>
    </dgm:pt>
    <dgm:pt modelId="{CA1C7E80-C45F-4C53-B3F8-14EC468BDA15}" type="pres">
      <dgm:prSet presAssocID="{B694CC39-79BF-4460-9905-FBBF53D87044}" presName="rootText" presStyleLbl="node2" presStyleIdx="4" presStyleCnt="5" custScaleX="94202">
        <dgm:presLayoutVars>
          <dgm:chPref val="3"/>
        </dgm:presLayoutVars>
      </dgm:prSet>
      <dgm:spPr/>
    </dgm:pt>
    <dgm:pt modelId="{5B72DAA6-1E46-4399-88C9-6136606D1141}" type="pres">
      <dgm:prSet presAssocID="{B694CC39-79BF-4460-9905-FBBF53D87044}" presName="rootConnector" presStyleLbl="node2" presStyleIdx="4" presStyleCnt="5"/>
      <dgm:spPr/>
    </dgm:pt>
    <dgm:pt modelId="{8DB50ECB-0A25-4C2F-8720-6F81E1B5F055}" type="pres">
      <dgm:prSet presAssocID="{B694CC39-79BF-4460-9905-FBBF53D87044}" presName="hierChild4" presStyleCnt="0"/>
      <dgm:spPr/>
    </dgm:pt>
    <dgm:pt modelId="{4CFA666A-097C-4AD4-973D-1EBC15E1515A}" type="pres">
      <dgm:prSet presAssocID="{D47C1E81-E079-4C97-86EF-09455E288946}" presName="Name37" presStyleLbl="parChTrans1D3" presStyleIdx="9" presStyleCnt="11"/>
      <dgm:spPr/>
    </dgm:pt>
    <dgm:pt modelId="{8F100C14-F645-406F-922B-A6C1E16F4BA1}" type="pres">
      <dgm:prSet presAssocID="{8BC2146D-1B1D-4820-AEE7-48E8E11B8DD8}" presName="hierRoot2" presStyleCnt="0">
        <dgm:presLayoutVars>
          <dgm:hierBranch val="init"/>
        </dgm:presLayoutVars>
      </dgm:prSet>
      <dgm:spPr/>
    </dgm:pt>
    <dgm:pt modelId="{6FD6735E-6473-46E0-A217-1D6CECFFCAA2}" type="pres">
      <dgm:prSet presAssocID="{8BC2146D-1B1D-4820-AEE7-48E8E11B8DD8}" presName="rootComposite" presStyleCnt="0"/>
      <dgm:spPr/>
    </dgm:pt>
    <dgm:pt modelId="{B5128EEE-3564-45C9-BBA6-80CFA53C2634}" type="pres">
      <dgm:prSet presAssocID="{8BC2146D-1B1D-4820-AEE7-48E8E11B8DD8}" presName="rootText" presStyleLbl="node3" presStyleIdx="9" presStyleCnt="11">
        <dgm:presLayoutVars>
          <dgm:chPref val="3"/>
        </dgm:presLayoutVars>
      </dgm:prSet>
      <dgm:spPr/>
    </dgm:pt>
    <dgm:pt modelId="{0B53F4F9-59BD-4F6D-A116-FF9B3A923CFA}" type="pres">
      <dgm:prSet presAssocID="{8BC2146D-1B1D-4820-AEE7-48E8E11B8DD8}" presName="rootConnector" presStyleLbl="node3" presStyleIdx="9" presStyleCnt="11"/>
      <dgm:spPr/>
    </dgm:pt>
    <dgm:pt modelId="{21695086-ABED-46B1-BA4B-0B6D3F610B61}" type="pres">
      <dgm:prSet presAssocID="{8BC2146D-1B1D-4820-AEE7-48E8E11B8DD8}" presName="hierChild4" presStyleCnt="0"/>
      <dgm:spPr/>
    </dgm:pt>
    <dgm:pt modelId="{E582BFDE-70CE-411C-B9C6-91C486505B6C}" type="pres">
      <dgm:prSet presAssocID="{8BC2146D-1B1D-4820-AEE7-48E8E11B8DD8}" presName="hierChild5" presStyleCnt="0"/>
      <dgm:spPr/>
    </dgm:pt>
    <dgm:pt modelId="{51027920-1B87-40F1-8688-0EA5CEF9FE0E}" type="pres">
      <dgm:prSet presAssocID="{70B13E7C-1A14-425B-B30F-F7CE45AF78B1}" presName="Name37" presStyleLbl="parChTrans1D3" presStyleIdx="10" presStyleCnt="11"/>
      <dgm:spPr/>
    </dgm:pt>
    <dgm:pt modelId="{6A1BDFBA-EB85-4087-9065-0360196A140B}" type="pres">
      <dgm:prSet presAssocID="{90D36F48-D07A-4457-A675-7B987E0D2000}" presName="hierRoot2" presStyleCnt="0">
        <dgm:presLayoutVars>
          <dgm:hierBranch val="init"/>
        </dgm:presLayoutVars>
      </dgm:prSet>
      <dgm:spPr/>
    </dgm:pt>
    <dgm:pt modelId="{58FFAFB8-E5E4-4ABC-8DF9-647F275D2D69}" type="pres">
      <dgm:prSet presAssocID="{90D36F48-D07A-4457-A675-7B987E0D2000}" presName="rootComposite" presStyleCnt="0"/>
      <dgm:spPr/>
    </dgm:pt>
    <dgm:pt modelId="{65AC1F5B-A2C2-49C4-B80D-68ADB38FF0D4}" type="pres">
      <dgm:prSet presAssocID="{90D36F48-D07A-4457-A675-7B987E0D2000}" presName="rootText" presStyleLbl="node3" presStyleIdx="10" presStyleCnt="11">
        <dgm:presLayoutVars>
          <dgm:chPref val="3"/>
        </dgm:presLayoutVars>
      </dgm:prSet>
      <dgm:spPr/>
    </dgm:pt>
    <dgm:pt modelId="{5CE98639-B867-4BCA-AF10-9B56EE9C56E6}" type="pres">
      <dgm:prSet presAssocID="{90D36F48-D07A-4457-A675-7B987E0D2000}" presName="rootConnector" presStyleLbl="node3" presStyleIdx="10" presStyleCnt="11"/>
      <dgm:spPr/>
    </dgm:pt>
    <dgm:pt modelId="{A6639CC2-DCD6-43D6-B2E0-2136D2DECD9D}" type="pres">
      <dgm:prSet presAssocID="{90D36F48-D07A-4457-A675-7B987E0D2000}" presName="hierChild4" presStyleCnt="0"/>
      <dgm:spPr/>
    </dgm:pt>
    <dgm:pt modelId="{FECA3752-BA5C-4DA9-A391-E1E0C349AE93}" type="pres">
      <dgm:prSet presAssocID="{90D36F48-D07A-4457-A675-7B987E0D2000}" presName="hierChild5" presStyleCnt="0"/>
      <dgm:spPr/>
    </dgm:pt>
    <dgm:pt modelId="{B19D2EE4-C417-40B9-90EE-6A51BFE2899A}" type="pres">
      <dgm:prSet presAssocID="{B694CC39-79BF-4460-9905-FBBF53D87044}" presName="hierChild5" presStyleCnt="0"/>
      <dgm:spPr/>
    </dgm:pt>
    <dgm:pt modelId="{0294CD9D-3A9E-43D6-80B7-0B17DC63DEEF}" type="pres">
      <dgm:prSet presAssocID="{F2C2BE7F-516E-4C1E-989A-FBACEDCE49D6}" presName="hierChild3" presStyleCnt="0"/>
      <dgm:spPr/>
    </dgm:pt>
  </dgm:ptLst>
  <dgm:cxnLst>
    <dgm:cxn modelId="{CEDC9F01-D653-411C-A9F6-DD0C608D553B}" type="presOf" srcId="{5D066E5D-01BF-4F8B-9D13-A8098D1761FB}" destId="{9FA28DE2-79FE-4D3E-8B3D-68C6779F37ED}" srcOrd="0" destOrd="0" presId="urn:microsoft.com/office/officeart/2005/8/layout/orgChart1"/>
    <dgm:cxn modelId="{5092FA07-2BB1-4FB1-9CB5-EC075A3B4A89}" type="presOf" srcId="{E3016F4E-DCEF-438B-9B6A-4CA24B1D171E}" destId="{446ECB02-E795-4FFC-A16C-D5504E2D33CB}" srcOrd="1" destOrd="0" presId="urn:microsoft.com/office/officeart/2005/8/layout/orgChart1"/>
    <dgm:cxn modelId="{28E8170A-8C2E-4A5B-BB9E-07511D3DB117}" type="presOf" srcId="{87B61DAF-114B-4E93-932F-0E614E96537B}" destId="{A5BD15E8-356F-4F71-B1B4-102CDCDF298D}" srcOrd="0" destOrd="0" presId="urn:microsoft.com/office/officeart/2005/8/layout/orgChart1"/>
    <dgm:cxn modelId="{AE6A130C-9670-44B7-8720-6FF6C8D920E8}" srcId="{75CCC5FA-85A5-480C-AF71-6D09BC8A068D}" destId="{91E6B923-DA0F-428E-A865-EB6033B26656}" srcOrd="2" destOrd="0" parTransId="{D9FE3036-7BF4-4C2D-93F0-9A4F08FA0E08}" sibTransId="{94BA0B1B-3227-4BDF-BD4D-AA0ECAC73524}"/>
    <dgm:cxn modelId="{41306F0C-AFCD-46AB-83E8-759CCC0567D5}" type="presOf" srcId="{70B13E7C-1A14-425B-B30F-F7CE45AF78B1}" destId="{51027920-1B87-40F1-8688-0EA5CEF9FE0E}" srcOrd="0" destOrd="0" presId="urn:microsoft.com/office/officeart/2005/8/layout/orgChart1"/>
    <dgm:cxn modelId="{F41FF30C-5E45-4C14-8460-B2D9F5811E45}" type="presOf" srcId="{C9AE0A6C-2269-4AA3-88A4-26204921E0AB}" destId="{1FA585DA-2963-48C4-861F-5FB4167D1E5F}" srcOrd="0" destOrd="0" presId="urn:microsoft.com/office/officeart/2005/8/layout/orgChart1"/>
    <dgm:cxn modelId="{726B270D-C600-4721-83F4-967AACDCC513}" type="presOf" srcId="{FC7D23DA-08EF-4442-91CE-94A5493EF1E1}" destId="{99B3FD9A-6F33-42FE-B6B2-1A2A7030E4D0}" srcOrd="1" destOrd="0" presId="urn:microsoft.com/office/officeart/2005/8/layout/orgChart1"/>
    <dgm:cxn modelId="{EA7B5A0D-EED6-4DAD-871B-0946200DC420}" type="presOf" srcId="{392ED633-DE59-4DA8-9BA7-42E23811F2BA}" destId="{2EA24A53-ECA3-4F32-8B4E-1FD77817F255}" srcOrd="0" destOrd="0" presId="urn:microsoft.com/office/officeart/2005/8/layout/orgChart1"/>
    <dgm:cxn modelId="{61DF920E-893A-44F7-96A9-903D931B65DE}" srcId="{F2C2BE7F-516E-4C1E-989A-FBACEDCE49D6}" destId="{25A99E22-877D-42A8-8854-0A165B8C9FEB}" srcOrd="2" destOrd="0" parTransId="{413C70C7-8BEC-4D78-84B3-57C3CAD1F475}" sibTransId="{FCF15025-8C70-478A-9FE0-A873B3733EF5}"/>
    <dgm:cxn modelId="{05A21F0F-C899-409D-9CFB-7DE4FE57AA28}" type="presOf" srcId="{F62C6C14-7C10-4984-A076-501A17B567A4}" destId="{E4E5AB37-8506-41F1-9C5F-EB7A135F5FD6}" srcOrd="0" destOrd="0" presId="urn:microsoft.com/office/officeart/2005/8/layout/orgChart1"/>
    <dgm:cxn modelId="{DE744D10-D89E-4A0A-9F9F-9FC2B8084A95}" type="presOf" srcId="{6E9F2BD2-343D-4AC7-9F44-C8D6497D1F67}" destId="{18E771FF-D45F-4DDF-AEAE-7AF1FD5F66A5}" srcOrd="0" destOrd="0" presId="urn:microsoft.com/office/officeart/2005/8/layout/orgChart1"/>
    <dgm:cxn modelId="{A2E7BF15-B997-481F-8D3D-16AF4D960470}" type="presOf" srcId="{7552707A-F6DF-4DE5-A21F-AF52DC7C2E3F}" destId="{7EB8276A-5855-461A-8C34-EA78A88D21D5}" srcOrd="0" destOrd="0" presId="urn:microsoft.com/office/officeart/2005/8/layout/orgChart1"/>
    <dgm:cxn modelId="{F50F4918-5782-4EC3-830F-A784E6679FE6}" type="presOf" srcId="{0AF70E72-8BA5-46E3-9769-C12E7977BF0B}" destId="{8E5FD6EC-9C77-477B-8237-AE7E2475AF61}" srcOrd="0" destOrd="0" presId="urn:microsoft.com/office/officeart/2005/8/layout/orgChart1"/>
    <dgm:cxn modelId="{66A4671D-38AD-4CE7-987D-064EE3432150}" type="presOf" srcId="{ED7C1AA9-5CE1-4BEC-A627-25C5B01005CC}" destId="{46497831-6735-48D3-886C-B14E82839EC4}" srcOrd="0" destOrd="0" presId="urn:microsoft.com/office/officeart/2005/8/layout/orgChart1"/>
    <dgm:cxn modelId="{688E7B21-27C0-49D7-B2AA-E488B4107276}" type="presOf" srcId="{B694CC39-79BF-4460-9905-FBBF53D87044}" destId="{CA1C7E80-C45F-4C53-B3F8-14EC468BDA15}" srcOrd="0" destOrd="0" presId="urn:microsoft.com/office/officeart/2005/8/layout/orgChart1"/>
    <dgm:cxn modelId="{9E950422-0E06-4C8A-A417-8FA49346920F}" type="presOf" srcId="{91E6B923-DA0F-428E-A865-EB6033B26656}" destId="{558D0CC4-A2EC-46A4-AA18-857969C30D21}" srcOrd="0" destOrd="0" presId="urn:microsoft.com/office/officeart/2005/8/layout/orgChart1"/>
    <dgm:cxn modelId="{6A779324-D3BF-487A-A31D-9CACE9B58716}" srcId="{25A99E22-877D-42A8-8854-0A165B8C9FEB}" destId="{0623219B-46B7-4D8D-9A50-2E7DC163C7DD}" srcOrd="0" destOrd="0" parTransId="{511C7898-B319-49A1-A7FA-0300707C5AF9}" sibTransId="{998351EE-40AE-4941-9DD8-D3DF32AAC5A1}"/>
    <dgm:cxn modelId="{BAEEB826-637E-401A-B995-639E004E412A}" type="presOf" srcId="{5B37B0C3-492D-464A-87B3-7C04819A7440}" destId="{70BE1787-FA8C-4EAC-A894-8E72EEEDA14F}" srcOrd="1" destOrd="0" presId="urn:microsoft.com/office/officeart/2005/8/layout/orgChart1"/>
    <dgm:cxn modelId="{A2027627-46CE-4885-B577-B1FC5AFFB4FF}" type="presOf" srcId="{96C7BBC6-5545-48EC-ADC8-4FBDFDE6ED67}" destId="{64A3D1F9-A077-4821-ADE3-56831858FF56}" srcOrd="0" destOrd="0" presId="urn:microsoft.com/office/officeart/2005/8/layout/orgChart1"/>
    <dgm:cxn modelId="{6E662D29-CD7A-48A7-A1CB-A6E7737BA5BC}" srcId="{646542E8-B5CC-4BD6-A753-4A6ABEAD2001}" destId="{E3016F4E-DCEF-438B-9B6A-4CA24B1D171E}" srcOrd="2" destOrd="0" parTransId="{211A8EF3-EF57-4266-8B86-731099C74C99}" sibTransId="{52F65AEE-3974-481B-B6A7-B305F9C060CE}"/>
    <dgm:cxn modelId="{2C37542B-1F68-46C0-BC10-C1570965E7CA}" srcId="{F2C2BE7F-516E-4C1E-989A-FBACEDCE49D6}" destId="{6E9F2BD2-343D-4AC7-9F44-C8D6497D1F67}" srcOrd="0" destOrd="0" parTransId="{BEA03A95-413B-448E-9A11-75A8C4DA3E60}" sibTransId="{DD3036A2-DC4F-47D3-80DB-F357B0DD903A}"/>
    <dgm:cxn modelId="{B1FB3531-8686-4180-B73C-AAAE94E3D6DE}" type="presOf" srcId="{C5D104B8-4678-4536-808B-35EE2F947A93}" destId="{E43FB28C-EA64-4352-BC22-2D01EFD3E13A}" srcOrd="0" destOrd="0" presId="urn:microsoft.com/office/officeart/2005/8/layout/orgChart1"/>
    <dgm:cxn modelId="{190D6A33-EC73-4A1D-9BFC-B7D73F755CD6}" srcId="{646542E8-B5CC-4BD6-A753-4A6ABEAD2001}" destId="{87B61DAF-114B-4E93-932F-0E614E96537B}" srcOrd="1" destOrd="0" parTransId="{0AF70E72-8BA5-46E3-9769-C12E7977BF0B}" sibTransId="{83945CC2-4CAF-467F-BE8A-7D64D112AF76}"/>
    <dgm:cxn modelId="{D992723B-A51C-464B-8C61-C7C0341FB5A1}" srcId="{A59A22C7-884B-448C-AE9F-2434DB7BBC63}" destId="{ED7C1AA9-5CE1-4BEC-A627-25C5B01005CC}" srcOrd="0" destOrd="0" parTransId="{4527FC71-8A63-482C-BB00-CAE09D0E01D8}" sibTransId="{C176B772-2BA3-43D5-B3D8-E8B9D7F388F3}"/>
    <dgm:cxn modelId="{EB81073C-B0A7-45D3-9060-F81E4601F5D6}" type="presOf" srcId="{73B5BEBA-2C9E-4A2C-8699-36A225524C58}" destId="{2D23E548-12B5-49EC-882D-6750AD7E909A}" srcOrd="1" destOrd="0" presId="urn:microsoft.com/office/officeart/2005/8/layout/orgChart1"/>
    <dgm:cxn modelId="{5C0F2940-4C7D-4A44-A736-D4DCE1238180}" type="presOf" srcId="{8D4B5474-6ED6-45FC-85C6-45C8877F8396}" destId="{B34309B7-76A1-4085-9AF0-0DE04C56CDAA}" srcOrd="1" destOrd="0" presId="urn:microsoft.com/office/officeart/2005/8/layout/orgChart1"/>
    <dgm:cxn modelId="{93E7575B-9841-4B3D-9E71-EB3F22C36BCD}" type="presOf" srcId="{FC7D23DA-08EF-4442-91CE-94A5493EF1E1}" destId="{2CD7027A-9BF4-46F5-AC62-50101BC03C31}" srcOrd="0" destOrd="0" presId="urn:microsoft.com/office/officeart/2005/8/layout/orgChart1"/>
    <dgm:cxn modelId="{6B42655C-FC7B-4F96-948C-1BC31768E8C3}" type="presOf" srcId="{8BC2146D-1B1D-4820-AEE7-48E8E11B8DD8}" destId="{B5128EEE-3564-45C9-BBA6-80CFA53C2634}" srcOrd="0" destOrd="0" presId="urn:microsoft.com/office/officeart/2005/8/layout/orgChart1"/>
    <dgm:cxn modelId="{DE99995D-1104-464C-8801-F083904D59D3}" type="presOf" srcId="{F62C6C14-7C10-4984-A076-501A17B567A4}" destId="{22EF106B-3376-432F-9715-DB305FA5FC6F}" srcOrd="1" destOrd="0" presId="urn:microsoft.com/office/officeart/2005/8/layout/orgChart1"/>
    <dgm:cxn modelId="{9BB7625E-E989-4255-ADEB-DFD5C285E6A6}" srcId="{D18AD1EB-19A6-43AB-93A4-6D11362D6125}" destId="{F2C2BE7F-516E-4C1E-989A-FBACEDCE49D6}" srcOrd="0" destOrd="0" parTransId="{F35EE007-AD51-4C34-B726-FE5D130B872B}" sibTransId="{DE6162CF-3E49-4843-BCBB-4EE25A5815FF}"/>
    <dgm:cxn modelId="{DBB6515E-042A-425C-8037-16135BD0AEE0}" type="presOf" srcId="{BB939EB4-95F1-43DE-97BD-20EDB17B3C1C}" destId="{ECE17D58-B409-4E84-B2EF-FCC793367725}" srcOrd="0" destOrd="0" presId="urn:microsoft.com/office/officeart/2005/8/layout/orgChart1"/>
    <dgm:cxn modelId="{4CB07D5F-306C-4549-963A-9EB795D0BF7C}" type="presOf" srcId="{211A8EF3-EF57-4266-8B86-731099C74C99}" destId="{5253D49C-EC42-415B-A0AE-C366A65DD789}" srcOrd="0" destOrd="0" presId="urn:microsoft.com/office/officeart/2005/8/layout/orgChart1"/>
    <dgm:cxn modelId="{BE038145-21C7-4D0E-84B2-2D662952765C}" type="presOf" srcId="{8D4B5474-6ED6-45FC-85C6-45C8877F8396}" destId="{0CECDA2E-352D-4EFF-B8A3-56A5F317DB37}" srcOrd="0" destOrd="0" presId="urn:microsoft.com/office/officeart/2005/8/layout/orgChart1"/>
    <dgm:cxn modelId="{1164CD46-FABB-4ABE-AFDB-08B3CD05783A}" type="presOf" srcId="{31FFE342-EF2D-441A-A1D8-B206A5E8F33D}" destId="{CDE3BA86-6FBC-4B1F-BCA7-5533396C1FF9}" srcOrd="0" destOrd="0" presId="urn:microsoft.com/office/officeart/2005/8/layout/orgChart1"/>
    <dgm:cxn modelId="{E6306C47-C7A9-4AE4-87E5-F8D804B0F9C8}" type="presOf" srcId="{6E9F2BD2-343D-4AC7-9F44-C8D6497D1F67}" destId="{035FF819-59D8-4011-8FF6-D27838F6F506}" srcOrd="1" destOrd="0" presId="urn:microsoft.com/office/officeart/2005/8/layout/orgChart1"/>
    <dgm:cxn modelId="{DF477867-6313-4E52-A21A-878E3ABD3978}" type="presOf" srcId="{0623219B-46B7-4D8D-9A50-2E7DC163C7DD}" destId="{3706D168-2AD8-41BB-B6A8-1F32689D23C9}" srcOrd="0" destOrd="0" presId="urn:microsoft.com/office/officeart/2005/8/layout/orgChart1"/>
    <dgm:cxn modelId="{C8DF9A49-D305-4F5E-80B9-D824A33B4900}" type="presOf" srcId="{BB939EB4-95F1-43DE-97BD-20EDB17B3C1C}" destId="{4B57CF63-8C07-4D35-93C8-D771C9F08512}" srcOrd="1" destOrd="0" presId="urn:microsoft.com/office/officeart/2005/8/layout/orgChart1"/>
    <dgm:cxn modelId="{68038F4A-778D-4D30-B18A-D63D79252242}" type="presOf" srcId="{A59A22C7-884B-448C-AE9F-2434DB7BBC63}" destId="{F8DDCF52-2851-4A48-B3F1-92C3632EACF8}" srcOrd="1" destOrd="0" presId="urn:microsoft.com/office/officeart/2005/8/layout/orgChart1"/>
    <dgm:cxn modelId="{62965A6B-9C96-461A-9851-E1B9E9AA8823}" type="presOf" srcId="{25A99E22-877D-42A8-8854-0A165B8C9FEB}" destId="{48A8B39A-4E18-475F-BFCE-757C44811698}" srcOrd="0" destOrd="0" presId="urn:microsoft.com/office/officeart/2005/8/layout/orgChart1"/>
    <dgm:cxn modelId="{741E376C-6178-444E-A9FB-F96483C1D7BC}" srcId="{E3016F4E-DCEF-438B-9B6A-4CA24B1D171E}" destId="{FC7D23DA-08EF-4442-91CE-94A5493EF1E1}" srcOrd="0" destOrd="0" parTransId="{C5D104B8-4678-4536-808B-35EE2F947A93}" sibTransId="{D6CFC298-BEA4-4EF9-BF1B-727A72A5C7A4}"/>
    <dgm:cxn modelId="{6052F64C-788D-48A5-8447-6BB5621CFDA1}" type="presOf" srcId="{F6C9FF79-4D5F-4B9F-9252-F8BCA2211018}" destId="{6FA5B0FD-FA3B-4989-8592-48BE5A869A33}" srcOrd="1" destOrd="0" presId="urn:microsoft.com/office/officeart/2005/8/layout/orgChart1"/>
    <dgm:cxn modelId="{4CEF446E-4322-4BB6-9649-E932A09BBAE8}" type="presOf" srcId="{D18AD1EB-19A6-43AB-93A4-6D11362D6125}" destId="{76E67055-76B4-44E6-9ECC-6340E24C9806}" srcOrd="0" destOrd="0" presId="urn:microsoft.com/office/officeart/2005/8/layout/orgChart1"/>
    <dgm:cxn modelId="{5F38D54F-33AF-4146-A93E-00D67C6B564A}" srcId="{B694CC39-79BF-4460-9905-FBBF53D87044}" destId="{8BC2146D-1B1D-4820-AEE7-48E8E11B8DD8}" srcOrd="0" destOrd="0" parTransId="{D47C1E81-E079-4C97-86EF-09455E288946}" sibTransId="{4909B8F6-EB48-4F1C-ABAE-B0B70FDA4FD0}"/>
    <dgm:cxn modelId="{37E14052-1935-46FA-8935-D2EB4F263FF5}" srcId="{6E9F2BD2-343D-4AC7-9F44-C8D6497D1F67}" destId="{CE82A48C-39C9-4F50-B6FF-8BE55488AE59}" srcOrd="0" destOrd="0" parTransId="{AA4F231A-6447-4ED0-9AE3-849267E4520F}" sibTransId="{322FB4DC-7C03-43AB-A4ED-81EC6AD559B2}"/>
    <dgm:cxn modelId="{0C9E3953-60F7-41B3-A99C-B66291A8D661}" type="presOf" srcId="{F6C9FF79-4D5F-4B9F-9252-F8BCA2211018}" destId="{771E6F64-020A-4720-BB2D-8CB61854D961}" srcOrd="0" destOrd="0" presId="urn:microsoft.com/office/officeart/2005/8/layout/orgChart1"/>
    <dgm:cxn modelId="{E18B8173-8513-4095-9777-14F803D25F29}" type="presOf" srcId="{5239AFDC-C55E-44FD-BE2A-F534DDA103F6}" destId="{ACF263D5-671A-4CA1-A065-0DA88626F2A9}" srcOrd="1" destOrd="0" presId="urn:microsoft.com/office/officeart/2005/8/layout/orgChart1"/>
    <dgm:cxn modelId="{6E3A8554-88C8-4D45-B2EE-AECD444FAE57}" srcId="{F2C2BE7F-516E-4C1E-989A-FBACEDCE49D6}" destId="{646542E8-B5CC-4BD6-A753-4A6ABEAD2001}" srcOrd="3" destOrd="0" parTransId="{392ED633-DE59-4DA8-9BA7-42E23811F2BA}" sibTransId="{CC842498-9BBA-4FB8-BDDD-726FF10EC026}"/>
    <dgm:cxn modelId="{64F6E375-B798-41C2-8C46-B50CEEBBA3CE}" srcId="{87B61DAF-114B-4E93-932F-0E614E96537B}" destId="{73B5BEBA-2C9E-4A2C-8699-36A225524C58}" srcOrd="0" destOrd="0" parTransId="{96C7BBC6-5545-48EC-ADC8-4FBDFDE6ED67}" sibTransId="{9C65ECCE-D2AF-40B3-B2BC-AB832F63C149}"/>
    <dgm:cxn modelId="{D6BE2A77-9FCF-4B76-8D89-50C867889F2C}" type="presOf" srcId="{4527FC71-8A63-482C-BB00-CAE09D0E01D8}" destId="{F5B9BA43-2D69-490E-9706-1C1FCB1D669B}" srcOrd="0" destOrd="0" presId="urn:microsoft.com/office/officeart/2005/8/layout/orgChart1"/>
    <dgm:cxn modelId="{4E743857-10DE-48C3-B422-96B4FB4D33D5}" type="presOf" srcId="{A08961BA-0DD0-4189-BE6E-F6F9934CD0AE}" destId="{EF8B3A59-E9B8-4B94-9DE1-A40496B31507}" srcOrd="0" destOrd="0" presId="urn:microsoft.com/office/officeart/2005/8/layout/orgChart1"/>
    <dgm:cxn modelId="{03DF6879-8E23-47C1-8457-4CDE63B8BB5C}" type="presOf" srcId="{2BA3CC3D-C4C5-4111-B5C9-60D9C7712322}" destId="{1D4664A1-700C-45DB-914C-8D580C817739}" srcOrd="0" destOrd="0" presId="urn:microsoft.com/office/officeart/2005/8/layout/orgChart1"/>
    <dgm:cxn modelId="{C7129A79-29EA-4B04-ABB1-BA175866D6D3}" type="presOf" srcId="{91E6B923-DA0F-428E-A865-EB6033B26656}" destId="{89F2B6CC-2D1D-4C09-8ECD-774C1493C17B}" srcOrd="1" destOrd="0" presId="urn:microsoft.com/office/officeart/2005/8/layout/orgChart1"/>
    <dgm:cxn modelId="{9F3AA859-A5F4-496A-9FCF-8DD9C91CFFE8}" type="presOf" srcId="{AA4F231A-6447-4ED0-9AE3-849267E4520F}" destId="{94D97F2B-D93D-4ACF-9F1E-C117790665F3}" srcOrd="0" destOrd="0" presId="urn:microsoft.com/office/officeart/2005/8/layout/orgChart1"/>
    <dgm:cxn modelId="{C405FE7B-5467-46CF-BAAC-AD72981F768B}" type="presOf" srcId="{D6BD98A1-B8C6-437C-A5CB-D2393678E85E}" destId="{8FDD9358-DF43-48BC-BEE7-2575D19E515F}" srcOrd="0" destOrd="0" presId="urn:microsoft.com/office/officeart/2005/8/layout/orgChart1"/>
    <dgm:cxn modelId="{2106677C-1CF2-459E-BDCE-E9B672B23D29}" type="presOf" srcId="{A59A22C7-884B-448C-AE9F-2434DB7BBC63}" destId="{AF5D7843-582F-48DF-B863-2D97A3D1125F}" srcOrd="0" destOrd="0" presId="urn:microsoft.com/office/officeart/2005/8/layout/orgChart1"/>
    <dgm:cxn modelId="{6823DA7E-4DE8-4E0C-AF6B-5C53A6B44812}" type="presOf" srcId="{F2C2BE7F-516E-4C1E-989A-FBACEDCE49D6}" destId="{501E5E2D-6ED3-4291-BFB3-5789AB5DE8B3}" srcOrd="0" destOrd="0" presId="urn:microsoft.com/office/officeart/2005/8/layout/orgChart1"/>
    <dgm:cxn modelId="{14937983-7BB4-435C-A127-CB6ADB609AB1}" type="presOf" srcId="{B694CC39-79BF-4460-9905-FBBF53D87044}" destId="{5B72DAA6-1E46-4399-88C9-6136606D1141}" srcOrd="1" destOrd="0" presId="urn:microsoft.com/office/officeart/2005/8/layout/orgChart1"/>
    <dgm:cxn modelId="{5DEC9285-0965-498E-81FB-B0BE069CB961}" srcId="{646542E8-B5CC-4BD6-A753-4A6ABEAD2001}" destId="{75CCC5FA-85A5-480C-AF71-6D09BC8A068D}" srcOrd="0" destOrd="0" parTransId="{C9AE0A6C-2269-4AA3-88A4-26204921E0AB}" sibTransId="{4A855A78-2493-45A2-B3FD-6FFE27C81003}"/>
    <dgm:cxn modelId="{DF13B387-34C6-4AAC-B7D9-2030F8C84371}" type="presOf" srcId="{E3016F4E-DCEF-438B-9B6A-4CA24B1D171E}" destId="{0C27AEC5-2157-4EDD-B67A-C590C72DE6D3}" srcOrd="0" destOrd="0" presId="urn:microsoft.com/office/officeart/2005/8/layout/orgChart1"/>
    <dgm:cxn modelId="{1D44258D-F1E6-480C-9846-499A680E3461}" type="presOf" srcId="{90D36F48-D07A-4457-A675-7B987E0D2000}" destId="{5CE98639-B867-4BCA-AF10-9B56EE9C56E6}" srcOrd="1" destOrd="0" presId="urn:microsoft.com/office/officeart/2005/8/layout/orgChart1"/>
    <dgm:cxn modelId="{0BC5C590-8A64-41FA-A91C-73388850E870}" type="presOf" srcId="{ED218C67-3EC1-4288-B18E-B63B465C8D03}" destId="{100B6218-EECD-430B-80D5-6793959DD664}" srcOrd="0" destOrd="0" presId="urn:microsoft.com/office/officeart/2005/8/layout/orgChart1"/>
    <dgm:cxn modelId="{992EDE93-4B76-4BD4-B5AB-A5481C02649B}" type="presOf" srcId="{5239AFDC-C55E-44FD-BE2A-F534DDA103F6}" destId="{974F052D-D06F-4AA8-AE51-D21EBED1766E}" srcOrd="0" destOrd="0" presId="urn:microsoft.com/office/officeart/2005/8/layout/orgChart1"/>
    <dgm:cxn modelId="{75F0539A-91CF-44FE-8A56-1F8C46F6AB31}" type="presOf" srcId="{C48F015C-4CC9-4899-8B57-3D8DCD1B5D10}" destId="{549BFDE2-B418-4DFA-8395-E2DB232C6D58}" srcOrd="0" destOrd="0" presId="urn:microsoft.com/office/officeart/2005/8/layout/orgChart1"/>
    <dgm:cxn modelId="{8D70249F-9D8A-4F14-AE69-42AA15DFE902}" type="presOf" srcId="{75CCC5FA-85A5-480C-AF71-6D09BC8A068D}" destId="{0FEA3CF2-08B2-43EE-AD09-47D70E4505BE}" srcOrd="1" destOrd="0" presId="urn:microsoft.com/office/officeart/2005/8/layout/orgChart1"/>
    <dgm:cxn modelId="{BB294FA2-4A14-4327-B923-47A69EA92058}" type="presOf" srcId="{ED7C1AA9-5CE1-4BEC-A627-25C5B01005CC}" destId="{7FD506A1-4824-49FF-A82A-EA6A7ACC9F9A}" srcOrd="1" destOrd="0" presId="urn:microsoft.com/office/officeart/2005/8/layout/orgChart1"/>
    <dgm:cxn modelId="{79E2DFA2-9C67-4E00-8892-20F77EF670A3}" type="presOf" srcId="{58F9EF0A-AAEE-4A83-9771-342B98FF24F6}" destId="{F5DB5266-D136-4BC5-A876-430CB912C577}" srcOrd="1" destOrd="0" presId="urn:microsoft.com/office/officeart/2005/8/layout/orgChart1"/>
    <dgm:cxn modelId="{DE900CA5-DFC2-4585-A045-6DCF60E75B50}" type="presOf" srcId="{89EB1033-00E3-4758-9A71-BAE10A4566BD}" destId="{055568F2-50A1-4A21-B898-0314614C73F8}" srcOrd="0" destOrd="0" presId="urn:microsoft.com/office/officeart/2005/8/layout/orgChart1"/>
    <dgm:cxn modelId="{9265D8A6-F723-485D-9A82-5B699B2EBF4F}" type="presOf" srcId="{75CCC5FA-85A5-480C-AF71-6D09BC8A068D}" destId="{344FCC41-C13E-4888-B6FF-13A3ADE7443E}" srcOrd="0" destOrd="0" presId="urn:microsoft.com/office/officeart/2005/8/layout/orgChart1"/>
    <dgm:cxn modelId="{9DD09CA7-68DD-410E-87AD-48AEA420D141}" type="presOf" srcId="{CE82A48C-39C9-4F50-B6FF-8BE55488AE59}" destId="{ABE0940F-8CC0-4D90-BDCF-28B3FBBA090A}" srcOrd="1" destOrd="0" presId="urn:microsoft.com/office/officeart/2005/8/layout/orgChart1"/>
    <dgm:cxn modelId="{FDE6D1A8-7AA3-4045-9D73-D1EA7D8CC980}" type="presOf" srcId="{511C7898-B319-49A1-A7FA-0300707C5AF9}" destId="{F8682B37-DC95-4FF9-A027-15AA2193A436}" srcOrd="0" destOrd="0" presId="urn:microsoft.com/office/officeart/2005/8/layout/orgChart1"/>
    <dgm:cxn modelId="{A5D50AA9-29D6-47DE-8925-68521FEF973F}" srcId="{E3016F4E-DCEF-438B-9B6A-4CA24B1D171E}" destId="{58F9EF0A-AAEE-4A83-9771-342B98FF24F6}" srcOrd="2" destOrd="0" parTransId="{B5A76797-BBC5-434F-BF39-21F17A58BC5E}" sibTransId="{B5EEEA3F-B522-45BA-9F5A-7A32098D749D}"/>
    <dgm:cxn modelId="{605621A9-F6FC-44F3-BAB9-DD19E5F9D041}" srcId="{E3016F4E-DCEF-438B-9B6A-4CA24B1D171E}" destId="{8D4B5474-6ED6-45FC-85C6-45C8877F8396}" srcOrd="1" destOrd="0" parTransId="{37A04A33-934B-4ABA-91B6-8047E21E7F6E}" sibTransId="{61C027D2-4B0A-4904-974B-81B3DD7832BA}"/>
    <dgm:cxn modelId="{13A092AB-F49A-4E24-ADB9-4F6734A58995}" srcId="{75CCC5FA-85A5-480C-AF71-6D09BC8A068D}" destId="{BB939EB4-95F1-43DE-97BD-20EDB17B3C1C}" srcOrd="0" destOrd="0" parTransId="{7332FA32-A17F-4ECF-9E52-1CF836FDACC4}" sibTransId="{8F11C9EF-AF3E-4246-A424-E6A2E8BCC6FB}"/>
    <dgm:cxn modelId="{D7432AAD-FD19-4F50-8772-3C597DE47606}" srcId="{A59A22C7-884B-448C-AE9F-2434DB7BBC63}" destId="{D6BD98A1-B8C6-437C-A5CB-D2393678E85E}" srcOrd="1" destOrd="0" parTransId="{7552707A-F6DF-4DE5-A21F-AF52DC7C2E3F}" sibTransId="{22416EF2-D9F0-4C79-9072-270B32FB50BE}"/>
    <dgm:cxn modelId="{2397E3B0-CA1D-4696-8F61-95433D9AC613}" type="presOf" srcId="{3766EBEA-A70E-4CB1-A716-2B409F8566AD}" destId="{BA95751F-5E28-4E06-B7B0-F504F1C5C5F6}" srcOrd="0" destOrd="0" presId="urn:microsoft.com/office/officeart/2005/8/layout/orgChart1"/>
    <dgm:cxn modelId="{E4C5D5B1-03CE-459B-AEA8-57154E9DB512}" type="presOf" srcId="{646542E8-B5CC-4BD6-A753-4A6ABEAD2001}" destId="{39FFC764-4806-4DEF-9DC2-7B5D0F7ED0A7}" srcOrd="1" destOrd="0" presId="urn:microsoft.com/office/officeart/2005/8/layout/orgChart1"/>
    <dgm:cxn modelId="{89A3E8B6-708F-45A3-B8B3-E94A7F0F65DF}" srcId="{87B61DAF-114B-4E93-932F-0E614E96537B}" destId="{5239AFDC-C55E-44FD-BE2A-F534DDA103F6}" srcOrd="2" destOrd="0" parTransId="{3766EBEA-A70E-4CB1-A716-2B409F8566AD}" sibTransId="{B6DB6CFE-CE82-4A3B-87A9-27D7EE55A884}"/>
    <dgm:cxn modelId="{BC5AD7BA-A8E4-43E7-92DC-1E7881418EEF}" type="presOf" srcId="{C48F015C-4CC9-4899-8B57-3D8DCD1B5D10}" destId="{9C882AA9-4B31-49C6-9565-106CE12C43F4}" srcOrd="1" destOrd="0" presId="urn:microsoft.com/office/officeart/2005/8/layout/orgChart1"/>
    <dgm:cxn modelId="{3D7738BD-529D-421D-97E6-A97BE7FC2FA1}" srcId="{F2C2BE7F-516E-4C1E-989A-FBACEDCE49D6}" destId="{B694CC39-79BF-4460-9905-FBBF53D87044}" srcOrd="4" destOrd="0" parTransId="{A08961BA-0DD0-4189-BE6E-F6F9934CD0AE}" sibTransId="{E60448F9-39BB-4627-BD5C-3310602213F2}"/>
    <dgm:cxn modelId="{B05121BF-7D9C-49B8-B5FD-C335007A5169}" type="presOf" srcId="{90D36F48-D07A-4457-A675-7B987E0D2000}" destId="{65AC1F5B-A2C2-49C4-B80D-68ADB38FF0D4}" srcOrd="0" destOrd="0" presId="urn:microsoft.com/office/officeart/2005/8/layout/orgChart1"/>
    <dgm:cxn modelId="{352924C6-3853-4F1C-ACD2-99CC990E9311}" srcId="{25A99E22-877D-42A8-8854-0A165B8C9FEB}" destId="{F6C9FF79-4D5F-4B9F-9252-F8BCA2211018}" srcOrd="1" destOrd="0" parTransId="{ED218C67-3EC1-4288-B18E-B63B465C8D03}" sibTransId="{2B8B421D-BE5E-4D9E-A3E2-6EAC56B943C7}"/>
    <dgm:cxn modelId="{BED6C0C7-877D-49DF-A010-8F6F848F4CEB}" srcId="{75CCC5FA-85A5-480C-AF71-6D09BC8A068D}" destId="{C48F015C-4CC9-4899-8B57-3D8DCD1B5D10}" srcOrd="1" destOrd="0" parTransId="{2BA3CC3D-C4C5-4111-B5C9-60D9C7712322}" sibTransId="{B95108AE-128F-481A-99C5-77AAACAE5DD8}"/>
    <dgm:cxn modelId="{944BF4C7-7625-4F52-B9CB-9B519F266B2A}" type="presOf" srcId="{58F9EF0A-AAEE-4A83-9771-342B98FF24F6}" destId="{8E4D98A1-2148-4E5D-8A6C-0CE4F233E556}" srcOrd="0" destOrd="0" presId="urn:microsoft.com/office/officeart/2005/8/layout/orgChart1"/>
    <dgm:cxn modelId="{1E8DD9C8-0EE4-46F1-B12B-C12586F8A067}" type="presOf" srcId="{D6BD98A1-B8C6-437C-A5CB-D2393678E85E}" destId="{EC37F834-CB2E-46F7-A699-1089EE9548DA}" srcOrd="1" destOrd="0" presId="urn:microsoft.com/office/officeart/2005/8/layout/orgChart1"/>
    <dgm:cxn modelId="{2ADEBBC9-99FF-4DBC-8324-C4EBD69846CC}" type="presOf" srcId="{73B5BEBA-2C9E-4A2C-8699-36A225524C58}" destId="{C647AD90-2ED6-4E82-853A-C8D26974DAD0}" srcOrd="0" destOrd="0" presId="urn:microsoft.com/office/officeart/2005/8/layout/orgChart1"/>
    <dgm:cxn modelId="{E9435FCA-D18D-4D0A-B212-B3FF0C14AC91}" type="presOf" srcId="{7332FA32-A17F-4ECF-9E52-1CF836FDACC4}" destId="{A4D74C7F-A412-48E7-BB19-AB7797AEACAC}" srcOrd="0" destOrd="0" presId="urn:microsoft.com/office/officeart/2005/8/layout/orgChart1"/>
    <dgm:cxn modelId="{930EAECA-22BE-4EBA-89D0-C35D858EA0BC}" srcId="{87B61DAF-114B-4E93-932F-0E614E96537B}" destId="{F62C6C14-7C10-4984-A076-501A17B567A4}" srcOrd="1" destOrd="0" parTransId="{5D066E5D-01BF-4F8B-9D13-A8098D1761FB}" sibTransId="{EEF56EC4-2097-414E-8AC4-49BF2E642722}"/>
    <dgm:cxn modelId="{5CE53ED7-3367-4A69-8C65-BD4E20831FD4}" type="presOf" srcId="{413C70C7-8BEC-4D78-84B3-57C3CAD1F475}" destId="{E5041864-F56C-4EE6-B4BE-CC0063C18F92}" srcOrd="0" destOrd="0" presId="urn:microsoft.com/office/officeart/2005/8/layout/orgChart1"/>
    <dgm:cxn modelId="{40131ED9-1619-4798-8215-64C454F92F03}" srcId="{F2C2BE7F-516E-4C1E-989A-FBACEDCE49D6}" destId="{A59A22C7-884B-448C-AE9F-2434DB7BBC63}" srcOrd="1" destOrd="0" parTransId="{31FFE342-EF2D-441A-A1D8-B206A5E8F33D}" sibTransId="{B8CC1770-D0FC-4B4B-AD4F-0FF70B5591FB}"/>
    <dgm:cxn modelId="{6BDE81DB-502A-45FC-9C85-CD44C22BE35A}" type="presOf" srcId="{646542E8-B5CC-4BD6-A753-4A6ABEAD2001}" destId="{7ADAA70F-BE3D-427A-8A35-4B9D0861C8B3}" srcOrd="0" destOrd="0" presId="urn:microsoft.com/office/officeart/2005/8/layout/orgChart1"/>
    <dgm:cxn modelId="{B15B3DDF-840D-4103-962E-BDFB96FDAD92}" type="presOf" srcId="{BEA03A95-413B-448E-9A11-75A8C4DA3E60}" destId="{3EC43911-AE77-4E28-A8CE-3C677A1DEA95}" srcOrd="0" destOrd="0" presId="urn:microsoft.com/office/officeart/2005/8/layout/orgChart1"/>
    <dgm:cxn modelId="{E10B0CE1-F908-468C-A292-3FBF8C642949}" type="presOf" srcId="{8BC2146D-1B1D-4820-AEE7-48E8E11B8DD8}" destId="{0B53F4F9-59BD-4F6D-A116-FF9B3A923CFA}" srcOrd="1" destOrd="0" presId="urn:microsoft.com/office/officeart/2005/8/layout/orgChart1"/>
    <dgm:cxn modelId="{614E3FE3-1D36-4B12-B683-3A392FAF08C8}" type="presOf" srcId="{87B61DAF-114B-4E93-932F-0E614E96537B}" destId="{B1926BD0-79D9-4925-A20D-6CA3B1534C40}" srcOrd="1" destOrd="0" presId="urn:microsoft.com/office/officeart/2005/8/layout/orgChart1"/>
    <dgm:cxn modelId="{7E11FEE8-23EA-4DCC-A7E3-444B841D2A96}" type="presOf" srcId="{D47C1E81-E079-4C97-86EF-09455E288946}" destId="{4CFA666A-097C-4AD4-973D-1EBC15E1515A}" srcOrd="0" destOrd="0" presId="urn:microsoft.com/office/officeart/2005/8/layout/orgChart1"/>
    <dgm:cxn modelId="{079E7DEA-169A-4F9F-B530-7CAE7081CC7F}" srcId="{B694CC39-79BF-4460-9905-FBBF53D87044}" destId="{90D36F48-D07A-4457-A675-7B987E0D2000}" srcOrd="1" destOrd="0" parTransId="{70B13E7C-1A14-425B-B30F-F7CE45AF78B1}" sibTransId="{2B49E306-EEBB-4D57-869C-4D481D4A2F54}"/>
    <dgm:cxn modelId="{0BB056EE-2066-4FE4-9DEF-3A2546C0069D}" type="presOf" srcId="{D9FE3036-7BF4-4C2D-93F0-9A4F08FA0E08}" destId="{2C567E70-F37A-48FC-8FBE-FC0676E063E2}" srcOrd="0" destOrd="0" presId="urn:microsoft.com/office/officeart/2005/8/layout/orgChart1"/>
    <dgm:cxn modelId="{C99393EE-0E35-440A-AC1C-C57B5D3BE465}" type="presOf" srcId="{F2C2BE7F-516E-4C1E-989A-FBACEDCE49D6}" destId="{E541A067-CF3F-44B8-96D8-D0B9E6B20483}" srcOrd="1" destOrd="0" presId="urn:microsoft.com/office/officeart/2005/8/layout/orgChart1"/>
    <dgm:cxn modelId="{D0C94AF1-3259-4091-9BDE-E8D569C1FCA7}" type="presOf" srcId="{37A04A33-934B-4ABA-91B6-8047E21E7F6E}" destId="{EBDD2333-CAC9-484B-B3A5-17372050C2B8}" srcOrd="0" destOrd="0" presId="urn:microsoft.com/office/officeart/2005/8/layout/orgChart1"/>
    <dgm:cxn modelId="{ED9628F2-85DE-432A-B74A-B38E738560A0}" type="presOf" srcId="{5B37B0C3-492D-464A-87B3-7C04819A7440}" destId="{D117E210-112A-44C1-B9CC-45A26D8B8A64}" srcOrd="0" destOrd="0" presId="urn:microsoft.com/office/officeart/2005/8/layout/orgChart1"/>
    <dgm:cxn modelId="{F30EBEF2-6D16-4CD2-A0B2-A539E5ABC968}" type="presOf" srcId="{B5A76797-BBC5-434F-BF39-21F17A58BC5E}" destId="{0DE70073-F647-422A-BF3D-A0E74EEAB230}" srcOrd="0" destOrd="0" presId="urn:microsoft.com/office/officeart/2005/8/layout/orgChart1"/>
    <dgm:cxn modelId="{71FE4DF3-3DB4-481B-A3E6-E96B20AC017C}" type="presOf" srcId="{0623219B-46B7-4D8D-9A50-2E7DC163C7DD}" destId="{5D8167D3-3734-4046-9B85-30A3344D28DF}" srcOrd="1" destOrd="0" presId="urn:microsoft.com/office/officeart/2005/8/layout/orgChart1"/>
    <dgm:cxn modelId="{1A94D0F6-E961-4455-A699-D0E7D43563F2}" srcId="{25A99E22-877D-42A8-8854-0A165B8C9FEB}" destId="{5B37B0C3-492D-464A-87B3-7C04819A7440}" srcOrd="2" destOrd="0" parTransId="{89EB1033-00E3-4758-9A71-BAE10A4566BD}" sibTransId="{27203AF9-5781-44D1-BBE1-329B800C3802}"/>
    <dgm:cxn modelId="{DFABE9FE-9620-41BE-AB79-824D9F4F59CC}" type="presOf" srcId="{CE82A48C-39C9-4F50-B6FF-8BE55488AE59}" destId="{CB59B9DF-49BA-47E9-ACBD-3BE3ED8E3C4E}" srcOrd="0" destOrd="0" presId="urn:microsoft.com/office/officeart/2005/8/layout/orgChart1"/>
    <dgm:cxn modelId="{EE619CFF-A680-47E1-9FCA-364A3C98DE6B}" type="presOf" srcId="{25A99E22-877D-42A8-8854-0A165B8C9FEB}" destId="{EAF5E775-198C-4CD4-8D7B-34448AD1823E}" srcOrd="1" destOrd="0" presId="urn:microsoft.com/office/officeart/2005/8/layout/orgChart1"/>
    <dgm:cxn modelId="{9DE870AF-D1F4-48E5-B448-0D2FFEC765F9}" type="presParOf" srcId="{76E67055-76B4-44E6-9ECC-6340E24C9806}" destId="{A585329F-B105-4CAE-B25A-DFE94A66748B}" srcOrd="0" destOrd="0" presId="urn:microsoft.com/office/officeart/2005/8/layout/orgChart1"/>
    <dgm:cxn modelId="{BD21E58D-647B-4DCC-A2FA-EB8842E4F3D6}" type="presParOf" srcId="{A585329F-B105-4CAE-B25A-DFE94A66748B}" destId="{8C527321-B7E8-4F0F-80AC-779FE7052CBD}" srcOrd="0" destOrd="0" presId="urn:microsoft.com/office/officeart/2005/8/layout/orgChart1"/>
    <dgm:cxn modelId="{8EE2A825-875B-4F38-8296-C91CB66839F0}" type="presParOf" srcId="{8C527321-B7E8-4F0F-80AC-779FE7052CBD}" destId="{501E5E2D-6ED3-4291-BFB3-5789AB5DE8B3}" srcOrd="0" destOrd="0" presId="urn:microsoft.com/office/officeart/2005/8/layout/orgChart1"/>
    <dgm:cxn modelId="{2447F540-54AA-42BC-A4FF-51EA6AB5C942}" type="presParOf" srcId="{8C527321-B7E8-4F0F-80AC-779FE7052CBD}" destId="{E541A067-CF3F-44B8-96D8-D0B9E6B20483}" srcOrd="1" destOrd="0" presId="urn:microsoft.com/office/officeart/2005/8/layout/orgChart1"/>
    <dgm:cxn modelId="{224FE16A-30C6-4BBE-A164-7B4C1F2E0B85}" type="presParOf" srcId="{A585329F-B105-4CAE-B25A-DFE94A66748B}" destId="{18264FBB-5C92-42EC-B0D3-C29148B35F40}" srcOrd="1" destOrd="0" presId="urn:microsoft.com/office/officeart/2005/8/layout/orgChart1"/>
    <dgm:cxn modelId="{0D2EADC8-BE9A-4A64-8818-1CD1E9DDE3FB}" type="presParOf" srcId="{18264FBB-5C92-42EC-B0D3-C29148B35F40}" destId="{3EC43911-AE77-4E28-A8CE-3C677A1DEA95}" srcOrd="0" destOrd="0" presId="urn:microsoft.com/office/officeart/2005/8/layout/orgChart1"/>
    <dgm:cxn modelId="{C41FA968-3CDC-41B4-9A1B-7647CA40E747}" type="presParOf" srcId="{18264FBB-5C92-42EC-B0D3-C29148B35F40}" destId="{A7A55A74-903B-4B35-9CEE-B89B548E9CF7}" srcOrd="1" destOrd="0" presId="urn:microsoft.com/office/officeart/2005/8/layout/orgChart1"/>
    <dgm:cxn modelId="{867DBAB6-CE37-4304-870C-6AD3B058AE7D}" type="presParOf" srcId="{A7A55A74-903B-4B35-9CEE-B89B548E9CF7}" destId="{6615F34B-EFE5-4FB6-95B2-48C8C62D3CDD}" srcOrd="0" destOrd="0" presId="urn:microsoft.com/office/officeart/2005/8/layout/orgChart1"/>
    <dgm:cxn modelId="{68682A05-2D56-40F6-8CD2-78E4CC5A6B7F}" type="presParOf" srcId="{6615F34B-EFE5-4FB6-95B2-48C8C62D3CDD}" destId="{18E771FF-D45F-4DDF-AEAE-7AF1FD5F66A5}" srcOrd="0" destOrd="0" presId="urn:microsoft.com/office/officeart/2005/8/layout/orgChart1"/>
    <dgm:cxn modelId="{240E9409-4698-4664-B4A1-7EB2D46553D6}" type="presParOf" srcId="{6615F34B-EFE5-4FB6-95B2-48C8C62D3CDD}" destId="{035FF819-59D8-4011-8FF6-D27838F6F506}" srcOrd="1" destOrd="0" presId="urn:microsoft.com/office/officeart/2005/8/layout/orgChart1"/>
    <dgm:cxn modelId="{079FF458-A5FF-4C48-BC20-768B5106E497}" type="presParOf" srcId="{A7A55A74-903B-4B35-9CEE-B89B548E9CF7}" destId="{9F70D029-3C3E-4AB9-A2DA-8F46A9C46847}" srcOrd="1" destOrd="0" presId="urn:microsoft.com/office/officeart/2005/8/layout/orgChart1"/>
    <dgm:cxn modelId="{03F5B153-A3F8-40DD-89F9-8EA5F9A38B22}" type="presParOf" srcId="{9F70D029-3C3E-4AB9-A2DA-8F46A9C46847}" destId="{94D97F2B-D93D-4ACF-9F1E-C117790665F3}" srcOrd="0" destOrd="0" presId="urn:microsoft.com/office/officeart/2005/8/layout/orgChart1"/>
    <dgm:cxn modelId="{374BE25E-A009-4D55-B9A0-CD3A9ED02DFB}" type="presParOf" srcId="{9F70D029-3C3E-4AB9-A2DA-8F46A9C46847}" destId="{DB29B9A0-36B4-403A-AEF0-4548AE33F638}" srcOrd="1" destOrd="0" presId="urn:microsoft.com/office/officeart/2005/8/layout/orgChart1"/>
    <dgm:cxn modelId="{2AD304C9-B877-409A-BA04-BB60ED0B8D27}" type="presParOf" srcId="{DB29B9A0-36B4-403A-AEF0-4548AE33F638}" destId="{81BE91AD-D911-4E1C-9007-7505102F8F58}" srcOrd="0" destOrd="0" presId="urn:microsoft.com/office/officeart/2005/8/layout/orgChart1"/>
    <dgm:cxn modelId="{18A7BD3E-23AD-42B9-B1B7-9EB1C510D05F}" type="presParOf" srcId="{81BE91AD-D911-4E1C-9007-7505102F8F58}" destId="{CB59B9DF-49BA-47E9-ACBD-3BE3ED8E3C4E}" srcOrd="0" destOrd="0" presId="urn:microsoft.com/office/officeart/2005/8/layout/orgChart1"/>
    <dgm:cxn modelId="{7631414D-3A7F-4202-BB34-A1A532561FA7}" type="presParOf" srcId="{81BE91AD-D911-4E1C-9007-7505102F8F58}" destId="{ABE0940F-8CC0-4D90-BDCF-28B3FBBA090A}" srcOrd="1" destOrd="0" presId="urn:microsoft.com/office/officeart/2005/8/layout/orgChart1"/>
    <dgm:cxn modelId="{27175879-964F-443A-8515-B560E8448BC9}" type="presParOf" srcId="{DB29B9A0-36B4-403A-AEF0-4548AE33F638}" destId="{E74943D0-0AD4-4FC9-92FA-562564BF3128}" srcOrd="1" destOrd="0" presId="urn:microsoft.com/office/officeart/2005/8/layout/orgChart1"/>
    <dgm:cxn modelId="{AA77B717-EDBF-4599-8C3F-4C7C8692373A}" type="presParOf" srcId="{DB29B9A0-36B4-403A-AEF0-4548AE33F638}" destId="{C9DE6540-CF88-4554-8406-20CF57CED22B}" srcOrd="2" destOrd="0" presId="urn:microsoft.com/office/officeart/2005/8/layout/orgChart1"/>
    <dgm:cxn modelId="{E9B236EE-6494-49A5-A882-A9F7AA885773}" type="presParOf" srcId="{A7A55A74-903B-4B35-9CEE-B89B548E9CF7}" destId="{B175A7CD-D0CD-4A70-B7A5-B09469984598}" srcOrd="2" destOrd="0" presId="urn:microsoft.com/office/officeart/2005/8/layout/orgChart1"/>
    <dgm:cxn modelId="{9B6A0B16-14CB-4B0E-BC65-977D518651D5}" type="presParOf" srcId="{18264FBB-5C92-42EC-B0D3-C29148B35F40}" destId="{CDE3BA86-6FBC-4B1F-BCA7-5533396C1FF9}" srcOrd="2" destOrd="0" presId="urn:microsoft.com/office/officeart/2005/8/layout/orgChart1"/>
    <dgm:cxn modelId="{71EB9BB2-142D-4A00-B300-F85FEAA53B94}" type="presParOf" srcId="{18264FBB-5C92-42EC-B0D3-C29148B35F40}" destId="{6252A66D-1C23-4D36-B52A-8C38B2715944}" srcOrd="3" destOrd="0" presId="urn:microsoft.com/office/officeart/2005/8/layout/orgChart1"/>
    <dgm:cxn modelId="{F31C2451-E87A-47DB-A516-8D7C7ECB6157}" type="presParOf" srcId="{6252A66D-1C23-4D36-B52A-8C38B2715944}" destId="{DACD4DFA-DD96-409E-9A43-E0C3D5AC50B8}" srcOrd="0" destOrd="0" presId="urn:microsoft.com/office/officeart/2005/8/layout/orgChart1"/>
    <dgm:cxn modelId="{ADC52F06-2507-4EA3-B75D-8DBFE6A52D4D}" type="presParOf" srcId="{DACD4DFA-DD96-409E-9A43-E0C3D5AC50B8}" destId="{AF5D7843-582F-48DF-B863-2D97A3D1125F}" srcOrd="0" destOrd="0" presId="urn:microsoft.com/office/officeart/2005/8/layout/orgChart1"/>
    <dgm:cxn modelId="{2B246033-BAAA-4112-8C5F-FB80D9C31F8D}" type="presParOf" srcId="{DACD4DFA-DD96-409E-9A43-E0C3D5AC50B8}" destId="{F8DDCF52-2851-4A48-B3F1-92C3632EACF8}" srcOrd="1" destOrd="0" presId="urn:microsoft.com/office/officeart/2005/8/layout/orgChart1"/>
    <dgm:cxn modelId="{6CF47D4C-C859-448E-A20F-AA5723E61515}" type="presParOf" srcId="{6252A66D-1C23-4D36-B52A-8C38B2715944}" destId="{D81A7FD3-C721-4992-8AF8-C986D92B239A}" srcOrd="1" destOrd="0" presId="urn:microsoft.com/office/officeart/2005/8/layout/orgChart1"/>
    <dgm:cxn modelId="{5C218115-06FF-4ED9-804B-C8B4FC88455D}" type="presParOf" srcId="{D81A7FD3-C721-4992-8AF8-C986D92B239A}" destId="{F5B9BA43-2D69-490E-9706-1C1FCB1D669B}" srcOrd="0" destOrd="0" presId="urn:microsoft.com/office/officeart/2005/8/layout/orgChart1"/>
    <dgm:cxn modelId="{584E1038-0100-4ECE-AB66-15A9F5052041}" type="presParOf" srcId="{D81A7FD3-C721-4992-8AF8-C986D92B239A}" destId="{9DD664F8-F279-4A38-88B9-81D241C3AF55}" srcOrd="1" destOrd="0" presId="urn:microsoft.com/office/officeart/2005/8/layout/orgChart1"/>
    <dgm:cxn modelId="{4127BDB2-C3C8-40ED-ABDB-CBA1A91B21C5}" type="presParOf" srcId="{9DD664F8-F279-4A38-88B9-81D241C3AF55}" destId="{09028CA9-40EB-48EB-88CF-BEEC2F14F5B2}" srcOrd="0" destOrd="0" presId="urn:microsoft.com/office/officeart/2005/8/layout/orgChart1"/>
    <dgm:cxn modelId="{1C708C62-572C-4FCC-8BA7-A97B3DC294E9}" type="presParOf" srcId="{09028CA9-40EB-48EB-88CF-BEEC2F14F5B2}" destId="{46497831-6735-48D3-886C-B14E82839EC4}" srcOrd="0" destOrd="0" presId="urn:microsoft.com/office/officeart/2005/8/layout/orgChart1"/>
    <dgm:cxn modelId="{95F5AAED-082D-4157-A6F2-DE94E32839FE}" type="presParOf" srcId="{09028CA9-40EB-48EB-88CF-BEEC2F14F5B2}" destId="{7FD506A1-4824-49FF-A82A-EA6A7ACC9F9A}" srcOrd="1" destOrd="0" presId="urn:microsoft.com/office/officeart/2005/8/layout/orgChart1"/>
    <dgm:cxn modelId="{7699392F-CC90-4EF8-9175-34D32C44145A}" type="presParOf" srcId="{9DD664F8-F279-4A38-88B9-81D241C3AF55}" destId="{4451798D-56C4-46F8-91FD-F8B0584930F1}" srcOrd="1" destOrd="0" presId="urn:microsoft.com/office/officeart/2005/8/layout/orgChart1"/>
    <dgm:cxn modelId="{BFD0BA32-052C-4A20-8979-69907FE3ED85}" type="presParOf" srcId="{9DD664F8-F279-4A38-88B9-81D241C3AF55}" destId="{44FDDAF1-1A5F-4F02-9780-5D32EBD9188F}" srcOrd="2" destOrd="0" presId="urn:microsoft.com/office/officeart/2005/8/layout/orgChart1"/>
    <dgm:cxn modelId="{F9090DE8-4158-426C-AF53-EDDBEB88578D}" type="presParOf" srcId="{D81A7FD3-C721-4992-8AF8-C986D92B239A}" destId="{7EB8276A-5855-461A-8C34-EA78A88D21D5}" srcOrd="2" destOrd="0" presId="urn:microsoft.com/office/officeart/2005/8/layout/orgChart1"/>
    <dgm:cxn modelId="{F221F6D9-EA5D-4A52-8973-012DE1A8A8B1}" type="presParOf" srcId="{D81A7FD3-C721-4992-8AF8-C986D92B239A}" destId="{550AC33F-D8E9-4E62-BA2C-08D05D00B314}" srcOrd="3" destOrd="0" presId="urn:microsoft.com/office/officeart/2005/8/layout/orgChart1"/>
    <dgm:cxn modelId="{96A1FBD3-F2A5-40F3-8417-B7EB0B4A74E2}" type="presParOf" srcId="{550AC33F-D8E9-4E62-BA2C-08D05D00B314}" destId="{5BA5D908-45C3-4236-8E96-5012A9047AD9}" srcOrd="0" destOrd="0" presId="urn:microsoft.com/office/officeart/2005/8/layout/orgChart1"/>
    <dgm:cxn modelId="{9D28B506-57C1-4E35-9F6D-BCA1D5DB081D}" type="presParOf" srcId="{5BA5D908-45C3-4236-8E96-5012A9047AD9}" destId="{8FDD9358-DF43-48BC-BEE7-2575D19E515F}" srcOrd="0" destOrd="0" presId="urn:microsoft.com/office/officeart/2005/8/layout/orgChart1"/>
    <dgm:cxn modelId="{A42F4787-8E9A-4D81-BEDB-1B93AA96399B}" type="presParOf" srcId="{5BA5D908-45C3-4236-8E96-5012A9047AD9}" destId="{EC37F834-CB2E-46F7-A699-1089EE9548DA}" srcOrd="1" destOrd="0" presId="urn:microsoft.com/office/officeart/2005/8/layout/orgChart1"/>
    <dgm:cxn modelId="{22DCE84F-9B6E-4922-92C9-094BD2F61712}" type="presParOf" srcId="{550AC33F-D8E9-4E62-BA2C-08D05D00B314}" destId="{B52F5B06-A076-4731-BAA6-E2F78BE82925}" srcOrd="1" destOrd="0" presId="urn:microsoft.com/office/officeart/2005/8/layout/orgChart1"/>
    <dgm:cxn modelId="{FA41AEAD-7A69-465A-95BA-88E657624221}" type="presParOf" srcId="{550AC33F-D8E9-4E62-BA2C-08D05D00B314}" destId="{5EAB73F3-D4F6-4184-ABAA-7634256EBE78}" srcOrd="2" destOrd="0" presId="urn:microsoft.com/office/officeart/2005/8/layout/orgChart1"/>
    <dgm:cxn modelId="{F9727A3E-947D-4061-BC2C-1A0B7465D4F2}" type="presParOf" srcId="{6252A66D-1C23-4D36-B52A-8C38B2715944}" destId="{04FACAB6-20AD-4EFC-ACE0-3831F8B35DD7}" srcOrd="2" destOrd="0" presId="urn:microsoft.com/office/officeart/2005/8/layout/orgChart1"/>
    <dgm:cxn modelId="{E9C40F98-56F6-49BA-B541-C54A8E1785DB}" type="presParOf" srcId="{18264FBB-5C92-42EC-B0D3-C29148B35F40}" destId="{E5041864-F56C-4EE6-B4BE-CC0063C18F92}" srcOrd="4" destOrd="0" presId="urn:microsoft.com/office/officeart/2005/8/layout/orgChart1"/>
    <dgm:cxn modelId="{49BA8FCA-0037-4BA7-B4E2-99C6B82FAE52}" type="presParOf" srcId="{18264FBB-5C92-42EC-B0D3-C29148B35F40}" destId="{30CDD7B9-5D49-4C09-90C8-39F826B014AC}" srcOrd="5" destOrd="0" presId="urn:microsoft.com/office/officeart/2005/8/layout/orgChart1"/>
    <dgm:cxn modelId="{80217513-5D97-4A20-8657-A2CAA6553F17}" type="presParOf" srcId="{30CDD7B9-5D49-4C09-90C8-39F826B014AC}" destId="{D6A2CE9F-3844-475D-872D-597FD6E6B2FF}" srcOrd="0" destOrd="0" presId="urn:microsoft.com/office/officeart/2005/8/layout/orgChart1"/>
    <dgm:cxn modelId="{97CBD856-A74D-4DA8-82D7-D9C7DF8F2248}" type="presParOf" srcId="{D6A2CE9F-3844-475D-872D-597FD6E6B2FF}" destId="{48A8B39A-4E18-475F-BFCE-757C44811698}" srcOrd="0" destOrd="0" presId="urn:microsoft.com/office/officeart/2005/8/layout/orgChart1"/>
    <dgm:cxn modelId="{202C20F6-72F7-4600-982A-DA5CC28AC89A}" type="presParOf" srcId="{D6A2CE9F-3844-475D-872D-597FD6E6B2FF}" destId="{EAF5E775-198C-4CD4-8D7B-34448AD1823E}" srcOrd="1" destOrd="0" presId="urn:microsoft.com/office/officeart/2005/8/layout/orgChart1"/>
    <dgm:cxn modelId="{A6169398-3421-4475-A39B-A069DA8911E7}" type="presParOf" srcId="{30CDD7B9-5D49-4C09-90C8-39F826B014AC}" destId="{A6736CB6-6316-49C7-A35F-14DEA01A8FB0}" srcOrd="1" destOrd="0" presId="urn:microsoft.com/office/officeart/2005/8/layout/orgChart1"/>
    <dgm:cxn modelId="{F44844D3-0333-46BA-AF57-DE45024ABD22}" type="presParOf" srcId="{A6736CB6-6316-49C7-A35F-14DEA01A8FB0}" destId="{F8682B37-DC95-4FF9-A027-15AA2193A436}" srcOrd="0" destOrd="0" presId="urn:microsoft.com/office/officeart/2005/8/layout/orgChart1"/>
    <dgm:cxn modelId="{C3B1AF75-E183-44CA-81A1-A972172FF60D}" type="presParOf" srcId="{A6736CB6-6316-49C7-A35F-14DEA01A8FB0}" destId="{9C1CEDFC-7606-435A-8BE2-9B0053395BB7}" srcOrd="1" destOrd="0" presId="urn:microsoft.com/office/officeart/2005/8/layout/orgChart1"/>
    <dgm:cxn modelId="{B6B85B1F-A43C-47FC-9C78-11DD4CF8FB42}" type="presParOf" srcId="{9C1CEDFC-7606-435A-8BE2-9B0053395BB7}" destId="{F9F839D4-1994-4B74-A013-5F3E4888B717}" srcOrd="0" destOrd="0" presId="urn:microsoft.com/office/officeart/2005/8/layout/orgChart1"/>
    <dgm:cxn modelId="{9CCCEBDD-7181-41EE-AA5E-7256A432DBC0}" type="presParOf" srcId="{F9F839D4-1994-4B74-A013-5F3E4888B717}" destId="{3706D168-2AD8-41BB-B6A8-1F32689D23C9}" srcOrd="0" destOrd="0" presId="urn:microsoft.com/office/officeart/2005/8/layout/orgChart1"/>
    <dgm:cxn modelId="{DC3783F2-071B-41E0-BBCF-799460B1915C}" type="presParOf" srcId="{F9F839D4-1994-4B74-A013-5F3E4888B717}" destId="{5D8167D3-3734-4046-9B85-30A3344D28DF}" srcOrd="1" destOrd="0" presId="urn:microsoft.com/office/officeart/2005/8/layout/orgChart1"/>
    <dgm:cxn modelId="{1A00F9DA-37A8-4B8B-8CF5-82F2C13AD983}" type="presParOf" srcId="{9C1CEDFC-7606-435A-8BE2-9B0053395BB7}" destId="{E9D374E5-A964-4B69-B3AB-43FDDFEB640E}" srcOrd="1" destOrd="0" presId="urn:microsoft.com/office/officeart/2005/8/layout/orgChart1"/>
    <dgm:cxn modelId="{6E3659B5-3979-4377-8EDB-AF7EF5B48ED0}" type="presParOf" srcId="{9C1CEDFC-7606-435A-8BE2-9B0053395BB7}" destId="{FCAF66FD-D781-4EEB-B22D-D822C4BE0EEE}" srcOrd="2" destOrd="0" presId="urn:microsoft.com/office/officeart/2005/8/layout/orgChart1"/>
    <dgm:cxn modelId="{DB349069-4977-4E3B-9DDA-2C6377895BCC}" type="presParOf" srcId="{A6736CB6-6316-49C7-A35F-14DEA01A8FB0}" destId="{100B6218-EECD-430B-80D5-6793959DD664}" srcOrd="2" destOrd="0" presId="urn:microsoft.com/office/officeart/2005/8/layout/orgChart1"/>
    <dgm:cxn modelId="{64786A76-A192-45A7-ADEB-D27507B8CFC5}" type="presParOf" srcId="{A6736CB6-6316-49C7-A35F-14DEA01A8FB0}" destId="{87077B26-839F-4D24-BEC1-C9A3FAFA77B8}" srcOrd="3" destOrd="0" presId="urn:microsoft.com/office/officeart/2005/8/layout/orgChart1"/>
    <dgm:cxn modelId="{A168A96E-184F-4F04-81A4-A8A1E3744B4F}" type="presParOf" srcId="{87077B26-839F-4D24-BEC1-C9A3FAFA77B8}" destId="{0A6BB4AB-D6E9-4AE0-A1D8-25CE460A7F72}" srcOrd="0" destOrd="0" presId="urn:microsoft.com/office/officeart/2005/8/layout/orgChart1"/>
    <dgm:cxn modelId="{B1FB5C41-4AE6-49EA-A87A-E77D59786540}" type="presParOf" srcId="{0A6BB4AB-D6E9-4AE0-A1D8-25CE460A7F72}" destId="{771E6F64-020A-4720-BB2D-8CB61854D961}" srcOrd="0" destOrd="0" presId="urn:microsoft.com/office/officeart/2005/8/layout/orgChart1"/>
    <dgm:cxn modelId="{40B1425E-A704-4973-B010-19F4ACEC6517}" type="presParOf" srcId="{0A6BB4AB-D6E9-4AE0-A1D8-25CE460A7F72}" destId="{6FA5B0FD-FA3B-4989-8592-48BE5A869A33}" srcOrd="1" destOrd="0" presId="urn:microsoft.com/office/officeart/2005/8/layout/orgChart1"/>
    <dgm:cxn modelId="{E0866D64-B873-4B6E-B0EE-622A79FC6CDB}" type="presParOf" srcId="{87077B26-839F-4D24-BEC1-C9A3FAFA77B8}" destId="{0DFDA713-3430-4F1F-AA25-D08CB191D46D}" srcOrd="1" destOrd="0" presId="urn:microsoft.com/office/officeart/2005/8/layout/orgChart1"/>
    <dgm:cxn modelId="{D9453745-F323-4659-A826-CD05947CC696}" type="presParOf" srcId="{87077B26-839F-4D24-BEC1-C9A3FAFA77B8}" destId="{C5D54A96-34DD-4C88-9545-3E02C8ACD3F2}" srcOrd="2" destOrd="0" presId="urn:microsoft.com/office/officeart/2005/8/layout/orgChart1"/>
    <dgm:cxn modelId="{B72CF1AC-0B87-48D1-BE33-79100FEB5F0D}" type="presParOf" srcId="{A6736CB6-6316-49C7-A35F-14DEA01A8FB0}" destId="{055568F2-50A1-4A21-B898-0314614C73F8}" srcOrd="4" destOrd="0" presId="urn:microsoft.com/office/officeart/2005/8/layout/orgChart1"/>
    <dgm:cxn modelId="{26E302E5-8AC2-4E8D-99C3-74BED1B3CA04}" type="presParOf" srcId="{A6736CB6-6316-49C7-A35F-14DEA01A8FB0}" destId="{B659AF51-E450-4E1A-A5B5-7D7CBF3BB732}" srcOrd="5" destOrd="0" presId="urn:microsoft.com/office/officeart/2005/8/layout/orgChart1"/>
    <dgm:cxn modelId="{83192342-9528-4DCA-9F7F-107CD7A4A8D3}" type="presParOf" srcId="{B659AF51-E450-4E1A-A5B5-7D7CBF3BB732}" destId="{AC5EEAD8-F823-49CD-BDDD-B32466FBA8FB}" srcOrd="0" destOrd="0" presId="urn:microsoft.com/office/officeart/2005/8/layout/orgChart1"/>
    <dgm:cxn modelId="{BF75AB17-5B80-471B-94B7-DA0D92632947}" type="presParOf" srcId="{AC5EEAD8-F823-49CD-BDDD-B32466FBA8FB}" destId="{D117E210-112A-44C1-B9CC-45A26D8B8A64}" srcOrd="0" destOrd="0" presId="urn:microsoft.com/office/officeart/2005/8/layout/orgChart1"/>
    <dgm:cxn modelId="{21AD4B94-A9E2-4964-BC76-4971AA0CCA95}" type="presParOf" srcId="{AC5EEAD8-F823-49CD-BDDD-B32466FBA8FB}" destId="{70BE1787-FA8C-4EAC-A894-8E72EEEDA14F}" srcOrd="1" destOrd="0" presId="urn:microsoft.com/office/officeart/2005/8/layout/orgChart1"/>
    <dgm:cxn modelId="{9E2B719C-821E-45EC-A437-6F0D3520409C}" type="presParOf" srcId="{B659AF51-E450-4E1A-A5B5-7D7CBF3BB732}" destId="{672160D7-30D0-4FB1-BBDB-7E5EBBFD939C}" srcOrd="1" destOrd="0" presId="urn:microsoft.com/office/officeart/2005/8/layout/orgChart1"/>
    <dgm:cxn modelId="{D5117E05-06B7-44E8-B9FF-62109AD27470}" type="presParOf" srcId="{B659AF51-E450-4E1A-A5B5-7D7CBF3BB732}" destId="{8BF7411C-0017-4CDE-BA15-F5918E2BE0BB}" srcOrd="2" destOrd="0" presId="urn:microsoft.com/office/officeart/2005/8/layout/orgChart1"/>
    <dgm:cxn modelId="{17020530-C5D7-4F7D-B5EC-ECE694BBD64E}" type="presParOf" srcId="{30CDD7B9-5D49-4C09-90C8-39F826B014AC}" destId="{8EAE23D8-BAC5-48A1-9C0C-4CDC108B68A7}" srcOrd="2" destOrd="0" presId="urn:microsoft.com/office/officeart/2005/8/layout/orgChart1"/>
    <dgm:cxn modelId="{929BBAE2-D18A-4103-A6EF-B29A0F55F4D7}" type="presParOf" srcId="{18264FBB-5C92-42EC-B0D3-C29148B35F40}" destId="{2EA24A53-ECA3-4F32-8B4E-1FD77817F255}" srcOrd="6" destOrd="0" presId="urn:microsoft.com/office/officeart/2005/8/layout/orgChart1"/>
    <dgm:cxn modelId="{3009C4D1-71D5-4F7C-A242-D371CCD1FEF9}" type="presParOf" srcId="{18264FBB-5C92-42EC-B0D3-C29148B35F40}" destId="{71073DF1-B7A6-446D-9A03-4220810FAB0A}" srcOrd="7" destOrd="0" presId="urn:microsoft.com/office/officeart/2005/8/layout/orgChart1"/>
    <dgm:cxn modelId="{AF31A5C4-8D7D-48A2-ABE1-5D1C28824781}" type="presParOf" srcId="{71073DF1-B7A6-446D-9A03-4220810FAB0A}" destId="{6AD643D3-37CC-4D4E-A932-658C3C636FF3}" srcOrd="0" destOrd="0" presId="urn:microsoft.com/office/officeart/2005/8/layout/orgChart1"/>
    <dgm:cxn modelId="{D4B12A6B-0168-496F-A0C6-789710B6F9A1}" type="presParOf" srcId="{6AD643D3-37CC-4D4E-A932-658C3C636FF3}" destId="{7ADAA70F-BE3D-427A-8A35-4B9D0861C8B3}" srcOrd="0" destOrd="0" presId="urn:microsoft.com/office/officeart/2005/8/layout/orgChart1"/>
    <dgm:cxn modelId="{C480B2B6-A577-49D7-8CD8-DC7BF89FEC04}" type="presParOf" srcId="{6AD643D3-37CC-4D4E-A932-658C3C636FF3}" destId="{39FFC764-4806-4DEF-9DC2-7B5D0F7ED0A7}" srcOrd="1" destOrd="0" presId="urn:microsoft.com/office/officeart/2005/8/layout/orgChart1"/>
    <dgm:cxn modelId="{2DB66855-5E6D-442E-AD48-ABAE3649F400}" type="presParOf" srcId="{71073DF1-B7A6-446D-9A03-4220810FAB0A}" destId="{CD2B2830-7905-4D1F-A134-3CFACEF158C3}" srcOrd="1" destOrd="0" presId="urn:microsoft.com/office/officeart/2005/8/layout/orgChart1"/>
    <dgm:cxn modelId="{58DB4C1A-54D3-468A-8C42-C0E7B90F3262}" type="presParOf" srcId="{CD2B2830-7905-4D1F-A134-3CFACEF158C3}" destId="{1FA585DA-2963-48C4-861F-5FB4167D1E5F}" srcOrd="0" destOrd="0" presId="urn:microsoft.com/office/officeart/2005/8/layout/orgChart1"/>
    <dgm:cxn modelId="{EC412EA5-6478-44CD-AD02-1EB04F29516A}" type="presParOf" srcId="{CD2B2830-7905-4D1F-A134-3CFACEF158C3}" destId="{2B52869B-1832-48FE-9EB7-0508A11686C8}" srcOrd="1" destOrd="0" presId="urn:microsoft.com/office/officeart/2005/8/layout/orgChart1"/>
    <dgm:cxn modelId="{EE572991-41F9-47F0-A468-F9E36E2CBB7F}" type="presParOf" srcId="{2B52869B-1832-48FE-9EB7-0508A11686C8}" destId="{65E62ED7-CBA4-41E9-9CA0-C6089B1FA3A4}" srcOrd="0" destOrd="0" presId="urn:microsoft.com/office/officeart/2005/8/layout/orgChart1"/>
    <dgm:cxn modelId="{C9B67F80-C572-4A03-BE2C-861DCAFEE964}" type="presParOf" srcId="{65E62ED7-CBA4-41E9-9CA0-C6089B1FA3A4}" destId="{344FCC41-C13E-4888-B6FF-13A3ADE7443E}" srcOrd="0" destOrd="0" presId="urn:microsoft.com/office/officeart/2005/8/layout/orgChart1"/>
    <dgm:cxn modelId="{A41804A4-C510-4DF6-853B-68B539B30C2F}" type="presParOf" srcId="{65E62ED7-CBA4-41E9-9CA0-C6089B1FA3A4}" destId="{0FEA3CF2-08B2-43EE-AD09-47D70E4505BE}" srcOrd="1" destOrd="0" presId="urn:microsoft.com/office/officeart/2005/8/layout/orgChart1"/>
    <dgm:cxn modelId="{0F6E3FA9-3CF3-442E-9380-DCEC883AAE6D}" type="presParOf" srcId="{2B52869B-1832-48FE-9EB7-0508A11686C8}" destId="{31B2EB09-679B-4F4E-8BD6-2D2987CB63B0}" srcOrd="1" destOrd="0" presId="urn:microsoft.com/office/officeart/2005/8/layout/orgChart1"/>
    <dgm:cxn modelId="{46CD361C-7F21-4D05-AEF5-D8C67935547B}" type="presParOf" srcId="{31B2EB09-679B-4F4E-8BD6-2D2987CB63B0}" destId="{A4D74C7F-A412-48E7-BB19-AB7797AEACAC}" srcOrd="0" destOrd="0" presId="urn:microsoft.com/office/officeart/2005/8/layout/orgChart1"/>
    <dgm:cxn modelId="{7DF6CDB2-7EB7-498B-B856-B21679C51CEE}" type="presParOf" srcId="{31B2EB09-679B-4F4E-8BD6-2D2987CB63B0}" destId="{DAE0B062-5D1B-4BC5-91CC-69148451EF72}" srcOrd="1" destOrd="0" presId="urn:microsoft.com/office/officeart/2005/8/layout/orgChart1"/>
    <dgm:cxn modelId="{CB13DF4A-213A-4243-AEE5-505C6ED34928}" type="presParOf" srcId="{DAE0B062-5D1B-4BC5-91CC-69148451EF72}" destId="{314413DB-0F04-4F4C-83BE-A2A1923F3E6E}" srcOrd="0" destOrd="0" presId="urn:microsoft.com/office/officeart/2005/8/layout/orgChart1"/>
    <dgm:cxn modelId="{BE4B6AD4-017A-4E10-A4C4-B6BB331683C4}" type="presParOf" srcId="{314413DB-0F04-4F4C-83BE-A2A1923F3E6E}" destId="{ECE17D58-B409-4E84-B2EF-FCC793367725}" srcOrd="0" destOrd="0" presId="urn:microsoft.com/office/officeart/2005/8/layout/orgChart1"/>
    <dgm:cxn modelId="{17C67D75-D9FA-4B0C-BA05-2392488669E9}" type="presParOf" srcId="{314413DB-0F04-4F4C-83BE-A2A1923F3E6E}" destId="{4B57CF63-8C07-4D35-93C8-D771C9F08512}" srcOrd="1" destOrd="0" presId="urn:microsoft.com/office/officeart/2005/8/layout/orgChart1"/>
    <dgm:cxn modelId="{69FA6AD4-4695-4C57-9E7E-F506E99AEF1F}" type="presParOf" srcId="{DAE0B062-5D1B-4BC5-91CC-69148451EF72}" destId="{DEBE9F51-D638-49D0-9C45-66845D2A028F}" srcOrd="1" destOrd="0" presId="urn:microsoft.com/office/officeart/2005/8/layout/orgChart1"/>
    <dgm:cxn modelId="{81C1101D-CF61-41B8-B980-C79B44A24226}" type="presParOf" srcId="{DAE0B062-5D1B-4BC5-91CC-69148451EF72}" destId="{AA2472F5-D866-4893-ACDC-5EA6F730116C}" srcOrd="2" destOrd="0" presId="urn:microsoft.com/office/officeart/2005/8/layout/orgChart1"/>
    <dgm:cxn modelId="{2CC7BD2C-7DC8-44E6-8C9B-331A7FBC6E1F}" type="presParOf" srcId="{31B2EB09-679B-4F4E-8BD6-2D2987CB63B0}" destId="{1D4664A1-700C-45DB-914C-8D580C817739}" srcOrd="2" destOrd="0" presId="urn:microsoft.com/office/officeart/2005/8/layout/orgChart1"/>
    <dgm:cxn modelId="{3C331E0A-5476-485D-B218-99B22FAFF159}" type="presParOf" srcId="{31B2EB09-679B-4F4E-8BD6-2D2987CB63B0}" destId="{587EC9E3-F039-42CA-8810-51028203605D}" srcOrd="3" destOrd="0" presId="urn:microsoft.com/office/officeart/2005/8/layout/orgChart1"/>
    <dgm:cxn modelId="{A8E54DB4-DD1E-4641-8F83-77AFE5296C45}" type="presParOf" srcId="{587EC9E3-F039-42CA-8810-51028203605D}" destId="{0B39E627-9DB1-412B-9485-E4AC2D75716A}" srcOrd="0" destOrd="0" presId="urn:microsoft.com/office/officeart/2005/8/layout/orgChart1"/>
    <dgm:cxn modelId="{A37F6501-3672-47A9-BE90-6BF7A05AA43D}" type="presParOf" srcId="{0B39E627-9DB1-412B-9485-E4AC2D75716A}" destId="{549BFDE2-B418-4DFA-8395-E2DB232C6D58}" srcOrd="0" destOrd="0" presId="urn:microsoft.com/office/officeart/2005/8/layout/orgChart1"/>
    <dgm:cxn modelId="{C2DE8F86-09A9-4826-8D16-3ADCDD5E71D4}" type="presParOf" srcId="{0B39E627-9DB1-412B-9485-E4AC2D75716A}" destId="{9C882AA9-4B31-49C6-9565-106CE12C43F4}" srcOrd="1" destOrd="0" presId="urn:microsoft.com/office/officeart/2005/8/layout/orgChart1"/>
    <dgm:cxn modelId="{E09C136E-7474-46C5-8568-4FF17EF883D3}" type="presParOf" srcId="{587EC9E3-F039-42CA-8810-51028203605D}" destId="{4C1D36D0-DC46-4995-A3F0-6C6FB5F07E65}" srcOrd="1" destOrd="0" presId="urn:microsoft.com/office/officeart/2005/8/layout/orgChart1"/>
    <dgm:cxn modelId="{4B475618-6A7F-4D21-AF6C-264335F16150}" type="presParOf" srcId="{587EC9E3-F039-42CA-8810-51028203605D}" destId="{3CCB539D-E0E2-4D5F-A30B-85C45EDF549E}" srcOrd="2" destOrd="0" presId="urn:microsoft.com/office/officeart/2005/8/layout/orgChart1"/>
    <dgm:cxn modelId="{F276C03A-6B59-465A-88F4-0F42E6F1C080}" type="presParOf" srcId="{31B2EB09-679B-4F4E-8BD6-2D2987CB63B0}" destId="{2C567E70-F37A-48FC-8FBE-FC0676E063E2}" srcOrd="4" destOrd="0" presId="urn:microsoft.com/office/officeart/2005/8/layout/orgChart1"/>
    <dgm:cxn modelId="{7777E593-67CA-4EF8-BBC8-3E32D4B99577}" type="presParOf" srcId="{31B2EB09-679B-4F4E-8BD6-2D2987CB63B0}" destId="{A8093E6F-800A-4232-8580-BF4DC13F5BC9}" srcOrd="5" destOrd="0" presId="urn:microsoft.com/office/officeart/2005/8/layout/orgChart1"/>
    <dgm:cxn modelId="{E25BBB8C-7124-4B54-B30E-2AEB761898E6}" type="presParOf" srcId="{A8093E6F-800A-4232-8580-BF4DC13F5BC9}" destId="{A5885D0E-C585-4EA2-94EF-55F21249917C}" srcOrd="0" destOrd="0" presId="urn:microsoft.com/office/officeart/2005/8/layout/orgChart1"/>
    <dgm:cxn modelId="{417699E4-CC35-4C87-9126-EB112764A58F}" type="presParOf" srcId="{A5885D0E-C585-4EA2-94EF-55F21249917C}" destId="{558D0CC4-A2EC-46A4-AA18-857969C30D21}" srcOrd="0" destOrd="0" presId="urn:microsoft.com/office/officeart/2005/8/layout/orgChart1"/>
    <dgm:cxn modelId="{ADCC6FC4-DBA4-48CF-A1C6-A74E5117DE55}" type="presParOf" srcId="{A5885D0E-C585-4EA2-94EF-55F21249917C}" destId="{89F2B6CC-2D1D-4C09-8ECD-774C1493C17B}" srcOrd="1" destOrd="0" presId="urn:microsoft.com/office/officeart/2005/8/layout/orgChart1"/>
    <dgm:cxn modelId="{99C636B9-60EE-4E43-AD48-DEDB409EE636}" type="presParOf" srcId="{A8093E6F-800A-4232-8580-BF4DC13F5BC9}" destId="{C505FB89-E219-4527-86D4-91CF71E9FB2A}" srcOrd="1" destOrd="0" presId="urn:microsoft.com/office/officeart/2005/8/layout/orgChart1"/>
    <dgm:cxn modelId="{EC26CFE9-E262-4AA5-B192-C79DBB65579D}" type="presParOf" srcId="{A8093E6F-800A-4232-8580-BF4DC13F5BC9}" destId="{B749D42E-75E8-42E1-A4BE-30D362583137}" srcOrd="2" destOrd="0" presId="urn:microsoft.com/office/officeart/2005/8/layout/orgChart1"/>
    <dgm:cxn modelId="{9EE1799C-5881-41D1-BA24-4F1ADC325171}" type="presParOf" srcId="{2B52869B-1832-48FE-9EB7-0508A11686C8}" destId="{B213A8D8-4955-4336-B248-3BD9362D3225}" srcOrd="2" destOrd="0" presId="urn:microsoft.com/office/officeart/2005/8/layout/orgChart1"/>
    <dgm:cxn modelId="{D582FD42-229F-4308-9373-72BEAF666ECF}" type="presParOf" srcId="{CD2B2830-7905-4D1F-A134-3CFACEF158C3}" destId="{8E5FD6EC-9C77-477B-8237-AE7E2475AF61}" srcOrd="2" destOrd="0" presId="urn:microsoft.com/office/officeart/2005/8/layout/orgChart1"/>
    <dgm:cxn modelId="{1B7F5A95-F09F-4180-8FBA-52B3BA7FBAB6}" type="presParOf" srcId="{CD2B2830-7905-4D1F-A134-3CFACEF158C3}" destId="{96B40E8B-EEEC-440E-AF95-46AE23C9ACE6}" srcOrd="3" destOrd="0" presId="urn:microsoft.com/office/officeart/2005/8/layout/orgChart1"/>
    <dgm:cxn modelId="{4283D503-8513-427A-85E8-F72AF6705E7A}" type="presParOf" srcId="{96B40E8B-EEEC-440E-AF95-46AE23C9ACE6}" destId="{98107D98-644E-42C4-AE19-2E190C0C9CE6}" srcOrd="0" destOrd="0" presId="urn:microsoft.com/office/officeart/2005/8/layout/orgChart1"/>
    <dgm:cxn modelId="{94010DF8-C549-4423-9964-08F845E4DD6A}" type="presParOf" srcId="{98107D98-644E-42C4-AE19-2E190C0C9CE6}" destId="{A5BD15E8-356F-4F71-B1B4-102CDCDF298D}" srcOrd="0" destOrd="0" presId="urn:microsoft.com/office/officeart/2005/8/layout/orgChart1"/>
    <dgm:cxn modelId="{CA532644-06A0-41D1-AA2C-E3AF2FEFDB7D}" type="presParOf" srcId="{98107D98-644E-42C4-AE19-2E190C0C9CE6}" destId="{B1926BD0-79D9-4925-A20D-6CA3B1534C40}" srcOrd="1" destOrd="0" presId="urn:microsoft.com/office/officeart/2005/8/layout/orgChart1"/>
    <dgm:cxn modelId="{6775FCFE-6DEB-41BA-B9EE-00AB627EAD3E}" type="presParOf" srcId="{96B40E8B-EEEC-440E-AF95-46AE23C9ACE6}" destId="{F7994CA5-B0C3-498D-B258-A774912507F3}" srcOrd="1" destOrd="0" presId="urn:microsoft.com/office/officeart/2005/8/layout/orgChart1"/>
    <dgm:cxn modelId="{9898AF59-404D-47D8-BA35-470F64232AED}" type="presParOf" srcId="{F7994CA5-B0C3-498D-B258-A774912507F3}" destId="{64A3D1F9-A077-4821-ADE3-56831858FF56}" srcOrd="0" destOrd="0" presId="urn:microsoft.com/office/officeart/2005/8/layout/orgChart1"/>
    <dgm:cxn modelId="{66BBE2BA-A034-47FC-B9EB-5E5E7E74FB9F}" type="presParOf" srcId="{F7994CA5-B0C3-498D-B258-A774912507F3}" destId="{51D3CBC0-E6DE-4C08-A5D4-620839976349}" srcOrd="1" destOrd="0" presId="urn:microsoft.com/office/officeart/2005/8/layout/orgChart1"/>
    <dgm:cxn modelId="{148D23BC-C712-4120-AB03-A6BC499AB1B2}" type="presParOf" srcId="{51D3CBC0-E6DE-4C08-A5D4-620839976349}" destId="{F3A51A7E-F0F8-4D03-8D3B-7F7D778BC219}" srcOrd="0" destOrd="0" presId="urn:microsoft.com/office/officeart/2005/8/layout/orgChart1"/>
    <dgm:cxn modelId="{DA2C00CD-15AE-44CC-9076-684E889F031D}" type="presParOf" srcId="{F3A51A7E-F0F8-4D03-8D3B-7F7D778BC219}" destId="{C647AD90-2ED6-4E82-853A-C8D26974DAD0}" srcOrd="0" destOrd="0" presId="urn:microsoft.com/office/officeart/2005/8/layout/orgChart1"/>
    <dgm:cxn modelId="{5BF4F19B-07D4-4F84-8288-08DF4CE7FF35}" type="presParOf" srcId="{F3A51A7E-F0F8-4D03-8D3B-7F7D778BC219}" destId="{2D23E548-12B5-49EC-882D-6750AD7E909A}" srcOrd="1" destOrd="0" presId="urn:microsoft.com/office/officeart/2005/8/layout/orgChart1"/>
    <dgm:cxn modelId="{2C20D788-3E61-45C7-BD02-641CF0938C6F}" type="presParOf" srcId="{51D3CBC0-E6DE-4C08-A5D4-620839976349}" destId="{23018D03-0F97-4C04-848B-9203314C4D3E}" srcOrd="1" destOrd="0" presId="urn:microsoft.com/office/officeart/2005/8/layout/orgChart1"/>
    <dgm:cxn modelId="{40E51F20-6FAA-43BD-98BC-A8F7E1B28576}" type="presParOf" srcId="{51D3CBC0-E6DE-4C08-A5D4-620839976349}" destId="{87309E27-E3FA-4223-976C-E0ADBEDE4F40}" srcOrd="2" destOrd="0" presId="urn:microsoft.com/office/officeart/2005/8/layout/orgChart1"/>
    <dgm:cxn modelId="{5C7670DD-F1DF-4724-91F0-81C825538C95}" type="presParOf" srcId="{F7994CA5-B0C3-498D-B258-A774912507F3}" destId="{9FA28DE2-79FE-4D3E-8B3D-68C6779F37ED}" srcOrd="2" destOrd="0" presId="urn:microsoft.com/office/officeart/2005/8/layout/orgChart1"/>
    <dgm:cxn modelId="{7EE35282-5DB7-4303-9D45-D0C2DA2EA997}" type="presParOf" srcId="{F7994CA5-B0C3-498D-B258-A774912507F3}" destId="{9EA0F34F-DAD5-4B63-8A89-B81FAAE6E42B}" srcOrd="3" destOrd="0" presId="urn:microsoft.com/office/officeart/2005/8/layout/orgChart1"/>
    <dgm:cxn modelId="{8137704E-19A3-4B02-8C7E-0D0DA65B8351}" type="presParOf" srcId="{9EA0F34F-DAD5-4B63-8A89-B81FAAE6E42B}" destId="{A834C0D6-D0A2-42CF-B8A6-F3A7703BB67D}" srcOrd="0" destOrd="0" presId="urn:microsoft.com/office/officeart/2005/8/layout/orgChart1"/>
    <dgm:cxn modelId="{70884183-883D-40E8-8F75-13C164CBB736}" type="presParOf" srcId="{A834C0D6-D0A2-42CF-B8A6-F3A7703BB67D}" destId="{E4E5AB37-8506-41F1-9C5F-EB7A135F5FD6}" srcOrd="0" destOrd="0" presId="urn:microsoft.com/office/officeart/2005/8/layout/orgChart1"/>
    <dgm:cxn modelId="{2BDCE705-8478-412D-934C-74D92D09FBF3}" type="presParOf" srcId="{A834C0D6-D0A2-42CF-B8A6-F3A7703BB67D}" destId="{22EF106B-3376-432F-9715-DB305FA5FC6F}" srcOrd="1" destOrd="0" presId="urn:microsoft.com/office/officeart/2005/8/layout/orgChart1"/>
    <dgm:cxn modelId="{13EAF02F-39A1-42E7-A97B-81069920BF2F}" type="presParOf" srcId="{9EA0F34F-DAD5-4B63-8A89-B81FAAE6E42B}" destId="{34757358-7016-4E02-B332-DDDCC4F5C856}" srcOrd="1" destOrd="0" presId="urn:microsoft.com/office/officeart/2005/8/layout/orgChart1"/>
    <dgm:cxn modelId="{9F8C4861-BD25-47DC-8695-8EB47E23D2F5}" type="presParOf" srcId="{9EA0F34F-DAD5-4B63-8A89-B81FAAE6E42B}" destId="{C9F5FDAE-6323-4C22-B506-37A7DF36C70B}" srcOrd="2" destOrd="0" presId="urn:microsoft.com/office/officeart/2005/8/layout/orgChart1"/>
    <dgm:cxn modelId="{84590A44-E828-414B-89E3-7F94F00B07A4}" type="presParOf" srcId="{F7994CA5-B0C3-498D-B258-A774912507F3}" destId="{BA95751F-5E28-4E06-B7B0-F504F1C5C5F6}" srcOrd="4" destOrd="0" presId="urn:microsoft.com/office/officeart/2005/8/layout/orgChart1"/>
    <dgm:cxn modelId="{AC10CB58-C969-40FF-8FF6-39CD8F610CDE}" type="presParOf" srcId="{F7994CA5-B0C3-498D-B258-A774912507F3}" destId="{BB45A9CA-D8CA-47B7-8769-9A6D3268C235}" srcOrd="5" destOrd="0" presId="urn:microsoft.com/office/officeart/2005/8/layout/orgChart1"/>
    <dgm:cxn modelId="{4BD38EDD-6E04-43CE-A0C2-8FF1530096D8}" type="presParOf" srcId="{BB45A9CA-D8CA-47B7-8769-9A6D3268C235}" destId="{ECA9094F-72D8-4D49-A684-89BE967C7B38}" srcOrd="0" destOrd="0" presId="urn:microsoft.com/office/officeart/2005/8/layout/orgChart1"/>
    <dgm:cxn modelId="{2707DAD1-83A8-4161-9D1B-E3C03F136CFD}" type="presParOf" srcId="{ECA9094F-72D8-4D49-A684-89BE967C7B38}" destId="{974F052D-D06F-4AA8-AE51-D21EBED1766E}" srcOrd="0" destOrd="0" presId="urn:microsoft.com/office/officeart/2005/8/layout/orgChart1"/>
    <dgm:cxn modelId="{C84BC589-EEA0-457D-BCD1-83E20971FB59}" type="presParOf" srcId="{ECA9094F-72D8-4D49-A684-89BE967C7B38}" destId="{ACF263D5-671A-4CA1-A065-0DA88626F2A9}" srcOrd="1" destOrd="0" presId="urn:microsoft.com/office/officeart/2005/8/layout/orgChart1"/>
    <dgm:cxn modelId="{08A643F0-B15F-4530-9442-AED36D5EC18B}" type="presParOf" srcId="{BB45A9CA-D8CA-47B7-8769-9A6D3268C235}" destId="{6C45C8E2-00D9-4CBA-B203-7A5ECF1581D0}" srcOrd="1" destOrd="0" presId="urn:microsoft.com/office/officeart/2005/8/layout/orgChart1"/>
    <dgm:cxn modelId="{EE87240D-BC4D-4A8F-8394-915D6B02F9B5}" type="presParOf" srcId="{BB45A9CA-D8CA-47B7-8769-9A6D3268C235}" destId="{93CACEC6-ECBD-4FA1-9823-1EF1AB92F7C7}" srcOrd="2" destOrd="0" presId="urn:microsoft.com/office/officeart/2005/8/layout/orgChart1"/>
    <dgm:cxn modelId="{FA48F06E-2B9E-4B39-87EF-444E99EEB6DF}" type="presParOf" srcId="{96B40E8B-EEEC-440E-AF95-46AE23C9ACE6}" destId="{6D205E7A-9045-49AA-B70D-2574AD24B590}" srcOrd="2" destOrd="0" presId="urn:microsoft.com/office/officeart/2005/8/layout/orgChart1"/>
    <dgm:cxn modelId="{54787223-97B3-45D8-BCAF-026FC35985C0}" type="presParOf" srcId="{CD2B2830-7905-4D1F-A134-3CFACEF158C3}" destId="{5253D49C-EC42-415B-A0AE-C366A65DD789}" srcOrd="4" destOrd="0" presId="urn:microsoft.com/office/officeart/2005/8/layout/orgChart1"/>
    <dgm:cxn modelId="{311E1283-B269-40D5-AAF3-1EC8868D9DC7}" type="presParOf" srcId="{CD2B2830-7905-4D1F-A134-3CFACEF158C3}" destId="{4C8D7119-3D1B-46BA-AE1E-1BD2374F52C2}" srcOrd="5" destOrd="0" presId="urn:microsoft.com/office/officeart/2005/8/layout/orgChart1"/>
    <dgm:cxn modelId="{CADD895B-25D3-4BE5-9D72-F9CE9663F386}" type="presParOf" srcId="{4C8D7119-3D1B-46BA-AE1E-1BD2374F52C2}" destId="{A9AE3DAF-1E03-4047-BA3A-FF27BB0BED5B}" srcOrd="0" destOrd="0" presId="urn:microsoft.com/office/officeart/2005/8/layout/orgChart1"/>
    <dgm:cxn modelId="{15538FBB-F4B4-4924-A102-E01AE1C52F33}" type="presParOf" srcId="{A9AE3DAF-1E03-4047-BA3A-FF27BB0BED5B}" destId="{0C27AEC5-2157-4EDD-B67A-C590C72DE6D3}" srcOrd="0" destOrd="0" presId="urn:microsoft.com/office/officeart/2005/8/layout/orgChart1"/>
    <dgm:cxn modelId="{B4EF108A-1C69-445D-B466-52180BAB8220}" type="presParOf" srcId="{A9AE3DAF-1E03-4047-BA3A-FF27BB0BED5B}" destId="{446ECB02-E795-4FFC-A16C-D5504E2D33CB}" srcOrd="1" destOrd="0" presId="urn:microsoft.com/office/officeart/2005/8/layout/orgChart1"/>
    <dgm:cxn modelId="{934D24FA-3E5D-4BF2-82F1-C574C8E1998E}" type="presParOf" srcId="{4C8D7119-3D1B-46BA-AE1E-1BD2374F52C2}" destId="{E153FE26-4EC8-40CC-9AED-795DAE357612}" srcOrd="1" destOrd="0" presId="urn:microsoft.com/office/officeart/2005/8/layout/orgChart1"/>
    <dgm:cxn modelId="{17984410-656A-4A75-B00D-E4AAAEB4848B}" type="presParOf" srcId="{E153FE26-4EC8-40CC-9AED-795DAE357612}" destId="{E43FB28C-EA64-4352-BC22-2D01EFD3E13A}" srcOrd="0" destOrd="0" presId="urn:microsoft.com/office/officeart/2005/8/layout/orgChart1"/>
    <dgm:cxn modelId="{8B329C3F-5D5B-451B-9730-C9CAADFA2D98}" type="presParOf" srcId="{E153FE26-4EC8-40CC-9AED-795DAE357612}" destId="{FAA79796-7128-41F9-A25D-0056A0B72FE4}" srcOrd="1" destOrd="0" presId="urn:microsoft.com/office/officeart/2005/8/layout/orgChart1"/>
    <dgm:cxn modelId="{FCA59DF8-894A-4E14-AC77-50369BA8E8DD}" type="presParOf" srcId="{FAA79796-7128-41F9-A25D-0056A0B72FE4}" destId="{2334397C-02B3-4562-862C-E9150AA3DE3B}" srcOrd="0" destOrd="0" presId="urn:microsoft.com/office/officeart/2005/8/layout/orgChart1"/>
    <dgm:cxn modelId="{D2DB32F8-5E95-4869-85CF-55C1CC2D8CFC}" type="presParOf" srcId="{2334397C-02B3-4562-862C-E9150AA3DE3B}" destId="{2CD7027A-9BF4-46F5-AC62-50101BC03C31}" srcOrd="0" destOrd="0" presId="urn:microsoft.com/office/officeart/2005/8/layout/orgChart1"/>
    <dgm:cxn modelId="{67009E19-6BC2-4FB3-8583-19D24FA427D8}" type="presParOf" srcId="{2334397C-02B3-4562-862C-E9150AA3DE3B}" destId="{99B3FD9A-6F33-42FE-B6B2-1A2A7030E4D0}" srcOrd="1" destOrd="0" presId="urn:microsoft.com/office/officeart/2005/8/layout/orgChart1"/>
    <dgm:cxn modelId="{F5422F54-E978-47D8-AD32-D74523B3EFAF}" type="presParOf" srcId="{FAA79796-7128-41F9-A25D-0056A0B72FE4}" destId="{9EA907FE-DA83-41B1-BDB2-E299D34BA026}" srcOrd="1" destOrd="0" presId="urn:microsoft.com/office/officeart/2005/8/layout/orgChart1"/>
    <dgm:cxn modelId="{E38CAB1B-7B42-4292-AD07-0AB940AEFAF7}" type="presParOf" srcId="{FAA79796-7128-41F9-A25D-0056A0B72FE4}" destId="{12ECDA39-DAD1-4646-A6B6-CC1C494A9AC0}" srcOrd="2" destOrd="0" presId="urn:microsoft.com/office/officeart/2005/8/layout/orgChart1"/>
    <dgm:cxn modelId="{BDFF7F80-4395-4165-B649-97BB950788B6}" type="presParOf" srcId="{E153FE26-4EC8-40CC-9AED-795DAE357612}" destId="{EBDD2333-CAC9-484B-B3A5-17372050C2B8}" srcOrd="2" destOrd="0" presId="urn:microsoft.com/office/officeart/2005/8/layout/orgChart1"/>
    <dgm:cxn modelId="{BF0E9DA1-DAF8-4264-9814-46C77D952D9A}" type="presParOf" srcId="{E153FE26-4EC8-40CC-9AED-795DAE357612}" destId="{7995AC17-379B-4E23-AFEE-007A2ACAFA68}" srcOrd="3" destOrd="0" presId="urn:microsoft.com/office/officeart/2005/8/layout/orgChart1"/>
    <dgm:cxn modelId="{CD3B87AF-66D0-458F-A684-D8F93A485FAA}" type="presParOf" srcId="{7995AC17-379B-4E23-AFEE-007A2ACAFA68}" destId="{C4292EF4-D771-49D2-953D-AFE95BE3BB49}" srcOrd="0" destOrd="0" presId="urn:microsoft.com/office/officeart/2005/8/layout/orgChart1"/>
    <dgm:cxn modelId="{FF76813B-31B2-452B-AEDF-141FEF92472A}" type="presParOf" srcId="{C4292EF4-D771-49D2-953D-AFE95BE3BB49}" destId="{0CECDA2E-352D-4EFF-B8A3-56A5F317DB37}" srcOrd="0" destOrd="0" presId="urn:microsoft.com/office/officeart/2005/8/layout/orgChart1"/>
    <dgm:cxn modelId="{F0E79719-D180-4BBE-9801-E37028F4233A}" type="presParOf" srcId="{C4292EF4-D771-49D2-953D-AFE95BE3BB49}" destId="{B34309B7-76A1-4085-9AF0-0DE04C56CDAA}" srcOrd="1" destOrd="0" presId="urn:microsoft.com/office/officeart/2005/8/layout/orgChart1"/>
    <dgm:cxn modelId="{2E25C836-5261-4C1F-AF9F-AF2DFC909AA3}" type="presParOf" srcId="{7995AC17-379B-4E23-AFEE-007A2ACAFA68}" destId="{809171ED-792B-4586-891D-9018DA796296}" srcOrd="1" destOrd="0" presId="urn:microsoft.com/office/officeart/2005/8/layout/orgChart1"/>
    <dgm:cxn modelId="{BECF216F-419F-447F-819E-B1893FA5E6B4}" type="presParOf" srcId="{7995AC17-379B-4E23-AFEE-007A2ACAFA68}" destId="{3C1B166C-6B45-4819-BFC8-6A370A4019D6}" srcOrd="2" destOrd="0" presId="urn:microsoft.com/office/officeart/2005/8/layout/orgChart1"/>
    <dgm:cxn modelId="{96B0EF22-CB5D-4FC9-81D2-EB184580210F}" type="presParOf" srcId="{E153FE26-4EC8-40CC-9AED-795DAE357612}" destId="{0DE70073-F647-422A-BF3D-A0E74EEAB230}" srcOrd="4" destOrd="0" presId="urn:microsoft.com/office/officeart/2005/8/layout/orgChart1"/>
    <dgm:cxn modelId="{44B4C494-5129-4B9D-A785-70F30EA1980F}" type="presParOf" srcId="{E153FE26-4EC8-40CC-9AED-795DAE357612}" destId="{59CB3D7C-C675-47CF-AD3B-7DCCF170CA6A}" srcOrd="5" destOrd="0" presId="urn:microsoft.com/office/officeart/2005/8/layout/orgChart1"/>
    <dgm:cxn modelId="{9C258252-4651-483C-B565-87566E267F35}" type="presParOf" srcId="{59CB3D7C-C675-47CF-AD3B-7DCCF170CA6A}" destId="{A0B39B37-BCF1-4526-A708-6D9445481989}" srcOrd="0" destOrd="0" presId="urn:microsoft.com/office/officeart/2005/8/layout/orgChart1"/>
    <dgm:cxn modelId="{17E26B15-6093-4FC3-B369-565C852E2CAE}" type="presParOf" srcId="{A0B39B37-BCF1-4526-A708-6D9445481989}" destId="{8E4D98A1-2148-4E5D-8A6C-0CE4F233E556}" srcOrd="0" destOrd="0" presId="urn:microsoft.com/office/officeart/2005/8/layout/orgChart1"/>
    <dgm:cxn modelId="{8C51A39B-351F-4DAB-931E-A693778FD54A}" type="presParOf" srcId="{A0B39B37-BCF1-4526-A708-6D9445481989}" destId="{F5DB5266-D136-4BC5-A876-430CB912C577}" srcOrd="1" destOrd="0" presId="urn:microsoft.com/office/officeart/2005/8/layout/orgChart1"/>
    <dgm:cxn modelId="{FEBD5B04-A852-4C68-8DA5-546D7CE47252}" type="presParOf" srcId="{59CB3D7C-C675-47CF-AD3B-7DCCF170CA6A}" destId="{A91B753B-AD1B-4507-82BB-A0A01D359F51}" srcOrd="1" destOrd="0" presId="urn:microsoft.com/office/officeart/2005/8/layout/orgChart1"/>
    <dgm:cxn modelId="{CFE8616B-4992-4AB5-84C4-B9C298A22C45}" type="presParOf" srcId="{59CB3D7C-C675-47CF-AD3B-7DCCF170CA6A}" destId="{08780C42-EB7D-4008-982D-2EFEEDF62810}" srcOrd="2" destOrd="0" presId="urn:microsoft.com/office/officeart/2005/8/layout/orgChart1"/>
    <dgm:cxn modelId="{AF07A112-33E6-4CC2-ADDD-1085649EE387}" type="presParOf" srcId="{4C8D7119-3D1B-46BA-AE1E-1BD2374F52C2}" destId="{CEA40286-96F3-44C8-B60C-711783748FE5}" srcOrd="2" destOrd="0" presId="urn:microsoft.com/office/officeart/2005/8/layout/orgChart1"/>
    <dgm:cxn modelId="{4B62EB0B-F90C-479C-AC63-37EF5C0048D7}" type="presParOf" srcId="{71073DF1-B7A6-446D-9A03-4220810FAB0A}" destId="{E5E432D1-FAE7-4F33-A1FC-D56E661B6A70}" srcOrd="2" destOrd="0" presId="urn:microsoft.com/office/officeart/2005/8/layout/orgChart1"/>
    <dgm:cxn modelId="{20316E53-E536-4A01-AE92-3ADA9A67A431}" type="presParOf" srcId="{18264FBB-5C92-42EC-B0D3-C29148B35F40}" destId="{EF8B3A59-E9B8-4B94-9DE1-A40496B31507}" srcOrd="8" destOrd="0" presId="urn:microsoft.com/office/officeart/2005/8/layout/orgChart1"/>
    <dgm:cxn modelId="{33D2D44C-CB72-4A90-A008-730F792A9719}" type="presParOf" srcId="{18264FBB-5C92-42EC-B0D3-C29148B35F40}" destId="{D1327A61-4C69-4484-89FF-11ABEDFCBC05}" srcOrd="9" destOrd="0" presId="urn:microsoft.com/office/officeart/2005/8/layout/orgChart1"/>
    <dgm:cxn modelId="{DA343C68-030A-4AEC-B7DA-617D7F83D29C}" type="presParOf" srcId="{D1327A61-4C69-4484-89FF-11ABEDFCBC05}" destId="{0D677FFA-194E-46C8-ACEC-1B84F2926F47}" srcOrd="0" destOrd="0" presId="urn:microsoft.com/office/officeart/2005/8/layout/orgChart1"/>
    <dgm:cxn modelId="{211D59F9-623E-47E0-8E91-91B893DDF412}" type="presParOf" srcId="{0D677FFA-194E-46C8-ACEC-1B84F2926F47}" destId="{CA1C7E80-C45F-4C53-B3F8-14EC468BDA15}" srcOrd="0" destOrd="0" presId="urn:microsoft.com/office/officeart/2005/8/layout/orgChart1"/>
    <dgm:cxn modelId="{1E2882FF-2A86-4486-87D0-633C9A913F70}" type="presParOf" srcId="{0D677FFA-194E-46C8-ACEC-1B84F2926F47}" destId="{5B72DAA6-1E46-4399-88C9-6136606D1141}" srcOrd="1" destOrd="0" presId="urn:microsoft.com/office/officeart/2005/8/layout/orgChart1"/>
    <dgm:cxn modelId="{022F26B2-5B98-4B16-B0B5-68545158FC85}" type="presParOf" srcId="{D1327A61-4C69-4484-89FF-11ABEDFCBC05}" destId="{8DB50ECB-0A25-4C2F-8720-6F81E1B5F055}" srcOrd="1" destOrd="0" presId="urn:microsoft.com/office/officeart/2005/8/layout/orgChart1"/>
    <dgm:cxn modelId="{6B99E30A-8DB5-4877-9A04-A930DC253B00}" type="presParOf" srcId="{8DB50ECB-0A25-4C2F-8720-6F81E1B5F055}" destId="{4CFA666A-097C-4AD4-973D-1EBC15E1515A}" srcOrd="0" destOrd="0" presId="urn:microsoft.com/office/officeart/2005/8/layout/orgChart1"/>
    <dgm:cxn modelId="{547C0E32-FCCA-4CAD-972F-96F572470628}" type="presParOf" srcId="{8DB50ECB-0A25-4C2F-8720-6F81E1B5F055}" destId="{8F100C14-F645-406F-922B-A6C1E16F4BA1}" srcOrd="1" destOrd="0" presId="urn:microsoft.com/office/officeart/2005/8/layout/orgChart1"/>
    <dgm:cxn modelId="{53C93A09-7A61-43DE-A931-A51874B0F933}" type="presParOf" srcId="{8F100C14-F645-406F-922B-A6C1E16F4BA1}" destId="{6FD6735E-6473-46E0-A217-1D6CECFFCAA2}" srcOrd="0" destOrd="0" presId="urn:microsoft.com/office/officeart/2005/8/layout/orgChart1"/>
    <dgm:cxn modelId="{0ED8B899-914D-4BF2-A584-AE8709A1A29D}" type="presParOf" srcId="{6FD6735E-6473-46E0-A217-1D6CECFFCAA2}" destId="{B5128EEE-3564-45C9-BBA6-80CFA53C2634}" srcOrd="0" destOrd="0" presId="urn:microsoft.com/office/officeart/2005/8/layout/orgChart1"/>
    <dgm:cxn modelId="{A19D7E55-0892-45B6-BF65-C70016F37D2E}" type="presParOf" srcId="{6FD6735E-6473-46E0-A217-1D6CECFFCAA2}" destId="{0B53F4F9-59BD-4F6D-A116-FF9B3A923CFA}" srcOrd="1" destOrd="0" presId="urn:microsoft.com/office/officeart/2005/8/layout/orgChart1"/>
    <dgm:cxn modelId="{DC253DEA-A5EA-4C30-8161-1CFD7F1D7450}" type="presParOf" srcId="{8F100C14-F645-406F-922B-A6C1E16F4BA1}" destId="{21695086-ABED-46B1-BA4B-0B6D3F610B61}" srcOrd="1" destOrd="0" presId="urn:microsoft.com/office/officeart/2005/8/layout/orgChart1"/>
    <dgm:cxn modelId="{3C071CAC-7C23-4EED-A517-9F6BFC3F5BCF}" type="presParOf" srcId="{8F100C14-F645-406F-922B-A6C1E16F4BA1}" destId="{E582BFDE-70CE-411C-B9C6-91C486505B6C}" srcOrd="2" destOrd="0" presId="urn:microsoft.com/office/officeart/2005/8/layout/orgChart1"/>
    <dgm:cxn modelId="{B7DE4DBD-1E1B-49D4-B59B-7DF36F9832E6}" type="presParOf" srcId="{8DB50ECB-0A25-4C2F-8720-6F81E1B5F055}" destId="{51027920-1B87-40F1-8688-0EA5CEF9FE0E}" srcOrd="2" destOrd="0" presId="urn:microsoft.com/office/officeart/2005/8/layout/orgChart1"/>
    <dgm:cxn modelId="{6F2C3EF3-7B94-483A-9819-755EF5DC0B1A}" type="presParOf" srcId="{8DB50ECB-0A25-4C2F-8720-6F81E1B5F055}" destId="{6A1BDFBA-EB85-4087-9065-0360196A140B}" srcOrd="3" destOrd="0" presId="urn:microsoft.com/office/officeart/2005/8/layout/orgChart1"/>
    <dgm:cxn modelId="{9BDA8127-82FF-47DF-A1DA-4D1380DEBE09}" type="presParOf" srcId="{6A1BDFBA-EB85-4087-9065-0360196A140B}" destId="{58FFAFB8-E5E4-4ABC-8DF9-647F275D2D69}" srcOrd="0" destOrd="0" presId="urn:microsoft.com/office/officeart/2005/8/layout/orgChart1"/>
    <dgm:cxn modelId="{4CADA4BA-7E93-41CA-9953-BAAFBAA769D0}" type="presParOf" srcId="{58FFAFB8-E5E4-4ABC-8DF9-647F275D2D69}" destId="{65AC1F5B-A2C2-49C4-B80D-68ADB38FF0D4}" srcOrd="0" destOrd="0" presId="urn:microsoft.com/office/officeart/2005/8/layout/orgChart1"/>
    <dgm:cxn modelId="{E07EAF6D-1E40-45BE-B004-759957DBBA81}" type="presParOf" srcId="{58FFAFB8-E5E4-4ABC-8DF9-647F275D2D69}" destId="{5CE98639-B867-4BCA-AF10-9B56EE9C56E6}" srcOrd="1" destOrd="0" presId="urn:microsoft.com/office/officeart/2005/8/layout/orgChart1"/>
    <dgm:cxn modelId="{3D3FC392-3B07-415F-9DC3-88CD234E2A10}" type="presParOf" srcId="{6A1BDFBA-EB85-4087-9065-0360196A140B}" destId="{A6639CC2-DCD6-43D6-B2E0-2136D2DECD9D}" srcOrd="1" destOrd="0" presId="urn:microsoft.com/office/officeart/2005/8/layout/orgChart1"/>
    <dgm:cxn modelId="{14873E98-D0CC-4E72-A812-C12A81429FC4}" type="presParOf" srcId="{6A1BDFBA-EB85-4087-9065-0360196A140B}" destId="{FECA3752-BA5C-4DA9-A391-E1E0C349AE93}" srcOrd="2" destOrd="0" presId="urn:microsoft.com/office/officeart/2005/8/layout/orgChart1"/>
    <dgm:cxn modelId="{4A41082C-9DE9-4FFB-AB19-EE3FAB9A1E09}" type="presParOf" srcId="{D1327A61-4C69-4484-89FF-11ABEDFCBC05}" destId="{B19D2EE4-C417-40B9-90EE-6A51BFE2899A}" srcOrd="2" destOrd="0" presId="urn:microsoft.com/office/officeart/2005/8/layout/orgChart1"/>
    <dgm:cxn modelId="{4E85FC31-F34F-4341-999C-55E1478194C6}" type="presParOf" srcId="{A585329F-B105-4CAE-B25A-DFE94A66748B}" destId="{0294CD9D-3A9E-43D6-80B7-0B17DC63DEE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793B88-BB3E-4A5D-9844-BDC99C376EC6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001751-5FAC-47F0-B5CD-FB97D6D5A448}">
      <dgm:prSet phldrT="[Текст]"/>
      <dgm:spPr/>
      <dgm:t>
        <a:bodyPr/>
        <a:lstStyle/>
        <a:p>
          <a:r>
            <a:rPr lang="ru-RU" dirty="0"/>
            <a:t>Паспорт, идентификация, экспертиза, реестр</a:t>
          </a:r>
        </a:p>
      </dgm:t>
    </dgm:pt>
    <dgm:pt modelId="{D85AFAFE-CD4B-4DE8-9EEB-63C4BDFF01AB}" type="parTrans" cxnId="{79B2968E-BDF9-4DD8-9F24-4A8BA42FCAD8}">
      <dgm:prSet/>
      <dgm:spPr/>
      <dgm:t>
        <a:bodyPr/>
        <a:lstStyle/>
        <a:p>
          <a:endParaRPr lang="ru-RU"/>
        </a:p>
      </dgm:t>
    </dgm:pt>
    <dgm:pt modelId="{966CFBAF-5149-43C9-B617-701CB91FF332}" type="sibTrans" cxnId="{79B2968E-BDF9-4DD8-9F24-4A8BA42FCAD8}">
      <dgm:prSet/>
      <dgm:spPr/>
      <dgm:t>
        <a:bodyPr/>
        <a:lstStyle/>
        <a:p>
          <a:endParaRPr lang="ru-RU"/>
        </a:p>
      </dgm:t>
    </dgm:pt>
    <dgm:pt modelId="{C5FAF023-421E-45C6-8EBB-FE184476D19C}">
      <dgm:prSet phldrT="[Текст]" custT="1"/>
      <dgm:spPr/>
      <dgm:t>
        <a:bodyPr/>
        <a:lstStyle/>
        <a:p>
          <a:r>
            <a:rPr lang="ru-RU" sz="1700" dirty="0"/>
            <a:t>Экспертиза, каталожная модель проектного  решения</a:t>
          </a:r>
        </a:p>
      </dgm:t>
    </dgm:pt>
    <dgm:pt modelId="{77FE03D3-4159-4D67-8950-4515B1049780}" type="parTrans" cxnId="{BA96D433-E0C6-4B83-BBFD-A94B9ED91350}">
      <dgm:prSet/>
      <dgm:spPr/>
      <dgm:t>
        <a:bodyPr/>
        <a:lstStyle/>
        <a:p>
          <a:endParaRPr lang="ru-RU"/>
        </a:p>
      </dgm:t>
    </dgm:pt>
    <dgm:pt modelId="{19C883CA-D990-43C3-8DB4-A6291F766C4A}" type="sibTrans" cxnId="{BA96D433-E0C6-4B83-BBFD-A94B9ED91350}">
      <dgm:prSet/>
      <dgm:spPr/>
      <dgm:t>
        <a:bodyPr/>
        <a:lstStyle/>
        <a:p>
          <a:endParaRPr lang="ru-RU"/>
        </a:p>
      </dgm:t>
    </dgm:pt>
    <dgm:pt modelId="{48845432-BE21-44E7-B0B8-FF09B9E760B6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Проектные нормали в составе базы знаний</a:t>
          </a:r>
        </a:p>
      </dgm:t>
    </dgm:pt>
    <dgm:pt modelId="{39D26994-AE86-4B75-9DC8-2334A061FE3D}" type="parTrans" cxnId="{C6E3B750-3364-4408-BA6C-D1D3404EB965}">
      <dgm:prSet/>
      <dgm:spPr/>
      <dgm:t>
        <a:bodyPr/>
        <a:lstStyle/>
        <a:p>
          <a:endParaRPr lang="ru-RU"/>
        </a:p>
      </dgm:t>
    </dgm:pt>
    <dgm:pt modelId="{705CB742-37D7-4B57-BBDE-C05AF074BDBF}" type="sibTrans" cxnId="{C6E3B750-3364-4408-BA6C-D1D3404EB965}">
      <dgm:prSet/>
      <dgm:spPr/>
      <dgm:t>
        <a:bodyPr/>
        <a:lstStyle/>
        <a:p>
          <a:endParaRPr lang="ru-RU"/>
        </a:p>
      </dgm:t>
    </dgm:pt>
    <dgm:pt modelId="{F1B2295E-F2EC-4BCE-9FC9-639FBB0952EC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Типовые элементы: конструкции, узлы, изделия </a:t>
          </a:r>
        </a:p>
      </dgm:t>
    </dgm:pt>
    <dgm:pt modelId="{3B0A9EEE-63F2-45C8-987A-EBC27C8A20DC}" type="parTrans" cxnId="{298889A2-492E-46A6-9231-17442B8DCCBB}">
      <dgm:prSet/>
      <dgm:spPr/>
      <dgm:t>
        <a:bodyPr/>
        <a:lstStyle/>
        <a:p>
          <a:endParaRPr lang="ru-RU"/>
        </a:p>
      </dgm:t>
    </dgm:pt>
    <dgm:pt modelId="{63062300-4547-40BD-9570-00A4F7743B58}" type="sibTrans" cxnId="{298889A2-492E-46A6-9231-17442B8DCCBB}">
      <dgm:prSet/>
      <dgm:spPr/>
      <dgm:t>
        <a:bodyPr/>
        <a:lstStyle/>
        <a:p>
          <a:endParaRPr lang="ru-RU"/>
        </a:p>
      </dgm:t>
    </dgm:pt>
    <dgm:pt modelId="{015A7E96-3B88-4E6A-B35D-2E3522A859E2}">
      <dgm:prSet phldrT="[Текст]"/>
      <dgm:spPr/>
      <dgm:t>
        <a:bodyPr/>
        <a:lstStyle/>
        <a:p>
          <a:r>
            <a:rPr lang="ru-RU" dirty="0"/>
            <a:t>Типовой проект</a:t>
          </a:r>
        </a:p>
      </dgm:t>
    </dgm:pt>
    <dgm:pt modelId="{E3DD8F2B-3413-4CC0-B82C-506FF2DB2DF8}" type="parTrans" cxnId="{F6D3A6D0-8417-4EBF-846A-4F1355B61561}">
      <dgm:prSet/>
      <dgm:spPr/>
      <dgm:t>
        <a:bodyPr/>
        <a:lstStyle/>
        <a:p>
          <a:endParaRPr lang="ru-RU"/>
        </a:p>
      </dgm:t>
    </dgm:pt>
    <dgm:pt modelId="{17C41A55-D477-4FF4-8B71-78695755060C}" type="sibTrans" cxnId="{F6D3A6D0-8417-4EBF-846A-4F1355B61561}">
      <dgm:prSet/>
      <dgm:spPr/>
      <dgm:t>
        <a:bodyPr/>
        <a:lstStyle/>
        <a:p>
          <a:endParaRPr lang="ru-RU"/>
        </a:p>
      </dgm:t>
    </dgm:pt>
    <dgm:pt modelId="{EFE77681-D8FB-4197-8BCA-B6D88233A73D}">
      <dgm:prSet phldrT="[Текст]"/>
      <dgm:spPr/>
      <dgm:t>
        <a:bodyPr/>
        <a:lstStyle/>
        <a:p>
          <a:r>
            <a:rPr lang="ru-RU" dirty="0"/>
            <a:t>Проектные решения, проектные  нормали</a:t>
          </a:r>
        </a:p>
      </dgm:t>
    </dgm:pt>
    <dgm:pt modelId="{836EB0B5-F9E0-440A-B5E5-DCC79581914A}" type="parTrans" cxnId="{26E340D8-E09A-4C40-805E-4C642075AF65}">
      <dgm:prSet/>
      <dgm:spPr/>
      <dgm:t>
        <a:bodyPr/>
        <a:lstStyle/>
        <a:p>
          <a:endParaRPr lang="ru-RU"/>
        </a:p>
      </dgm:t>
    </dgm:pt>
    <dgm:pt modelId="{D550DB39-C80D-416A-B39D-0C9DA508EA4C}" type="sibTrans" cxnId="{26E340D8-E09A-4C40-805E-4C642075AF65}">
      <dgm:prSet/>
      <dgm:spPr/>
      <dgm:t>
        <a:bodyPr/>
        <a:lstStyle/>
        <a:p>
          <a:endParaRPr lang="ru-RU"/>
        </a:p>
      </dgm:t>
    </dgm:pt>
    <dgm:pt modelId="{A8C13E46-466D-4300-AFDC-DAB773D77C58}">
      <dgm:prSet phldrT="[Текст]"/>
      <dgm:spPr/>
      <dgm:t>
        <a:bodyPr/>
        <a:lstStyle/>
        <a:p>
          <a:r>
            <a:rPr lang="ru-RU" dirty="0"/>
            <a:t>Проектные материалы</a:t>
          </a:r>
        </a:p>
      </dgm:t>
    </dgm:pt>
    <dgm:pt modelId="{90D73D16-41A9-4BDA-85E8-041604980EF7}" type="parTrans" cxnId="{966443BE-55A2-4371-9675-DB0F42AAA5D4}">
      <dgm:prSet/>
      <dgm:spPr/>
      <dgm:t>
        <a:bodyPr/>
        <a:lstStyle/>
        <a:p>
          <a:endParaRPr lang="ru-RU"/>
        </a:p>
      </dgm:t>
    </dgm:pt>
    <dgm:pt modelId="{786DFCF2-F01A-431A-B11B-0D00239718B3}" type="sibTrans" cxnId="{966443BE-55A2-4371-9675-DB0F42AAA5D4}">
      <dgm:prSet/>
      <dgm:spPr/>
      <dgm:t>
        <a:bodyPr/>
        <a:lstStyle/>
        <a:p>
          <a:endParaRPr lang="ru-RU"/>
        </a:p>
      </dgm:t>
    </dgm:pt>
    <dgm:pt modelId="{BBC241BC-D230-4B7B-B94F-0A8C9FA4789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dirty="0"/>
            <a:t>Типовые элементы: узлы,  конструкции, изделия, серии</a:t>
          </a:r>
        </a:p>
      </dgm:t>
    </dgm:pt>
    <dgm:pt modelId="{097A54DB-B6EA-4BB5-9B56-1C8F6791FA9A}" type="parTrans" cxnId="{87FE0FF5-0F0C-42E7-879B-8DB5D225EB8B}">
      <dgm:prSet/>
      <dgm:spPr/>
      <dgm:t>
        <a:bodyPr/>
        <a:lstStyle/>
        <a:p>
          <a:endParaRPr lang="ru-RU"/>
        </a:p>
      </dgm:t>
    </dgm:pt>
    <dgm:pt modelId="{EFE2B26D-1527-49E3-A5EF-33AB93D60DDB}" type="sibTrans" cxnId="{87FE0FF5-0F0C-42E7-879B-8DB5D225EB8B}">
      <dgm:prSet/>
      <dgm:spPr/>
      <dgm:t>
        <a:bodyPr/>
        <a:lstStyle/>
        <a:p>
          <a:endParaRPr lang="ru-RU"/>
        </a:p>
      </dgm:t>
    </dgm:pt>
    <dgm:pt modelId="{6BEE0E52-330C-49AB-ADA3-3E8A8494C2B6}" type="pres">
      <dgm:prSet presAssocID="{08793B88-BB3E-4A5D-9844-BDC99C376EC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77E2D2C-F1D7-4C8A-A662-99B1A4C95696}" type="pres">
      <dgm:prSet presAssocID="{08793B88-BB3E-4A5D-9844-BDC99C376EC6}" presName="hierFlow" presStyleCnt="0"/>
      <dgm:spPr/>
    </dgm:pt>
    <dgm:pt modelId="{B1BEA681-FC89-4F62-AD46-323F3E033672}" type="pres">
      <dgm:prSet presAssocID="{08793B88-BB3E-4A5D-9844-BDC99C376EC6}" presName="firstBuf" presStyleCnt="0"/>
      <dgm:spPr/>
    </dgm:pt>
    <dgm:pt modelId="{6141DA77-E34D-4154-92C4-C85E5CA535E8}" type="pres">
      <dgm:prSet presAssocID="{08793B88-BB3E-4A5D-9844-BDC99C376EC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F258D35-76AC-4100-863A-ACA33D714E5B}" type="pres">
      <dgm:prSet presAssocID="{12001751-5FAC-47F0-B5CD-FB97D6D5A448}" presName="Name14" presStyleCnt="0"/>
      <dgm:spPr/>
    </dgm:pt>
    <dgm:pt modelId="{2ACA0ED3-4EBA-47F9-95E3-33C4D269B32B}" type="pres">
      <dgm:prSet presAssocID="{12001751-5FAC-47F0-B5CD-FB97D6D5A448}" presName="level1Shape" presStyleLbl="node0" presStyleIdx="0" presStyleCnt="1">
        <dgm:presLayoutVars>
          <dgm:chPref val="3"/>
        </dgm:presLayoutVars>
      </dgm:prSet>
      <dgm:spPr/>
    </dgm:pt>
    <dgm:pt modelId="{C98EED21-8396-4DE7-A521-1617B334B9DE}" type="pres">
      <dgm:prSet presAssocID="{12001751-5FAC-47F0-B5CD-FB97D6D5A448}" presName="hierChild2" presStyleCnt="0"/>
      <dgm:spPr/>
    </dgm:pt>
    <dgm:pt modelId="{680800FA-E293-466C-AB37-CF9895DF4F87}" type="pres">
      <dgm:prSet presAssocID="{77FE03D3-4159-4D67-8950-4515B1049780}" presName="Name19" presStyleLbl="parChTrans1D2" presStyleIdx="0" presStyleCnt="2"/>
      <dgm:spPr/>
    </dgm:pt>
    <dgm:pt modelId="{CD43AFE3-66F5-42E1-AE3D-D5E78AEE5AA9}" type="pres">
      <dgm:prSet presAssocID="{C5FAF023-421E-45C6-8EBB-FE184476D19C}" presName="Name21" presStyleCnt="0"/>
      <dgm:spPr/>
    </dgm:pt>
    <dgm:pt modelId="{17366FCE-8C92-4D52-A261-A538A7F51F5B}" type="pres">
      <dgm:prSet presAssocID="{C5FAF023-421E-45C6-8EBB-FE184476D19C}" presName="level2Shape" presStyleLbl="node2" presStyleIdx="0" presStyleCnt="2" custScaleX="115575"/>
      <dgm:spPr/>
    </dgm:pt>
    <dgm:pt modelId="{90516F6D-AE0E-4E33-8353-FC4E57EAAABE}" type="pres">
      <dgm:prSet presAssocID="{C5FAF023-421E-45C6-8EBB-FE184476D19C}" presName="hierChild3" presStyleCnt="0"/>
      <dgm:spPr/>
    </dgm:pt>
    <dgm:pt modelId="{2F1B36B2-7257-44CE-954F-63E2C4DF957C}" type="pres">
      <dgm:prSet presAssocID="{097A54DB-B6EA-4BB5-9B56-1C8F6791FA9A}" presName="Name19" presStyleLbl="parChTrans1D3" presStyleIdx="0" presStyleCnt="2"/>
      <dgm:spPr/>
    </dgm:pt>
    <dgm:pt modelId="{3B7CBFAA-C20B-43B2-A819-CAFBC5FFCD61}" type="pres">
      <dgm:prSet presAssocID="{BBC241BC-D230-4B7B-B94F-0A8C9FA47891}" presName="Name21" presStyleCnt="0"/>
      <dgm:spPr/>
    </dgm:pt>
    <dgm:pt modelId="{D3B5682C-9009-4E59-96A5-93C8FB17180B}" type="pres">
      <dgm:prSet presAssocID="{BBC241BC-D230-4B7B-B94F-0A8C9FA47891}" presName="level2Shape" presStyleLbl="node3" presStyleIdx="0" presStyleCnt="2" custScaleX="115575"/>
      <dgm:spPr/>
    </dgm:pt>
    <dgm:pt modelId="{98F55408-D4BF-462A-8652-B175AEF6F7A8}" type="pres">
      <dgm:prSet presAssocID="{BBC241BC-D230-4B7B-B94F-0A8C9FA47891}" presName="hierChild3" presStyleCnt="0"/>
      <dgm:spPr/>
    </dgm:pt>
    <dgm:pt modelId="{742805E2-D875-43D3-8356-96E1449BAAAD}" type="pres">
      <dgm:prSet presAssocID="{39D26994-AE86-4B75-9DC8-2334A061FE3D}" presName="Name19" presStyleLbl="parChTrans1D2" presStyleIdx="1" presStyleCnt="2"/>
      <dgm:spPr/>
    </dgm:pt>
    <dgm:pt modelId="{3653398F-F7DF-4464-B43C-1BDFCB08ED61}" type="pres">
      <dgm:prSet presAssocID="{48845432-BE21-44E7-B0B8-FF09B9E760B6}" presName="Name21" presStyleCnt="0"/>
      <dgm:spPr/>
    </dgm:pt>
    <dgm:pt modelId="{DB2E4C33-66ED-4D42-8799-3553CA6BBCFE}" type="pres">
      <dgm:prSet presAssocID="{48845432-BE21-44E7-B0B8-FF09B9E760B6}" presName="level2Shape" presStyleLbl="node2" presStyleIdx="1" presStyleCnt="2" custScaleX="115146"/>
      <dgm:spPr/>
    </dgm:pt>
    <dgm:pt modelId="{589D878D-6DF9-4CB8-B73F-D1897C993C34}" type="pres">
      <dgm:prSet presAssocID="{48845432-BE21-44E7-B0B8-FF09B9E760B6}" presName="hierChild3" presStyleCnt="0"/>
      <dgm:spPr/>
    </dgm:pt>
    <dgm:pt modelId="{B0EE8220-14F1-4E77-B868-758E3C4863B7}" type="pres">
      <dgm:prSet presAssocID="{3B0A9EEE-63F2-45C8-987A-EBC27C8A20DC}" presName="Name19" presStyleLbl="parChTrans1D3" presStyleIdx="1" presStyleCnt="2"/>
      <dgm:spPr/>
    </dgm:pt>
    <dgm:pt modelId="{71A7F42C-729B-426F-B239-74949CEEE416}" type="pres">
      <dgm:prSet presAssocID="{F1B2295E-F2EC-4BCE-9FC9-639FBB0952EC}" presName="Name21" presStyleCnt="0"/>
      <dgm:spPr/>
    </dgm:pt>
    <dgm:pt modelId="{75A9A824-C5EE-4FAA-B673-97593AB8EDB4}" type="pres">
      <dgm:prSet presAssocID="{F1B2295E-F2EC-4BCE-9FC9-639FBB0952EC}" presName="level2Shape" presStyleLbl="node3" presStyleIdx="1" presStyleCnt="2" custScaleX="115146"/>
      <dgm:spPr/>
    </dgm:pt>
    <dgm:pt modelId="{10E6E746-3939-4003-84A5-7F8BEEC2BB98}" type="pres">
      <dgm:prSet presAssocID="{F1B2295E-F2EC-4BCE-9FC9-639FBB0952EC}" presName="hierChild3" presStyleCnt="0"/>
      <dgm:spPr/>
    </dgm:pt>
    <dgm:pt modelId="{0D841FDF-7AAA-48AB-9171-ECBFD6663C76}" type="pres">
      <dgm:prSet presAssocID="{08793B88-BB3E-4A5D-9844-BDC99C376EC6}" presName="bgShapesFlow" presStyleCnt="0"/>
      <dgm:spPr/>
    </dgm:pt>
    <dgm:pt modelId="{8EFB48F4-EAC9-4391-80B3-534A1987E16A}" type="pres">
      <dgm:prSet presAssocID="{015A7E96-3B88-4E6A-B35D-2E3522A859E2}" presName="rectComp" presStyleCnt="0"/>
      <dgm:spPr/>
    </dgm:pt>
    <dgm:pt modelId="{CA6EA65C-FEE0-473D-97FB-073D03ABF328}" type="pres">
      <dgm:prSet presAssocID="{015A7E96-3B88-4E6A-B35D-2E3522A859E2}" presName="bgRect" presStyleLbl="bgShp" presStyleIdx="0" presStyleCnt="3" custLinFactNeighborX="990" custLinFactNeighborY="-4990"/>
      <dgm:spPr/>
    </dgm:pt>
    <dgm:pt modelId="{F06F665A-2BB6-43C4-A06A-42D3F3F8FE79}" type="pres">
      <dgm:prSet presAssocID="{015A7E96-3B88-4E6A-B35D-2E3522A859E2}" presName="bgRectTx" presStyleLbl="bgShp" presStyleIdx="0" presStyleCnt="3">
        <dgm:presLayoutVars>
          <dgm:bulletEnabled val="1"/>
        </dgm:presLayoutVars>
      </dgm:prSet>
      <dgm:spPr/>
    </dgm:pt>
    <dgm:pt modelId="{54D59700-E2CC-4307-B204-CC71A26A655A}" type="pres">
      <dgm:prSet presAssocID="{015A7E96-3B88-4E6A-B35D-2E3522A859E2}" presName="spComp" presStyleCnt="0"/>
      <dgm:spPr/>
    </dgm:pt>
    <dgm:pt modelId="{60196079-BE03-40AD-BA6A-39589BB58990}" type="pres">
      <dgm:prSet presAssocID="{015A7E96-3B88-4E6A-B35D-2E3522A859E2}" presName="vSp" presStyleCnt="0"/>
      <dgm:spPr/>
    </dgm:pt>
    <dgm:pt modelId="{5FE69B94-F85D-4EC2-9CA4-2C2CA751D517}" type="pres">
      <dgm:prSet presAssocID="{EFE77681-D8FB-4197-8BCA-B6D88233A73D}" presName="rectComp" presStyleCnt="0"/>
      <dgm:spPr/>
    </dgm:pt>
    <dgm:pt modelId="{E426C9AF-3D08-40C2-8F41-38EB2C795726}" type="pres">
      <dgm:prSet presAssocID="{EFE77681-D8FB-4197-8BCA-B6D88233A73D}" presName="bgRect" presStyleLbl="bgShp" presStyleIdx="1" presStyleCnt="3"/>
      <dgm:spPr/>
    </dgm:pt>
    <dgm:pt modelId="{EE34F02A-A98C-4372-BC5A-E8DFB8274764}" type="pres">
      <dgm:prSet presAssocID="{EFE77681-D8FB-4197-8BCA-B6D88233A73D}" presName="bgRectTx" presStyleLbl="bgShp" presStyleIdx="1" presStyleCnt="3">
        <dgm:presLayoutVars>
          <dgm:bulletEnabled val="1"/>
        </dgm:presLayoutVars>
      </dgm:prSet>
      <dgm:spPr/>
    </dgm:pt>
    <dgm:pt modelId="{5C99ED9E-7A71-4EA8-AF4A-C05C27774694}" type="pres">
      <dgm:prSet presAssocID="{EFE77681-D8FB-4197-8BCA-B6D88233A73D}" presName="spComp" presStyleCnt="0"/>
      <dgm:spPr/>
    </dgm:pt>
    <dgm:pt modelId="{1A2CB495-34DB-4725-8E08-E5F3C511BBCD}" type="pres">
      <dgm:prSet presAssocID="{EFE77681-D8FB-4197-8BCA-B6D88233A73D}" presName="vSp" presStyleCnt="0"/>
      <dgm:spPr/>
    </dgm:pt>
    <dgm:pt modelId="{3C75359D-FA41-4838-ABDF-327057DC6D5E}" type="pres">
      <dgm:prSet presAssocID="{A8C13E46-466D-4300-AFDC-DAB773D77C58}" presName="rectComp" presStyleCnt="0"/>
      <dgm:spPr/>
    </dgm:pt>
    <dgm:pt modelId="{506C5A51-ECA1-443A-B479-C149702D0F8A}" type="pres">
      <dgm:prSet presAssocID="{A8C13E46-466D-4300-AFDC-DAB773D77C58}" presName="bgRect" presStyleLbl="bgShp" presStyleIdx="2" presStyleCnt="3"/>
      <dgm:spPr/>
    </dgm:pt>
    <dgm:pt modelId="{290F13D5-643C-4CAD-A68F-E70E75D42AF3}" type="pres">
      <dgm:prSet presAssocID="{A8C13E46-466D-4300-AFDC-DAB773D77C58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9FAE6505-8C35-4C01-8635-08281EEF76DD}" type="presOf" srcId="{77FE03D3-4159-4D67-8950-4515B1049780}" destId="{680800FA-E293-466C-AB37-CF9895DF4F87}" srcOrd="0" destOrd="0" presId="urn:microsoft.com/office/officeart/2005/8/layout/hierarchy6"/>
    <dgm:cxn modelId="{47A89609-F772-4BA2-8D90-398B40733A4F}" type="presOf" srcId="{EFE77681-D8FB-4197-8BCA-B6D88233A73D}" destId="{EE34F02A-A98C-4372-BC5A-E8DFB8274764}" srcOrd="1" destOrd="0" presId="urn:microsoft.com/office/officeart/2005/8/layout/hierarchy6"/>
    <dgm:cxn modelId="{1D252717-CD2A-4A92-ABB3-A2640267BA1E}" type="presOf" srcId="{015A7E96-3B88-4E6A-B35D-2E3522A859E2}" destId="{F06F665A-2BB6-43C4-A06A-42D3F3F8FE79}" srcOrd="1" destOrd="0" presId="urn:microsoft.com/office/officeart/2005/8/layout/hierarchy6"/>
    <dgm:cxn modelId="{C86C1F22-D69F-4D7E-889F-D76A76DD4A36}" type="presOf" srcId="{EFE77681-D8FB-4197-8BCA-B6D88233A73D}" destId="{E426C9AF-3D08-40C2-8F41-38EB2C795726}" srcOrd="0" destOrd="0" presId="urn:microsoft.com/office/officeart/2005/8/layout/hierarchy6"/>
    <dgm:cxn modelId="{EFA50033-F9BA-4316-B1DD-EE900A298885}" type="presOf" srcId="{097A54DB-B6EA-4BB5-9B56-1C8F6791FA9A}" destId="{2F1B36B2-7257-44CE-954F-63E2C4DF957C}" srcOrd="0" destOrd="0" presId="urn:microsoft.com/office/officeart/2005/8/layout/hierarchy6"/>
    <dgm:cxn modelId="{BA96D433-E0C6-4B83-BBFD-A94B9ED91350}" srcId="{12001751-5FAC-47F0-B5CD-FB97D6D5A448}" destId="{C5FAF023-421E-45C6-8EBB-FE184476D19C}" srcOrd="0" destOrd="0" parTransId="{77FE03D3-4159-4D67-8950-4515B1049780}" sibTransId="{19C883CA-D990-43C3-8DB4-A6291F766C4A}"/>
    <dgm:cxn modelId="{0A25064C-F35F-4C9D-8C77-609DD4C3E29B}" type="presOf" srcId="{A8C13E46-466D-4300-AFDC-DAB773D77C58}" destId="{290F13D5-643C-4CAD-A68F-E70E75D42AF3}" srcOrd="1" destOrd="0" presId="urn:microsoft.com/office/officeart/2005/8/layout/hierarchy6"/>
    <dgm:cxn modelId="{C6E3B750-3364-4408-BA6C-D1D3404EB965}" srcId="{12001751-5FAC-47F0-B5CD-FB97D6D5A448}" destId="{48845432-BE21-44E7-B0B8-FF09B9E760B6}" srcOrd="1" destOrd="0" parTransId="{39D26994-AE86-4B75-9DC8-2334A061FE3D}" sibTransId="{705CB742-37D7-4B57-BBDE-C05AF074BDBF}"/>
    <dgm:cxn modelId="{BA587276-FE5B-4F59-AD69-8CA3A24541FA}" type="presOf" srcId="{48845432-BE21-44E7-B0B8-FF09B9E760B6}" destId="{DB2E4C33-66ED-4D42-8799-3553CA6BBCFE}" srcOrd="0" destOrd="0" presId="urn:microsoft.com/office/officeart/2005/8/layout/hierarchy6"/>
    <dgm:cxn modelId="{E07D5078-6DF7-4DAE-A360-785ED757268F}" type="presOf" srcId="{015A7E96-3B88-4E6A-B35D-2E3522A859E2}" destId="{CA6EA65C-FEE0-473D-97FB-073D03ABF328}" srcOrd="0" destOrd="0" presId="urn:microsoft.com/office/officeart/2005/8/layout/hierarchy6"/>
    <dgm:cxn modelId="{172CF884-7220-4CD1-A59C-460F435FC033}" type="presOf" srcId="{C5FAF023-421E-45C6-8EBB-FE184476D19C}" destId="{17366FCE-8C92-4D52-A261-A538A7F51F5B}" srcOrd="0" destOrd="0" presId="urn:microsoft.com/office/officeart/2005/8/layout/hierarchy6"/>
    <dgm:cxn modelId="{2DE3CE87-FD8E-41CB-827C-542D81D60FD9}" type="presOf" srcId="{39D26994-AE86-4B75-9DC8-2334A061FE3D}" destId="{742805E2-D875-43D3-8356-96E1449BAAAD}" srcOrd="0" destOrd="0" presId="urn:microsoft.com/office/officeart/2005/8/layout/hierarchy6"/>
    <dgm:cxn modelId="{79B2968E-BDF9-4DD8-9F24-4A8BA42FCAD8}" srcId="{08793B88-BB3E-4A5D-9844-BDC99C376EC6}" destId="{12001751-5FAC-47F0-B5CD-FB97D6D5A448}" srcOrd="0" destOrd="0" parTransId="{D85AFAFE-CD4B-4DE8-9EEB-63C4BDFF01AB}" sibTransId="{966CFBAF-5149-43C9-B617-701CB91FF332}"/>
    <dgm:cxn modelId="{2AEF6694-C3B6-4947-AFC4-1C7BEAEDDE47}" type="presOf" srcId="{BBC241BC-D230-4B7B-B94F-0A8C9FA47891}" destId="{D3B5682C-9009-4E59-96A5-93C8FB17180B}" srcOrd="0" destOrd="0" presId="urn:microsoft.com/office/officeart/2005/8/layout/hierarchy6"/>
    <dgm:cxn modelId="{298889A2-492E-46A6-9231-17442B8DCCBB}" srcId="{48845432-BE21-44E7-B0B8-FF09B9E760B6}" destId="{F1B2295E-F2EC-4BCE-9FC9-639FBB0952EC}" srcOrd="0" destOrd="0" parTransId="{3B0A9EEE-63F2-45C8-987A-EBC27C8A20DC}" sibTransId="{63062300-4547-40BD-9570-00A4F7743B58}"/>
    <dgm:cxn modelId="{E987ABB2-34D8-400D-994E-FB12F1BE4E72}" type="presOf" srcId="{08793B88-BB3E-4A5D-9844-BDC99C376EC6}" destId="{6BEE0E52-330C-49AB-ADA3-3E8A8494C2B6}" srcOrd="0" destOrd="0" presId="urn:microsoft.com/office/officeart/2005/8/layout/hierarchy6"/>
    <dgm:cxn modelId="{966443BE-55A2-4371-9675-DB0F42AAA5D4}" srcId="{08793B88-BB3E-4A5D-9844-BDC99C376EC6}" destId="{A8C13E46-466D-4300-AFDC-DAB773D77C58}" srcOrd="3" destOrd="0" parTransId="{90D73D16-41A9-4BDA-85E8-041604980EF7}" sibTransId="{786DFCF2-F01A-431A-B11B-0D00239718B3}"/>
    <dgm:cxn modelId="{38632BD0-57DD-4392-9810-A8CB9AE525AF}" type="presOf" srcId="{F1B2295E-F2EC-4BCE-9FC9-639FBB0952EC}" destId="{75A9A824-C5EE-4FAA-B673-97593AB8EDB4}" srcOrd="0" destOrd="0" presId="urn:microsoft.com/office/officeart/2005/8/layout/hierarchy6"/>
    <dgm:cxn modelId="{F6D3A6D0-8417-4EBF-846A-4F1355B61561}" srcId="{08793B88-BB3E-4A5D-9844-BDC99C376EC6}" destId="{015A7E96-3B88-4E6A-B35D-2E3522A859E2}" srcOrd="1" destOrd="0" parTransId="{E3DD8F2B-3413-4CC0-B82C-506FF2DB2DF8}" sibTransId="{17C41A55-D477-4FF4-8B71-78695755060C}"/>
    <dgm:cxn modelId="{26E340D8-E09A-4C40-805E-4C642075AF65}" srcId="{08793B88-BB3E-4A5D-9844-BDC99C376EC6}" destId="{EFE77681-D8FB-4197-8BCA-B6D88233A73D}" srcOrd="2" destOrd="0" parTransId="{836EB0B5-F9E0-440A-B5E5-DCC79581914A}" sibTransId="{D550DB39-C80D-416A-B39D-0C9DA508EA4C}"/>
    <dgm:cxn modelId="{792FFCDB-EF8C-4F90-8B11-7872C4B11BAF}" type="presOf" srcId="{A8C13E46-466D-4300-AFDC-DAB773D77C58}" destId="{506C5A51-ECA1-443A-B479-C149702D0F8A}" srcOrd="0" destOrd="0" presId="urn:microsoft.com/office/officeart/2005/8/layout/hierarchy6"/>
    <dgm:cxn modelId="{458EC8DF-4348-4558-9E5D-DBE5B711E612}" type="presOf" srcId="{3B0A9EEE-63F2-45C8-987A-EBC27C8A20DC}" destId="{B0EE8220-14F1-4E77-B868-758E3C4863B7}" srcOrd="0" destOrd="0" presId="urn:microsoft.com/office/officeart/2005/8/layout/hierarchy6"/>
    <dgm:cxn modelId="{D63C17F1-5EB7-4022-89D3-36074529853B}" type="presOf" srcId="{12001751-5FAC-47F0-B5CD-FB97D6D5A448}" destId="{2ACA0ED3-4EBA-47F9-95E3-33C4D269B32B}" srcOrd="0" destOrd="0" presId="urn:microsoft.com/office/officeart/2005/8/layout/hierarchy6"/>
    <dgm:cxn modelId="{87FE0FF5-0F0C-42E7-879B-8DB5D225EB8B}" srcId="{C5FAF023-421E-45C6-8EBB-FE184476D19C}" destId="{BBC241BC-D230-4B7B-B94F-0A8C9FA47891}" srcOrd="0" destOrd="0" parTransId="{097A54DB-B6EA-4BB5-9B56-1C8F6791FA9A}" sibTransId="{EFE2B26D-1527-49E3-A5EF-33AB93D60DDB}"/>
    <dgm:cxn modelId="{4D2E8EB0-80D8-4C69-9691-5E5D7C035171}" type="presParOf" srcId="{6BEE0E52-330C-49AB-ADA3-3E8A8494C2B6}" destId="{A77E2D2C-F1D7-4C8A-A662-99B1A4C95696}" srcOrd="0" destOrd="0" presId="urn:microsoft.com/office/officeart/2005/8/layout/hierarchy6"/>
    <dgm:cxn modelId="{472A3835-928E-442F-950B-D9FB1549DB67}" type="presParOf" srcId="{A77E2D2C-F1D7-4C8A-A662-99B1A4C95696}" destId="{B1BEA681-FC89-4F62-AD46-323F3E033672}" srcOrd="0" destOrd="0" presId="urn:microsoft.com/office/officeart/2005/8/layout/hierarchy6"/>
    <dgm:cxn modelId="{45BD96E5-3867-4A19-941D-B2AA8E30AF12}" type="presParOf" srcId="{A77E2D2C-F1D7-4C8A-A662-99B1A4C95696}" destId="{6141DA77-E34D-4154-92C4-C85E5CA535E8}" srcOrd="1" destOrd="0" presId="urn:microsoft.com/office/officeart/2005/8/layout/hierarchy6"/>
    <dgm:cxn modelId="{13C988A6-C509-401D-B5C3-C1B85CB4E966}" type="presParOf" srcId="{6141DA77-E34D-4154-92C4-C85E5CA535E8}" destId="{EF258D35-76AC-4100-863A-ACA33D714E5B}" srcOrd="0" destOrd="0" presId="urn:microsoft.com/office/officeart/2005/8/layout/hierarchy6"/>
    <dgm:cxn modelId="{AA311131-8460-44D3-9370-8051A16BE419}" type="presParOf" srcId="{EF258D35-76AC-4100-863A-ACA33D714E5B}" destId="{2ACA0ED3-4EBA-47F9-95E3-33C4D269B32B}" srcOrd="0" destOrd="0" presId="urn:microsoft.com/office/officeart/2005/8/layout/hierarchy6"/>
    <dgm:cxn modelId="{C8D12657-4988-4455-9E0E-35FCD2E605F5}" type="presParOf" srcId="{EF258D35-76AC-4100-863A-ACA33D714E5B}" destId="{C98EED21-8396-4DE7-A521-1617B334B9DE}" srcOrd="1" destOrd="0" presId="urn:microsoft.com/office/officeart/2005/8/layout/hierarchy6"/>
    <dgm:cxn modelId="{6597E72D-8B1D-488A-853A-B256EFBE584C}" type="presParOf" srcId="{C98EED21-8396-4DE7-A521-1617B334B9DE}" destId="{680800FA-E293-466C-AB37-CF9895DF4F87}" srcOrd="0" destOrd="0" presId="urn:microsoft.com/office/officeart/2005/8/layout/hierarchy6"/>
    <dgm:cxn modelId="{F9ED9B2A-9EE0-4FC3-9FCC-950483B74E91}" type="presParOf" srcId="{C98EED21-8396-4DE7-A521-1617B334B9DE}" destId="{CD43AFE3-66F5-42E1-AE3D-D5E78AEE5AA9}" srcOrd="1" destOrd="0" presId="urn:microsoft.com/office/officeart/2005/8/layout/hierarchy6"/>
    <dgm:cxn modelId="{BF46E3DC-6C25-4C11-AC66-C849D7C0713C}" type="presParOf" srcId="{CD43AFE3-66F5-42E1-AE3D-D5E78AEE5AA9}" destId="{17366FCE-8C92-4D52-A261-A538A7F51F5B}" srcOrd="0" destOrd="0" presId="urn:microsoft.com/office/officeart/2005/8/layout/hierarchy6"/>
    <dgm:cxn modelId="{59A090E0-5A0B-43C6-A305-9A6A58A3C3B4}" type="presParOf" srcId="{CD43AFE3-66F5-42E1-AE3D-D5E78AEE5AA9}" destId="{90516F6D-AE0E-4E33-8353-FC4E57EAAABE}" srcOrd="1" destOrd="0" presId="urn:microsoft.com/office/officeart/2005/8/layout/hierarchy6"/>
    <dgm:cxn modelId="{0A1FF540-52D2-4E83-B6E6-6CCFD8CF94CA}" type="presParOf" srcId="{90516F6D-AE0E-4E33-8353-FC4E57EAAABE}" destId="{2F1B36B2-7257-44CE-954F-63E2C4DF957C}" srcOrd="0" destOrd="0" presId="urn:microsoft.com/office/officeart/2005/8/layout/hierarchy6"/>
    <dgm:cxn modelId="{4D16F8BE-C7FE-47C5-8099-712BBA4C86B5}" type="presParOf" srcId="{90516F6D-AE0E-4E33-8353-FC4E57EAAABE}" destId="{3B7CBFAA-C20B-43B2-A819-CAFBC5FFCD61}" srcOrd="1" destOrd="0" presId="urn:microsoft.com/office/officeart/2005/8/layout/hierarchy6"/>
    <dgm:cxn modelId="{43D492AC-658B-41B0-8F39-646D28E7B928}" type="presParOf" srcId="{3B7CBFAA-C20B-43B2-A819-CAFBC5FFCD61}" destId="{D3B5682C-9009-4E59-96A5-93C8FB17180B}" srcOrd="0" destOrd="0" presId="urn:microsoft.com/office/officeart/2005/8/layout/hierarchy6"/>
    <dgm:cxn modelId="{35CE5C35-2237-4B1C-AB10-26DD0F0E51C2}" type="presParOf" srcId="{3B7CBFAA-C20B-43B2-A819-CAFBC5FFCD61}" destId="{98F55408-D4BF-462A-8652-B175AEF6F7A8}" srcOrd="1" destOrd="0" presId="urn:microsoft.com/office/officeart/2005/8/layout/hierarchy6"/>
    <dgm:cxn modelId="{4DFD4CEB-AFD3-4768-A05A-0B19A6FBA5D2}" type="presParOf" srcId="{C98EED21-8396-4DE7-A521-1617B334B9DE}" destId="{742805E2-D875-43D3-8356-96E1449BAAAD}" srcOrd="2" destOrd="0" presId="urn:microsoft.com/office/officeart/2005/8/layout/hierarchy6"/>
    <dgm:cxn modelId="{F1034A4D-A7D5-4195-A8B7-AED0A546DE5F}" type="presParOf" srcId="{C98EED21-8396-4DE7-A521-1617B334B9DE}" destId="{3653398F-F7DF-4464-B43C-1BDFCB08ED61}" srcOrd="3" destOrd="0" presId="urn:microsoft.com/office/officeart/2005/8/layout/hierarchy6"/>
    <dgm:cxn modelId="{80984D7E-A88E-475E-A074-CC915B54AA04}" type="presParOf" srcId="{3653398F-F7DF-4464-B43C-1BDFCB08ED61}" destId="{DB2E4C33-66ED-4D42-8799-3553CA6BBCFE}" srcOrd="0" destOrd="0" presId="urn:microsoft.com/office/officeart/2005/8/layout/hierarchy6"/>
    <dgm:cxn modelId="{8DCDCD63-DC86-42F3-A8E1-4BBF71E27663}" type="presParOf" srcId="{3653398F-F7DF-4464-B43C-1BDFCB08ED61}" destId="{589D878D-6DF9-4CB8-B73F-D1897C993C34}" srcOrd="1" destOrd="0" presId="urn:microsoft.com/office/officeart/2005/8/layout/hierarchy6"/>
    <dgm:cxn modelId="{179B7847-2DDF-40FF-828B-E402FBD925FA}" type="presParOf" srcId="{589D878D-6DF9-4CB8-B73F-D1897C993C34}" destId="{B0EE8220-14F1-4E77-B868-758E3C4863B7}" srcOrd="0" destOrd="0" presId="urn:microsoft.com/office/officeart/2005/8/layout/hierarchy6"/>
    <dgm:cxn modelId="{D066FBDD-678E-482E-8169-4FAFBC932E2B}" type="presParOf" srcId="{589D878D-6DF9-4CB8-B73F-D1897C993C34}" destId="{71A7F42C-729B-426F-B239-74949CEEE416}" srcOrd="1" destOrd="0" presId="urn:microsoft.com/office/officeart/2005/8/layout/hierarchy6"/>
    <dgm:cxn modelId="{03AAE062-6947-42D1-A75D-519C19BD80F1}" type="presParOf" srcId="{71A7F42C-729B-426F-B239-74949CEEE416}" destId="{75A9A824-C5EE-4FAA-B673-97593AB8EDB4}" srcOrd="0" destOrd="0" presId="urn:microsoft.com/office/officeart/2005/8/layout/hierarchy6"/>
    <dgm:cxn modelId="{6FAF0BD2-91D2-4C5D-9A3D-D2BA4B46C9AF}" type="presParOf" srcId="{71A7F42C-729B-426F-B239-74949CEEE416}" destId="{10E6E746-3939-4003-84A5-7F8BEEC2BB98}" srcOrd="1" destOrd="0" presId="urn:microsoft.com/office/officeart/2005/8/layout/hierarchy6"/>
    <dgm:cxn modelId="{407736BE-2A4E-441F-B957-C747251ED89D}" type="presParOf" srcId="{6BEE0E52-330C-49AB-ADA3-3E8A8494C2B6}" destId="{0D841FDF-7AAA-48AB-9171-ECBFD6663C76}" srcOrd="1" destOrd="0" presId="urn:microsoft.com/office/officeart/2005/8/layout/hierarchy6"/>
    <dgm:cxn modelId="{E33925DF-C716-447D-9625-B4C7459C0260}" type="presParOf" srcId="{0D841FDF-7AAA-48AB-9171-ECBFD6663C76}" destId="{8EFB48F4-EAC9-4391-80B3-534A1987E16A}" srcOrd="0" destOrd="0" presId="urn:microsoft.com/office/officeart/2005/8/layout/hierarchy6"/>
    <dgm:cxn modelId="{240665A5-626A-4574-B862-6860D632283A}" type="presParOf" srcId="{8EFB48F4-EAC9-4391-80B3-534A1987E16A}" destId="{CA6EA65C-FEE0-473D-97FB-073D03ABF328}" srcOrd="0" destOrd="0" presId="urn:microsoft.com/office/officeart/2005/8/layout/hierarchy6"/>
    <dgm:cxn modelId="{CB5101CB-1348-4631-A752-6C591145E896}" type="presParOf" srcId="{8EFB48F4-EAC9-4391-80B3-534A1987E16A}" destId="{F06F665A-2BB6-43C4-A06A-42D3F3F8FE79}" srcOrd="1" destOrd="0" presId="urn:microsoft.com/office/officeart/2005/8/layout/hierarchy6"/>
    <dgm:cxn modelId="{582E79F4-34C9-420D-9995-CAD0166EEDE1}" type="presParOf" srcId="{0D841FDF-7AAA-48AB-9171-ECBFD6663C76}" destId="{54D59700-E2CC-4307-B204-CC71A26A655A}" srcOrd="1" destOrd="0" presId="urn:microsoft.com/office/officeart/2005/8/layout/hierarchy6"/>
    <dgm:cxn modelId="{8509F12F-D02B-465F-8828-0425B19E8805}" type="presParOf" srcId="{54D59700-E2CC-4307-B204-CC71A26A655A}" destId="{60196079-BE03-40AD-BA6A-39589BB58990}" srcOrd="0" destOrd="0" presId="urn:microsoft.com/office/officeart/2005/8/layout/hierarchy6"/>
    <dgm:cxn modelId="{EF751D41-3BDC-4A44-91D1-9D153AF035EC}" type="presParOf" srcId="{0D841FDF-7AAA-48AB-9171-ECBFD6663C76}" destId="{5FE69B94-F85D-4EC2-9CA4-2C2CA751D517}" srcOrd="2" destOrd="0" presId="urn:microsoft.com/office/officeart/2005/8/layout/hierarchy6"/>
    <dgm:cxn modelId="{985672D3-7FA2-4B7E-87EA-FD81BBE4A31D}" type="presParOf" srcId="{5FE69B94-F85D-4EC2-9CA4-2C2CA751D517}" destId="{E426C9AF-3D08-40C2-8F41-38EB2C795726}" srcOrd="0" destOrd="0" presId="urn:microsoft.com/office/officeart/2005/8/layout/hierarchy6"/>
    <dgm:cxn modelId="{8D33F113-ECC7-441A-86BA-996B2DCB7E8F}" type="presParOf" srcId="{5FE69B94-F85D-4EC2-9CA4-2C2CA751D517}" destId="{EE34F02A-A98C-4372-BC5A-E8DFB8274764}" srcOrd="1" destOrd="0" presId="urn:microsoft.com/office/officeart/2005/8/layout/hierarchy6"/>
    <dgm:cxn modelId="{A001FF3D-F811-405C-864A-008B413AC0E5}" type="presParOf" srcId="{0D841FDF-7AAA-48AB-9171-ECBFD6663C76}" destId="{5C99ED9E-7A71-4EA8-AF4A-C05C27774694}" srcOrd="3" destOrd="0" presId="urn:microsoft.com/office/officeart/2005/8/layout/hierarchy6"/>
    <dgm:cxn modelId="{9F79003A-9BAE-468D-B1BF-B36947B6D0AA}" type="presParOf" srcId="{5C99ED9E-7A71-4EA8-AF4A-C05C27774694}" destId="{1A2CB495-34DB-4725-8E08-E5F3C511BBCD}" srcOrd="0" destOrd="0" presId="urn:microsoft.com/office/officeart/2005/8/layout/hierarchy6"/>
    <dgm:cxn modelId="{005EE9BD-0A7E-4021-8279-994B7BECEB81}" type="presParOf" srcId="{0D841FDF-7AAA-48AB-9171-ECBFD6663C76}" destId="{3C75359D-FA41-4838-ABDF-327057DC6D5E}" srcOrd="4" destOrd="0" presId="urn:microsoft.com/office/officeart/2005/8/layout/hierarchy6"/>
    <dgm:cxn modelId="{F195D283-9272-4A36-87E8-67A1678371B8}" type="presParOf" srcId="{3C75359D-FA41-4838-ABDF-327057DC6D5E}" destId="{506C5A51-ECA1-443A-B479-C149702D0F8A}" srcOrd="0" destOrd="0" presId="urn:microsoft.com/office/officeart/2005/8/layout/hierarchy6"/>
    <dgm:cxn modelId="{A66EA852-D913-4111-A2BD-02C89E428540}" type="presParOf" srcId="{3C75359D-FA41-4838-ABDF-327057DC6D5E}" destId="{290F13D5-643C-4CAD-A68F-E70E75D42AF3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7D17F4C-3B3A-4345-A356-2F30181AFDB7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8F3EED-8128-41DF-A3E6-4A30E493B611}">
      <dgm:prSet phldrT="[Текст]"/>
      <dgm:spPr/>
      <dgm:t>
        <a:bodyPr/>
        <a:lstStyle/>
        <a:p>
          <a:r>
            <a:rPr lang="ru-RU" dirty="0"/>
            <a:t>Критерии </a:t>
          </a:r>
        </a:p>
      </dgm:t>
    </dgm:pt>
    <dgm:pt modelId="{E6C790A2-B9C3-46ED-A6FD-309D0BC81C41}" type="parTrans" cxnId="{6D234E45-0DAA-4F50-A614-4C90A72FDE10}">
      <dgm:prSet/>
      <dgm:spPr/>
      <dgm:t>
        <a:bodyPr/>
        <a:lstStyle/>
        <a:p>
          <a:endParaRPr lang="ru-RU"/>
        </a:p>
      </dgm:t>
    </dgm:pt>
    <dgm:pt modelId="{6D009C48-B3EA-4BA8-92C3-24461B7B6896}" type="sibTrans" cxnId="{6D234E45-0DAA-4F50-A614-4C90A72FDE10}">
      <dgm:prSet/>
      <dgm:spPr/>
      <dgm:t>
        <a:bodyPr/>
        <a:lstStyle/>
        <a:p>
          <a:endParaRPr lang="ru-RU"/>
        </a:p>
      </dgm:t>
    </dgm:pt>
    <dgm:pt modelId="{CB62E0FF-E83A-49BD-9ADF-A8417507F95D}">
      <dgm:prSet phldrT="[Текст]"/>
      <dgm:spPr/>
      <dgm:t>
        <a:bodyPr/>
        <a:lstStyle/>
        <a:p>
          <a:r>
            <a:rPr lang="ru-RU" dirty="0"/>
            <a:t>Отбор проектов в Минстрое России</a:t>
          </a:r>
        </a:p>
      </dgm:t>
    </dgm:pt>
    <dgm:pt modelId="{988C6E40-971E-4721-B070-0C320A31B353}" type="parTrans" cxnId="{460B8512-B791-4860-9FA6-AC8FE4DCEFC2}">
      <dgm:prSet/>
      <dgm:spPr/>
      <dgm:t>
        <a:bodyPr/>
        <a:lstStyle/>
        <a:p>
          <a:endParaRPr lang="ru-RU"/>
        </a:p>
      </dgm:t>
    </dgm:pt>
    <dgm:pt modelId="{D257F1C6-529B-4D97-A7BB-C36BDCAE337D}" type="sibTrans" cxnId="{460B8512-B791-4860-9FA6-AC8FE4DCEFC2}">
      <dgm:prSet/>
      <dgm:spPr/>
      <dgm:t>
        <a:bodyPr/>
        <a:lstStyle/>
        <a:p>
          <a:endParaRPr lang="ru-RU"/>
        </a:p>
      </dgm:t>
    </dgm:pt>
    <dgm:pt modelId="{6BAA41A8-4D29-4AB0-B853-46D8F050A8A7}">
      <dgm:prSet phldrT="[Текст]"/>
      <dgm:spPr/>
      <dgm:t>
        <a:bodyPr/>
        <a:lstStyle/>
        <a:p>
          <a:r>
            <a:rPr lang="ru-RU" dirty="0"/>
            <a:t>Реестр</a:t>
          </a:r>
        </a:p>
      </dgm:t>
    </dgm:pt>
    <dgm:pt modelId="{A04E0991-2466-4817-B4A7-261B0E4031AC}" type="parTrans" cxnId="{67B87847-2FCE-4B7F-8FFB-ACE339FC8CD8}">
      <dgm:prSet/>
      <dgm:spPr/>
      <dgm:t>
        <a:bodyPr/>
        <a:lstStyle/>
        <a:p>
          <a:endParaRPr lang="ru-RU"/>
        </a:p>
      </dgm:t>
    </dgm:pt>
    <dgm:pt modelId="{1A46D6D0-8451-4CAE-827C-1886EC79A1AD}" type="sibTrans" cxnId="{67B87847-2FCE-4B7F-8FFB-ACE339FC8CD8}">
      <dgm:prSet/>
      <dgm:spPr/>
      <dgm:t>
        <a:bodyPr/>
        <a:lstStyle/>
        <a:p>
          <a:endParaRPr lang="ru-RU"/>
        </a:p>
      </dgm:t>
    </dgm:pt>
    <dgm:pt modelId="{2C84E719-0555-4344-9FA5-B60E7DC1B4D4}">
      <dgm:prSet phldrT="[Текст]"/>
      <dgm:spPr/>
      <dgm:t>
        <a:bodyPr/>
        <a:lstStyle/>
        <a:p>
          <a:r>
            <a:rPr lang="ru-RU" dirty="0"/>
            <a:t>Типовой проект</a:t>
          </a:r>
        </a:p>
      </dgm:t>
    </dgm:pt>
    <dgm:pt modelId="{BAD4341B-F51F-4A74-8EE1-426C1E84EB6A}" type="parTrans" cxnId="{B78753F9-BD1B-4C8C-B57D-38051A4A6308}">
      <dgm:prSet/>
      <dgm:spPr/>
      <dgm:t>
        <a:bodyPr/>
        <a:lstStyle/>
        <a:p>
          <a:endParaRPr lang="ru-RU"/>
        </a:p>
      </dgm:t>
    </dgm:pt>
    <dgm:pt modelId="{255CF320-DD21-41F5-B2FA-4817F204DB01}" type="sibTrans" cxnId="{B78753F9-BD1B-4C8C-B57D-38051A4A6308}">
      <dgm:prSet/>
      <dgm:spPr/>
      <dgm:t>
        <a:bodyPr/>
        <a:lstStyle/>
        <a:p>
          <a:endParaRPr lang="ru-RU"/>
        </a:p>
      </dgm:t>
    </dgm:pt>
    <dgm:pt modelId="{8D837641-6941-482F-B6D1-777D13718376}">
      <dgm:prSet phldrT="[Текст]"/>
      <dgm:spPr/>
      <dgm:t>
        <a:bodyPr/>
        <a:lstStyle/>
        <a:p>
          <a:r>
            <a:rPr lang="ru-RU" dirty="0"/>
            <a:t>Паспортизация и придание статуса типового проекта</a:t>
          </a:r>
        </a:p>
      </dgm:t>
    </dgm:pt>
    <dgm:pt modelId="{9F8269F4-020C-4EF9-B4C7-AA06A2A342FC}" type="parTrans" cxnId="{782EC2E9-D79D-4DA7-A297-EF8E30E297F9}">
      <dgm:prSet/>
      <dgm:spPr/>
      <dgm:t>
        <a:bodyPr/>
        <a:lstStyle/>
        <a:p>
          <a:endParaRPr lang="ru-RU"/>
        </a:p>
      </dgm:t>
    </dgm:pt>
    <dgm:pt modelId="{59AD81E9-FE6E-45AB-A062-458335A041E1}" type="sibTrans" cxnId="{782EC2E9-D79D-4DA7-A297-EF8E30E297F9}">
      <dgm:prSet/>
      <dgm:spPr/>
      <dgm:t>
        <a:bodyPr/>
        <a:lstStyle/>
        <a:p>
          <a:endParaRPr lang="ru-RU"/>
        </a:p>
      </dgm:t>
    </dgm:pt>
    <dgm:pt modelId="{F550A27F-951D-4894-9119-50F049A4CEC9}">
      <dgm:prSet phldrT="[Текст]"/>
      <dgm:spPr/>
      <dgm:t>
        <a:bodyPr/>
        <a:lstStyle/>
        <a:p>
          <a:r>
            <a:rPr lang="ru-RU" dirty="0"/>
            <a:t>Включение в реестр типовой проектной документации</a:t>
          </a:r>
        </a:p>
      </dgm:t>
    </dgm:pt>
    <dgm:pt modelId="{2BBEBC56-5CB3-4622-BEB6-CE056909808E}" type="parTrans" cxnId="{FAF8385A-560B-4A91-AFEA-B7D2B3E8D817}">
      <dgm:prSet/>
      <dgm:spPr/>
      <dgm:t>
        <a:bodyPr/>
        <a:lstStyle/>
        <a:p>
          <a:endParaRPr lang="ru-RU"/>
        </a:p>
      </dgm:t>
    </dgm:pt>
    <dgm:pt modelId="{337FBD82-CB3A-4260-8034-09172EEA2399}" type="sibTrans" cxnId="{FAF8385A-560B-4A91-AFEA-B7D2B3E8D817}">
      <dgm:prSet/>
      <dgm:spPr/>
      <dgm:t>
        <a:bodyPr/>
        <a:lstStyle/>
        <a:p>
          <a:endParaRPr lang="ru-RU"/>
        </a:p>
      </dgm:t>
    </dgm:pt>
    <dgm:pt modelId="{80FB169D-3EEB-4894-B951-B5880880C2BC}">
      <dgm:prSet phldrT="[Текст]"/>
      <dgm:spPr/>
      <dgm:t>
        <a:bodyPr/>
        <a:lstStyle/>
        <a:p>
          <a:r>
            <a:rPr lang="ru-RU" dirty="0"/>
            <a:t>Выбор </a:t>
          </a:r>
        </a:p>
      </dgm:t>
    </dgm:pt>
    <dgm:pt modelId="{18DA3764-92D5-4691-92A6-52550A45570A}" type="parTrans" cxnId="{74C0669E-07C5-42EC-A7ED-27E733E5A69F}">
      <dgm:prSet/>
      <dgm:spPr/>
      <dgm:t>
        <a:bodyPr/>
        <a:lstStyle/>
        <a:p>
          <a:endParaRPr lang="ru-RU"/>
        </a:p>
      </dgm:t>
    </dgm:pt>
    <dgm:pt modelId="{5EF761F6-1469-49F3-8089-DDC4913D4CBA}" type="sibTrans" cxnId="{74C0669E-07C5-42EC-A7ED-27E733E5A69F}">
      <dgm:prSet/>
      <dgm:spPr/>
      <dgm:t>
        <a:bodyPr/>
        <a:lstStyle/>
        <a:p>
          <a:endParaRPr lang="ru-RU"/>
        </a:p>
      </dgm:t>
    </dgm:pt>
    <dgm:pt modelId="{42A0BA01-1E9E-475B-9CDB-D017CA88A051}">
      <dgm:prSet custT="1"/>
      <dgm:spPr/>
      <dgm:t>
        <a:bodyPr/>
        <a:lstStyle/>
        <a:p>
          <a:r>
            <a:rPr lang="ru-RU" sz="1300" dirty="0"/>
            <a:t>Профессиональный фильтр (РСПП, ТПП, НОПРИЗ, Союз проектировщиков, профильные ФОИВ и др.) </a:t>
          </a:r>
        </a:p>
      </dgm:t>
    </dgm:pt>
    <dgm:pt modelId="{CA264EA1-F849-4BEE-B74C-683F6405D0F2}" type="parTrans" cxnId="{A3ECFA6E-45AB-4B28-8234-5F3BAF56F39D}">
      <dgm:prSet/>
      <dgm:spPr/>
      <dgm:t>
        <a:bodyPr/>
        <a:lstStyle/>
        <a:p>
          <a:endParaRPr lang="ru-RU"/>
        </a:p>
      </dgm:t>
    </dgm:pt>
    <dgm:pt modelId="{00CFEEBE-3C13-4738-BA0E-69E101E0CA83}" type="sibTrans" cxnId="{A3ECFA6E-45AB-4B28-8234-5F3BAF56F39D}">
      <dgm:prSet/>
      <dgm:spPr/>
      <dgm:t>
        <a:bodyPr/>
        <a:lstStyle/>
        <a:p>
          <a:endParaRPr lang="ru-RU"/>
        </a:p>
      </dgm:t>
    </dgm:pt>
    <dgm:pt modelId="{91B3D1DD-9B12-4CEE-BAEF-BCC047F4E60B}" type="pres">
      <dgm:prSet presAssocID="{F7D17F4C-3B3A-4345-A356-2F30181AFDB7}" presName="Name0" presStyleCnt="0">
        <dgm:presLayoutVars>
          <dgm:dir/>
          <dgm:animLvl val="lvl"/>
          <dgm:resizeHandles val="exact"/>
        </dgm:presLayoutVars>
      </dgm:prSet>
      <dgm:spPr/>
    </dgm:pt>
    <dgm:pt modelId="{E0B3924E-7BEB-459B-95C4-8A058B5E9B19}" type="pres">
      <dgm:prSet presAssocID="{F7D17F4C-3B3A-4345-A356-2F30181AFDB7}" presName="tSp" presStyleCnt="0"/>
      <dgm:spPr/>
    </dgm:pt>
    <dgm:pt modelId="{61CF001F-C8AA-4395-9B28-F639D1C014EA}" type="pres">
      <dgm:prSet presAssocID="{F7D17F4C-3B3A-4345-A356-2F30181AFDB7}" presName="bSp" presStyleCnt="0"/>
      <dgm:spPr/>
    </dgm:pt>
    <dgm:pt modelId="{94F40CA3-4F46-4E1B-8784-CF3B91BA3D9C}" type="pres">
      <dgm:prSet presAssocID="{F7D17F4C-3B3A-4345-A356-2F30181AFDB7}" presName="process" presStyleCnt="0"/>
      <dgm:spPr/>
    </dgm:pt>
    <dgm:pt modelId="{49871FC1-42BB-460E-B13B-782F8E203451}" type="pres">
      <dgm:prSet presAssocID="{1B8F3EED-8128-41DF-A3E6-4A30E493B611}" presName="composite1" presStyleCnt="0"/>
      <dgm:spPr/>
    </dgm:pt>
    <dgm:pt modelId="{42497347-4528-4EC0-9C6F-39A3D366DF4D}" type="pres">
      <dgm:prSet presAssocID="{1B8F3EED-8128-41DF-A3E6-4A30E493B611}" presName="dummyNode1" presStyleLbl="node1" presStyleIdx="0" presStyleCnt="4"/>
      <dgm:spPr/>
    </dgm:pt>
    <dgm:pt modelId="{AFEFD581-51CC-489B-99B3-D16DA6D1605C}" type="pres">
      <dgm:prSet presAssocID="{1B8F3EED-8128-41DF-A3E6-4A30E493B611}" presName="childNode1" presStyleLbl="bgAcc1" presStyleIdx="0" presStyleCnt="4" custLinFactNeighborX="-1118" custLinFactNeighborY="-4011">
        <dgm:presLayoutVars>
          <dgm:bulletEnabled val="1"/>
        </dgm:presLayoutVars>
      </dgm:prSet>
      <dgm:spPr/>
    </dgm:pt>
    <dgm:pt modelId="{D7012560-5D57-4C30-9256-D6068E38CC85}" type="pres">
      <dgm:prSet presAssocID="{1B8F3EED-8128-41DF-A3E6-4A30E493B611}" presName="childNode1tx" presStyleLbl="bgAcc1" presStyleIdx="0" presStyleCnt="4">
        <dgm:presLayoutVars>
          <dgm:bulletEnabled val="1"/>
        </dgm:presLayoutVars>
      </dgm:prSet>
      <dgm:spPr/>
    </dgm:pt>
    <dgm:pt modelId="{10ECFC35-6373-43DF-9043-3FF16DEA913E}" type="pres">
      <dgm:prSet presAssocID="{1B8F3EED-8128-41DF-A3E6-4A30E493B611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BF7380A4-97CC-474D-8002-016D41242356}" type="pres">
      <dgm:prSet presAssocID="{1B8F3EED-8128-41DF-A3E6-4A30E493B611}" presName="connSite1" presStyleCnt="0"/>
      <dgm:spPr/>
    </dgm:pt>
    <dgm:pt modelId="{0032776D-DE01-44BE-B405-2A849B85A024}" type="pres">
      <dgm:prSet presAssocID="{6D009C48-B3EA-4BA8-92C3-24461B7B6896}" presName="Name9" presStyleLbl="sibTrans2D1" presStyleIdx="0" presStyleCnt="3"/>
      <dgm:spPr/>
    </dgm:pt>
    <dgm:pt modelId="{AB90E6FD-1E74-4035-A2CA-EF7211500C5B}" type="pres">
      <dgm:prSet presAssocID="{6BAA41A8-4D29-4AB0-B853-46D8F050A8A7}" presName="composite2" presStyleCnt="0"/>
      <dgm:spPr/>
    </dgm:pt>
    <dgm:pt modelId="{BC0D0F61-3F7E-479B-B6C4-B2078A6488A5}" type="pres">
      <dgm:prSet presAssocID="{6BAA41A8-4D29-4AB0-B853-46D8F050A8A7}" presName="dummyNode2" presStyleLbl="node1" presStyleIdx="0" presStyleCnt="4"/>
      <dgm:spPr/>
    </dgm:pt>
    <dgm:pt modelId="{E1389D96-3D4A-4630-8EE8-75DFCC786F9B}" type="pres">
      <dgm:prSet presAssocID="{6BAA41A8-4D29-4AB0-B853-46D8F050A8A7}" presName="childNode2" presStyleLbl="bgAcc1" presStyleIdx="1" presStyleCnt="4">
        <dgm:presLayoutVars>
          <dgm:bulletEnabled val="1"/>
        </dgm:presLayoutVars>
      </dgm:prSet>
      <dgm:spPr/>
    </dgm:pt>
    <dgm:pt modelId="{48608A48-9DF2-448A-92C9-0A2B0BC7547C}" type="pres">
      <dgm:prSet presAssocID="{6BAA41A8-4D29-4AB0-B853-46D8F050A8A7}" presName="childNode2tx" presStyleLbl="bgAcc1" presStyleIdx="1" presStyleCnt="4">
        <dgm:presLayoutVars>
          <dgm:bulletEnabled val="1"/>
        </dgm:presLayoutVars>
      </dgm:prSet>
      <dgm:spPr/>
    </dgm:pt>
    <dgm:pt modelId="{464F6352-99EE-49E8-B52E-FE7F585D6089}" type="pres">
      <dgm:prSet presAssocID="{6BAA41A8-4D29-4AB0-B853-46D8F050A8A7}" presName="parentNode2" presStyleLbl="node1" presStyleIdx="1" presStyleCnt="4">
        <dgm:presLayoutVars>
          <dgm:chMax val="0"/>
          <dgm:bulletEnabled val="1"/>
        </dgm:presLayoutVars>
      </dgm:prSet>
      <dgm:spPr/>
    </dgm:pt>
    <dgm:pt modelId="{14A731D6-1E6F-4DE4-843A-A21F1BF9F028}" type="pres">
      <dgm:prSet presAssocID="{6BAA41A8-4D29-4AB0-B853-46D8F050A8A7}" presName="connSite2" presStyleCnt="0"/>
      <dgm:spPr/>
    </dgm:pt>
    <dgm:pt modelId="{FFA029BD-ED56-4161-8AA0-25897B3E52F9}" type="pres">
      <dgm:prSet presAssocID="{1A46D6D0-8451-4CAE-827C-1886EC79A1AD}" presName="Name18" presStyleLbl="sibTrans2D1" presStyleIdx="1" presStyleCnt="3"/>
      <dgm:spPr/>
    </dgm:pt>
    <dgm:pt modelId="{C8D6A020-2034-4E4C-8D5D-C6F030D12B92}" type="pres">
      <dgm:prSet presAssocID="{80FB169D-3EEB-4894-B951-B5880880C2BC}" presName="composite1" presStyleCnt="0"/>
      <dgm:spPr/>
    </dgm:pt>
    <dgm:pt modelId="{DAFAF73A-4700-4721-A8A9-B8EB959E512E}" type="pres">
      <dgm:prSet presAssocID="{80FB169D-3EEB-4894-B951-B5880880C2BC}" presName="dummyNode1" presStyleLbl="node1" presStyleIdx="1" presStyleCnt="4"/>
      <dgm:spPr/>
    </dgm:pt>
    <dgm:pt modelId="{5CCE55D3-E91A-44B4-9A13-8C8B07E5B2AC}" type="pres">
      <dgm:prSet presAssocID="{80FB169D-3EEB-4894-B951-B5880880C2BC}" presName="childNode1" presStyleLbl="bgAcc1" presStyleIdx="2" presStyleCnt="4">
        <dgm:presLayoutVars>
          <dgm:bulletEnabled val="1"/>
        </dgm:presLayoutVars>
      </dgm:prSet>
      <dgm:spPr/>
    </dgm:pt>
    <dgm:pt modelId="{9F9C41F2-F7B9-45C2-9C6F-B4E40E39BDD0}" type="pres">
      <dgm:prSet presAssocID="{80FB169D-3EEB-4894-B951-B5880880C2BC}" presName="childNode1tx" presStyleLbl="bgAcc1" presStyleIdx="2" presStyleCnt="4">
        <dgm:presLayoutVars>
          <dgm:bulletEnabled val="1"/>
        </dgm:presLayoutVars>
      </dgm:prSet>
      <dgm:spPr/>
    </dgm:pt>
    <dgm:pt modelId="{2F8B9D2F-08C5-4DC0-BB20-0E396039BDD0}" type="pres">
      <dgm:prSet presAssocID="{80FB169D-3EEB-4894-B951-B5880880C2BC}" presName="parentNode1" presStyleLbl="node1" presStyleIdx="2" presStyleCnt="4">
        <dgm:presLayoutVars>
          <dgm:chMax val="1"/>
          <dgm:bulletEnabled val="1"/>
        </dgm:presLayoutVars>
      </dgm:prSet>
      <dgm:spPr/>
    </dgm:pt>
    <dgm:pt modelId="{980F0736-4318-410E-81C9-22C083AE88AB}" type="pres">
      <dgm:prSet presAssocID="{80FB169D-3EEB-4894-B951-B5880880C2BC}" presName="connSite1" presStyleCnt="0"/>
      <dgm:spPr/>
    </dgm:pt>
    <dgm:pt modelId="{73EC6FB8-1C91-4C11-8C98-A02900FE69C6}" type="pres">
      <dgm:prSet presAssocID="{5EF761F6-1469-49F3-8089-DDC4913D4CBA}" presName="Name9" presStyleLbl="sibTrans2D1" presStyleIdx="2" presStyleCnt="3"/>
      <dgm:spPr/>
    </dgm:pt>
    <dgm:pt modelId="{B7F024F2-637B-4822-9CB9-0E088B1582FC}" type="pres">
      <dgm:prSet presAssocID="{2C84E719-0555-4344-9FA5-B60E7DC1B4D4}" presName="composite2" presStyleCnt="0"/>
      <dgm:spPr/>
    </dgm:pt>
    <dgm:pt modelId="{F2AA7312-B905-4513-AAC6-39B108D8B083}" type="pres">
      <dgm:prSet presAssocID="{2C84E719-0555-4344-9FA5-B60E7DC1B4D4}" presName="dummyNode2" presStyleLbl="node1" presStyleIdx="2" presStyleCnt="4"/>
      <dgm:spPr/>
    </dgm:pt>
    <dgm:pt modelId="{D6AC3946-C4AE-4CBA-A339-BCBCE7F30E1B}" type="pres">
      <dgm:prSet presAssocID="{2C84E719-0555-4344-9FA5-B60E7DC1B4D4}" presName="childNode2" presStyleLbl="bgAcc1" presStyleIdx="3" presStyleCnt="4">
        <dgm:presLayoutVars>
          <dgm:bulletEnabled val="1"/>
        </dgm:presLayoutVars>
      </dgm:prSet>
      <dgm:spPr/>
    </dgm:pt>
    <dgm:pt modelId="{78677B07-A92A-4013-B28F-1FBAB1DC5266}" type="pres">
      <dgm:prSet presAssocID="{2C84E719-0555-4344-9FA5-B60E7DC1B4D4}" presName="childNode2tx" presStyleLbl="bgAcc1" presStyleIdx="3" presStyleCnt="4">
        <dgm:presLayoutVars>
          <dgm:bulletEnabled val="1"/>
        </dgm:presLayoutVars>
      </dgm:prSet>
      <dgm:spPr/>
    </dgm:pt>
    <dgm:pt modelId="{40559763-D8B4-4409-8020-69604E8FA803}" type="pres">
      <dgm:prSet presAssocID="{2C84E719-0555-4344-9FA5-B60E7DC1B4D4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44E19B78-E477-4CAE-BB2C-00F810F562FB}" type="pres">
      <dgm:prSet presAssocID="{2C84E719-0555-4344-9FA5-B60E7DC1B4D4}" presName="connSite2" presStyleCnt="0"/>
      <dgm:spPr/>
    </dgm:pt>
  </dgm:ptLst>
  <dgm:cxnLst>
    <dgm:cxn modelId="{1C3ED00A-013B-4625-9326-1185CAF24847}" type="presOf" srcId="{CB62E0FF-E83A-49BD-9ADF-A8417507F95D}" destId="{AFEFD581-51CC-489B-99B3-D16DA6D1605C}" srcOrd="0" destOrd="0" presId="urn:microsoft.com/office/officeart/2005/8/layout/hProcess4"/>
    <dgm:cxn modelId="{460B8512-B791-4860-9FA6-AC8FE4DCEFC2}" srcId="{1B8F3EED-8128-41DF-A3E6-4A30E493B611}" destId="{CB62E0FF-E83A-49BD-9ADF-A8417507F95D}" srcOrd="0" destOrd="0" parTransId="{988C6E40-971E-4721-B070-0C320A31B353}" sibTransId="{D257F1C6-529B-4D97-A7BB-C36BDCAE337D}"/>
    <dgm:cxn modelId="{EDD13520-6A6C-46D5-B709-AC2263FF18EE}" type="presOf" srcId="{80FB169D-3EEB-4894-B951-B5880880C2BC}" destId="{2F8B9D2F-08C5-4DC0-BB20-0E396039BDD0}" srcOrd="0" destOrd="0" presId="urn:microsoft.com/office/officeart/2005/8/layout/hProcess4"/>
    <dgm:cxn modelId="{BBFB9421-D2C0-4CDA-9412-CF498B624CC8}" type="presOf" srcId="{42A0BA01-1E9E-475B-9CDB-D017CA88A051}" destId="{9F9C41F2-F7B9-45C2-9C6F-B4E40E39BDD0}" srcOrd="1" destOrd="0" presId="urn:microsoft.com/office/officeart/2005/8/layout/hProcess4"/>
    <dgm:cxn modelId="{3483C433-1CC6-44A2-AF98-568448254997}" type="presOf" srcId="{6BAA41A8-4D29-4AB0-B853-46D8F050A8A7}" destId="{464F6352-99EE-49E8-B52E-FE7F585D6089}" srcOrd="0" destOrd="0" presId="urn:microsoft.com/office/officeart/2005/8/layout/hProcess4"/>
    <dgm:cxn modelId="{D0B68A5B-B0BD-4B8A-B4B6-8B117857D214}" type="presOf" srcId="{2C84E719-0555-4344-9FA5-B60E7DC1B4D4}" destId="{40559763-D8B4-4409-8020-69604E8FA803}" srcOrd="0" destOrd="0" presId="urn:microsoft.com/office/officeart/2005/8/layout/hProcess4"/>
    <dgm:cxn modelId="{A069CD43-0D3F-4AE6-AE1E-5EE6B6670FE4}" type="presOf" srcId="{8D837641-6941-482F-B6D1-777D13718376}" destId="{78677B07-A92A-4013-B28F-1FBAB1DC5266}" srcOrd="1" destOrd="0" presId="urn:microsoft.com/office/officeart/2005/8/layout/hProcess4"/>
    <dgm:cxn modelId="{6D234E45-0DAA-4F50-A614-4C90A72FDE10}" srcId="{F7D17F4C-3B3A-4345-A356-2F30181AFDB7}" destId="{1B8F3EED-8128-41DF-A3E6-4A30E493B611}" srcOrd="0" destOrd="0" parTransId="{E6C790A2-B9C3-46ED-A6FD-309D0BC81C41}" sibTransId="{6D009C48-B3EA-4BA8-92C3-24461B7B6896}"/>
    <dgm:cxn modelId="{67B87847-2FCE-4B7F-8FFB-ACE339FC8CD8}" srcId="{F7D17F4C-3B3A-4345-A356-2F30181AFDB7}" destId="{6BAA41A8-4D29-4AB0-B853-46D8F050A8A7}" srcOrd="1" destOrd="0" parTransId="{A04E0991-2466-4817-B4A7-261B0E4031AC}" sibTransId="{1A46D6D0-8451-4CAE-827C-1886EC79A1AD}"/>
    <dgm:cxn modelId="{8A39714B-CD41-43E4-9262-7EC9C080D2F8}" type="presOf" srcId="{1B8F3EED-8128-41DF-A3E6-4A30E493B611}" destId="{10ECFC35-6373-43DF-9043-3FF16DEA913E}" srcOrd="0" destOrd="0" presId="urn:microsoft.com/office/officeart/2005/8/layout/hProcess4"/>
    <dgm:cxn modelId="{A3ECFA6E-45AB-4B28-8234-5F3BAF56F39D}" srcId="{80FB169D-3EEB-4894-B951-B5880880C2BC}" destId="{42A0BA01-1E9E-475B-9CDB-D017CA88A051}" srcOrd="0" destOrd="0" parTransId="{CA264EA1-F849-4BEE-B74C-683F6405D0F2}" sibTransId="{00CFEEBE-3C13-4738-BA0E-69E101E0CA83}"/>
    <dgm:cxn modelId="{FAF8385A-560B-4A91-AFEA-B7D2B3E8D817}" srcId="{6BAA41A8-4D29-4AB0-B853-46D8F050A8A7}" destId="{F550A27F-951D-4894-9119-50F049A4CEC9}" srcOrd="0" destOrd="0" parTransId="{2BBEBC56-5CB3-4622-BEB6-CE056909808E}" sibTransId="{337FBD82-CB3A-4260-8034-09172EEA2399}"/>
    <dgm:cxn modelId="{C3809E7E-0F76-4A98-986E-39BA378ACDA1}" type="presOf" srcId="{CB62E0FF-E83A-49BD-9ADF-A8417507F95D}" destId="{D7012560-5D57-4C30-9256-D6068E38CC85}" srcOrd="1" destOrd="0" presId="urn:microsoft.com/office/officeart/2005/8/layout/hProcess4"/>
    <dgm:cxn modelId="{19758A82-5C96-4E03-989D-BBF34F3CB22E}" type="presOf" srcId="{F550A27F-951D-4894-9119-50F049A4CEC9}" destId="{48608A48-9DF2-448A-92C9-0A2B0BC7547C}" srcOrd="1" destOrd="0" presId="urn:microsoft.com/office/officeart/2005/8/layout/hProcess4"/>
    <dgm:cxn modelId="{11216A9C-C664-4951-9B30-6EC17EF10664}" type="presOf" srcId="{42A0BA01-1E9E-475B-9CDB-D017CA88A051}" destId="{5CCE55D3-E91A-44B4-9A13-8C8B07E5B2AC}" srcOrd="0" destOrd="0" presId="urn:microsoft.com/office/officeart/2005/8/layout/hProcess4"/>
    <dgm:cxn modelId="{74C0669E-07C5-42EC-A7ED-27E733E5A69F}" srcId="{F7D17F4C-3B3A-4345-A356-2F30181AFDB7}" destId="{80FB169D-3EEB-4894-B951-B5880880C2BC}" srcOrd="2" destOrd="0" parTransId="{18DA3764-92D5-4691-92A6-52550A45570A}" sibTransId="{5EF761F6-1469-49F3-8089-DDC4913D4CBA}"/>
    <dgm:cxn modelId="{14DC03A5-0FAD-4F6E-A496-A3FB25E62C28}" type="presOf" srcId="{F7D17F4C-3B3A-4345-A356-2F30181AFDB7}" destId="{91B3D1DD-9B12-4CEE-BAEF-BCC047F4E60B}" srcOrd="0" destOrd="0" presId="urn:microsoft.com/office/officeart/2005/8/layout/hProcess4"/>
    <dgm:cxn modelId="{E723E4B6-572D-4B9E-9741-14FA1DDE0396}" type="presOf" srcId="{5EF761F6-1469-49F3-8089-DDC4913D4CBA}" destId="{73EC6FB8-1C91-4C11-8C98-A02900FE69C6}" srcOrd="0" destOrd="0" presId="urn:microsoft.com/office/officeart/2005/8/layout/hProcess4"/>
    <dgm:cxn modelId="{AED2BDB7-7BB0-40D7-8481-53F39082E9B8}" type="presOf" srcId="{6D009C48-B3EA-4BA8-92C3-24461B7B6896}" destId="{0032776D-DE01-44BE-B405-2A849B85A024}" srcOrd="0" destOrd="0" presId="urn:microsoft.com/office/officeart/2005/8/layout/hProcess4"/>
    <dgm:cxn modelId="{75A68CE1-2F37-4DBB-9A7A-C9B38469E6AE}" type="presOf" srcId="{F550A27F-951D-4894-9119-50F049A4CEC9}" destId="{E1389D96-3D4A-4630-8EE8-75DFCC786F9B}" srcOrd="0" destOrd="0" presId="urn:microsoft.com/office/officeart/2005/8/layout/hProcess4"/>
    <dgm:cxn modelId="{43225BE6-0137-48CB-8146-95C3726AD194}" type="presOf" srcId="{1A46D6D0-8451-4CAE-827C-1886EC79A1AD}" destId="{FFA029BD-ED56-4161-8AA0-25897B3E52F9}" srcOrd="0" destOrd="0" presId="urn:microsoft.com/office/officeart/2005/8/layout/hProcess4"/>
    <dgm:cxn modelId="{782EC2E9-D79D-4DA7-A297-EF8E30E297F9}" srcId="{2C84E719-0555-4344-9FA5-B60E7DC1B4D4}" destId="{8D837641-6941-482F-B6D1-777D13718376}" srcOrd="0" destOrd="0" parTransId="{9F8269F4-020C-4EF9-B4C7-AA06A2A342FC}" sibTransId="{59AD81E9-FE6E-45AB-A062-458335A041E1}"/>
    <dgm:cxn modelId="{402691EC-F4D3-4FF3-85B7-24884D38B388}" type="presOf" srcId="{8D837641-6941-482F-B6D1-777D13718376}" destId="{D6AC3946-C4AE-4CBA-A339-BCBCE7F30E1B}" srcOrd="0" destOrd="0" presId="urn:microsoft.com/office/officeart/2005/8/layout/hProcess4"/>
    <dgm:cxn modelId="{B78753F9-BD1B-4C8C-B57D-38051A4A6308}" srcId="{F7D17F4C-3B3A-4345-A356-2F30181AFDB7}" destId="{2C84E719-0555-4344-9FA5-B60E7DC1B4D4}" srcOrd="3" destOrd="0" parTransId="{BAD4341B-F51F-4A74-8EE1-426C1E84EB6A}" sibTransId="{255CF320-DD21-41F5-B2FA-4817F204DB01}"/>
    <dgm:cxn modelId="{185E0B19-717C-4D14-B3C5-06FE5CEE2707}" type="presParOf" srcId="{91B3D1DD-9B12-4CEE-BAEF-BCC047F4E60B}" destId="{E0B3924E-7BEB-459B-95C4-8A058B5E9B19}" srcOrd="0" destOrd="0" presId="urn:microsoft.com/office/officeart/2005/8/layout/hProcess4"/>
    <dgm:cxn modelId="{CBD222A8-C1D7-4E19-8DA9-D046C4B447CF}" type="presParOf" srcId="{91B3D1DD-9B12-4CEE-BAEF-BCC047F4E60B}" destId="{61CF001F-C8AA-4395-9B28-F639D1C014EA}" srcOrd="1" destOrd="0" presId="urn:microsoft.com/office/officeart/2005/8/layout/hProcess4"/>
    <dgm:cxn modelId="{35D42749-4BDE-4CB4-AFB5-737AB9DF4C48}" type="presParOf" srcId="{91B3D1DD-9B12-4CEE-BAEF-BCC047F4E60B}" destId="{94F40CA3-4F46-4E1B-8784-CF3B91BA3D9C}" srcOrd="2" destOrd="0" presId="urn:microsoft.com/office/officeart/2005/8/layout/hProcess4"/>
    <dgm:cxn modelId="{39D673F8-841D-4ED7-AADA-A28E685AD977}" type="presParOf" srcId="{94F40CA3-4F46-4E1B-8784-CF3B91BA3D9C}" destId="{49871FC1-42BB-460E-B13B-782F8E203451}" srcOrd="0" destOrd="0" presId="urn:microsoft.com/office/officeart/2005/8/layout/hProcess4"/>
    <dgm:cxn modelId="{3A365DAD-4F5D-46E3-A63E-6D8F4884113F}" type="presParOf" srcId="{49871FC1-42BB-460E-B13B-782F8E203451}" destId="{42497347-4528-4EC0-9C6F-39A3D366DF4D}" srcOrd="0" destOrd="0" presId="urn:microsoft.com/office/officeart/2005/8/layout/hProcess4"/>
    <dgm:cxn modelId="{28D36EE6-6E78-43F4-AB2F-0089C10CA457}" type="presParOf" srcId="{49871FC1-42BB-460E-B13B-782F8E203451}" destId="{AFEFD581-51CC-489B-99B3-D16DA6D1605C}" srcOrd="1" destOrd="0" presId="urn:microsoft.com/office/officeart/2005/8/layout/hProcess4"/>
    <dgm:cxn modelId="{B9C34ABE-4FB4-4DFF-AC4B-4382AB435433}" type="presParOf" srcId="{49871FC1-42BB-460E-B13B-782F8E203451}" destId="{D7012560-5D57-4C30-9256-D6068E38CC85}" srcOrd="2" destOrd="0" presId="urn:microsoft.com/office/officeart/2005/8/layout/hProcess4"/>
    <dgm:cxn modelId="{918AA86C-680A-464A-8EEC-C11A81FE3D0F}" type="presParOf" srcId="{49871FC1-42BB-460E-B13B-782F8E203451}" destId="{10ECFC35-6373-43DF-9043-3FF16DEA913E}" srcOrd="3" destOrd="0" presId="urn:microsoft.com/office/officeart/2005/8/layout/hProcess4"/>
    <dgm:cxn modelId="{62A6A161-E8BF-4B5C-AD4C-43E6186044B6}" type="presParOf" srcId="{49871FC1-42BB-460E-B13B-782F8E203451}" destId="{BF7380A4-97CC-474D-8002-016D41242356}" srcOrd="4" destOrd="0" presId="urn:microsoft.com/office/officeart/2005/8/layout/hProcess4"/>
    <dgm:cxn modelId="{33F296D3-C071-4ED5-AE05-EBA4008ECBD2}" type="presParOf" srcId="{94F40CA3-4F46-4E1B-8784-CF3B91BA3D9C}" destId="{0032776D-DE01-44BE-B405-2A849B85A024}" srcOrd="1" destOrd="0" presId="urn:microsoft.com/office/officeart/2005/8/layout/hProcess4"/>
    <dgm:cxn modelId="{3EE6DAA6-A1A7-47B2-8E0B-F4D460456E4B}" type="presParOf" srcId="{94F40CA3-4F46-4E1B-8784-CF3B91BA3D9C}" destId="{AB90E6FD-1E74-4035-A2CA-EF7211500C5B}" srcOrd="2" destOrd="0" presId="urn:microsoft.com/office/officeart/2005/8/layout/hProcess4"/>
    <dgm:cxn modelId="{5250D07E-3510-45B2-A3D6-7F1A00C02B92}" type="presParOf" srcId="{AB90E6FD-1E74-4035-A2CA-EF7211500C5B}" destId="{BC0D0F61-3F7E-479B-B6C4-B2078A6488A5}" srcOrd="0" destOrd="0" presId="urn:microsoft.com/office/officeart/2005/8/layout/hProcess4"/>
    <dgm:cxn modelId="{127D942A-D723-44AB-93F9-8F056977DE70}" type="presParOf" srcId="{AB90E6FD-1E74-4035-A2CA-EF7211500C5B}" destId="{E1389D96-3D4A-4630-8EE8-75DFCC786F9B}" srcOrd="1" destOrd="0" presId="urn:microsoft.com/office/officeart/2005/8/layout/hProcess4"/>
    <dgm:cxn modelId="{A745F51C-1143-4814-AD2E-7761ED239E9D}" type="presParOf" srcId="{AB90E6FD-1E74-4035-A2CA-EF7211500C5B}" destId="{48608A48-9DF2-448A-92C9-0A2B0BC7547C}" srcOrd="2" destOrd="0" presId="urn:microsoft.com/office/officeart/2005/8/layout/hProcess4"/>
    <dgm:cxn modelId="{1F52E7D5-3523-4B40-86DF-532345C77051}" type="presParOf" srcId="{AB90E6FD-1E74-4035-A2CA-EF7211500C5B}" destId="{464F6352-99EE-49E8-B52E-FE7F585D6089}" srcOrd="3" destOrd="0" presId="urn:microsoft.com/office/officeart/2005/8/layout/hProcess4"/>
    <dgm:cxn modelId="{29456D27-ACE6-43B8-9395-8205405A7938}" type="presParOf" srcId="{AB90E6FD-1E74-4035-A2CA-EF7211500C5B}" destId="{14A731D6-1E6F-4DE4-843A-A21F1BF9F028}" srcOrd="4" destOrd="0" presId="urn:microsoft.com/office/officeart/2005/8/layout/hProcess4"/>
    <dgm:cxn modelId="{CDC23D39-0FAB-47F8-B5F1-7C90F6A756D2}" type="presParOf" srcId="{94F40CA3-4F46-4E1B-8784-CF3B91BA3D9C}" destId="{FFA029BD-ED56-4161-8AA0-25897B3E52F9}" srcOrd="3" destOrd="0" presId="urn:microsoft.com/office/officeart/2005/8/layout/hProcess4"/>
    <dgm:cxn modelId="{3F864BCC-93E0-4797-B270-8E007DFD93B7}" type="presParOf" srcId="{94F40CA3-4F46-4E1B-8784-CF3B91BA3D9C}" destId="{C8D6A020-2034-4E4C-8D5D-C6F030D12B92}" srcOrd="4" destOrd="0" presId="urn:microsoft.com/office/officeart/2005/8/layout/hProcess4"/>
    <dgm:cxn modelId="{CB46002D-F667-44B5-AB94-A3747806E74A}" type="presParOf" srcId="{C8D6A020-2034-4E4C-8D5D-C6F030D12B92}" destId="{DAFAF73A-4700-4721-A8A9-B8EB959E512E}" srcOrd="0" destOrd="0" presId="urn:microsoft.com/office/officeart/2005/8/layout/hProcess4"/>
    <dgm:cxn modelId="{F47A022C-9961-4A84-ACF1-1AE305E109F3}" type="presParOf" srcId="{C8D6A020-2034-4E4C-8D5D-C6F030D12B92}" destId="{5CCE55D3-E91A-44B4-9A13-8C8B07E5B2AC}" srcOrd="1" destOrd="0" presId="urn:microsoft.com/office/officeart/2005/8/layout/hProcess4"/>
    <dgm:cxn modelId="{FD7FC584-950F-4BF2-8C96-7889B85C9A7A}" type="presParOf" srcId="{C8D6A020-2034-4E4C-8D5D-C6F030D12B92}" destId="{9F9C41F2-F7B9-45C2-9C6F-B4E40E39BDD0}" srcOrd="2" destOrd="0" presId="urn:microsoft.com/office/officeart/2005/8/layout/hProcess4"/>
    <dgm:cxn modelId="{52DC03F8-6E62-43DD-A0C9-204AA22A195A}" type="presParOf" srcId="{C8D6A020-2034-4E4C-8D5D-C6F030D12B92}" destId="{2F8B9D2F-08C5-4DC0-BB20-0E396039BDD0}" srcOrd="3" destOrd="0" presId="urn:microsoft.com/office/officeart/2005/8/layout/hProcess4"/>
    <dgm:cxn modelId="{4563789F-1B02-4FE3-90A6-53C8D292E6B1}" type="presParOf" srcId="{C8D6A020-2034-4E4C-8D5D-C6F030D12B92}" destId="{980F0736-4318-410E-81C9-22C083AE88AB}" srcOrd="4" destOrd="0" presId="urn:microsoft.com/office/officeart/2005/8/layout/hProcess4"/>
    <dgm:cxn modelId="{F80686E5-E9A2-4DFE-8B5A-681711C0E30D}" type="presParOf" srcId="{94F40CA3-4F46-4E1B-8784-CF3B91BA3D9C}" destId="{73EC6FB8-1C91-4C11-8C98-A02900FE69C6}" srcOrd="5" destOrd="0" presId="urn:microsoft.com/office/officeart/2005/8/layout/hProcess4"/>
    <dgm:cxn modelId="{3B66B74D-E9B5-4250-A954-876F32F4715A}" type="presParOf" srcId="{94F40CA3-4F46-4E1B-8784-CF3B91BA3D9C}" destId="{B7F024F2-637B-4822-9CB9-0E088B1582FC}" srcOrd="6" destOrd="0" presId="urn:microsoft.com/office/officeart/2005/8/layout/hProcess4"/>
    <dgm:cxn modelId="{A81922C1-D832-45C6-8A2A-7FF79A1A1966}" type="presParOf" srcId="{B7F024F2-637B-4822-9CB9-0E088B1582FC}" destId="{F2AA7312-B905-4513-AAC6-39B108D8B083}" srcOrd="0" destOrd="0" presId="urn:microsoft.com/office/officeart/2005/8/layout/hProcess4"/>
    <dgm:cxn modelId="{84EDF828-06A4-4649-90CC-083A700593E7}" type="presParOf" srcId="{B7F024F2-637B-4822-9CB9-0E088B1582FC}" destId="{D6AC3946-C4AE-4CBA-A339-BCBCE7F30E1B}" srcOrd="1" destOrd="0" presId="urn:microsoft.com/office/officeart/2005/8/layout/hProcess4"/>
    <dgm:cxn modelId="{1348FC6E-9EB2-4110-BE74-0BCCFEBEDD46}" type="presParOf" srcId="{B7F024F2-637B-4822-9CB9-0E088B1582FC}" destId="{78677B07-A92A-4013-B28F-1FBAB1DC5266}" srcOrd="2" destOrd="0" presId="urn:microsoft.com/office/officeart/2005/8/layout/hProcess4"/>
    <dgm:cxn modelId="{07D4E754-4237-473B-A146-59189ABB8277}" type="presParOf" srcId="{B7F024F2-637B-4822-9CB9-0E088B1582FC}" destId="{40559763-D8B4-4409-8020-69604E8FA803}" srcOrd="3" destOrd="0" presId="urn:microsoft.com/office/officeart/2005/8/layout/hProcess4"/>
    <dgm:cxn modelId="{0A8DC3C1-150D-4008-897E-D4F2F97320EE}" type="presParOf" srcId="{B7F024F2-637B-4822-9CB9-0E088B1582FC}" destId="{44E19B78-E477-4CAE-BB2C-00F810F562F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3EBE4F-EBA7-4974-834E-D549445F0492}">
      <dsp:nvSpPr>
        <dsp:cNvPr id="0" name=""/>
        <dsp:cNvSpPr/>
      </dsp:nvSpPr>
      <dsp:spPr>
        <a:xfrm rot="5400000">
          <a:off x="-173647" y="174819"/>
          <a:ext cx="1157648" cy="8103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Первая</a:t>
          </a:r>
        </a:p>
      </dsp:txBody>
      <dsp:txXfrm rot="-5400000">
        <a:off x="0" y="406349"/>
        <a:ext cx="810354" cy="347294"/>
      </dsp:txXfrm>
    </dsp:sp>
    <dsp:sp modelId="{B653DFBC-5952-4B3D-B0E7-EB86818FF451}">
      <dsp:nvSpPr>
        <dsp:cNvPr id="0" name=""/>
        <dsp:cNvSpPr/>
      </dsp:nvSpPr>
      <dsp:spPr>
        <a:xfrm rot="5400000">
          <a:off x="4332559" y="-3521033"/>
          <a:ext cx="752471" cy="7796882"/>
        </a:xfrm>
        <a:prstGeom prst="round2Same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Промышленное производство, паровые машины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Стандартные изделия и конструкции, проектирование</a:t>
          </a:r>
        </a:p>
      </dsp:txBody>
      <dsp:txXfrm rot="-5400000">
        <a:off x="810354" y="37906"/>
        <a:ext cx="7760149" cy="679005"/>
      </dsp:txXfrm>
    </dsp:sp>
    <dsp:sp modelId="{C886959A-6BC9-4960-BE4A-1DDD86DF0956}">
      <dsp:nvSpPr>
        <dsp:cNvPr id="0" name=""/>
        <dsp:cNvSpPr/>
      </dsp:nvSpPr>
      <dsp:spPr>
        <a:xfrm rot="5400000">
          <a:off x="-173647" y="1184424"/>
          <a:ext cx="1157648" cy="8103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Вторая</a:t>
          </a:r>
        </a:p>
      </dsp:txBody>
      <dsp:txXfrm rot="-5400000">
        <a:off x="0" y="1415954"/>
        <a:ext cx="810354" cy="347294"/>
      </dsp:txXfrm>
    </dsp:sp>
    <dsp:sp modelId="{73E7A664-32BD-45B3-BE55-4770CF28FAD6}">
      <dsp:nvSpPr>
        <dsp:cNvPr id="0" name=""/>
        <dsp:cNvSpPr/>
      </dsp:nvSpPr>
      <dsp:spPr>
        <a:xfrm rot="5400000">
          <a:off x="4332559" y="-2511428"/>
          <a:ext cx="752471" cy="7796882"/>
        </a:xfrm>
        <a:prstGeom prst="round2Same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Сталь, нефть, конвейер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Железобетон, индустриальное строительство</a:t>
          </a:r>
        </a:p>
      </dsp:txBody>
      <dsp:txXfrm rot="-5400000">
        <a:off x="810354" y="1047511"/>
        <a:ext cx="7760149" cy="679005"/>
      </dsp:txXfrm>
    </dsp:sp>
    <dsp:sp modelId="{319430BD-F478-46F5-BB9E-8FB2722404F7}">
      <dsp:nvSpPr>
        <dsp:cNvPr id="0" name=""/>
        <dsp:cNvSpPr/>
      </dsp:nvSpPr>
      <dsp:spPr>
        <a:xfrm rot="5400000">
          <a:off x="-173647" y="2194028"/>
          <a:ext cx="1157648" cy="8103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Третья</a:t>
          </a:r>
        </a:p>
      </dsp:txBody>
      <dsp:txXfrm rot="-5400000">
        <a:off x="0" y="2425558"/>
        <a:ext cx="810354" cy="347294"/>
      </dsp:txXfrm>
    </dsp:sp>
    <dsp:sp modelId="{109F0FFD-C09E-4F57-A5D8-ECD1922A5957}">
      <dsp:nvSpPr>
        <dsp:cNvPr id="0" name=""/>
        <dsp:cNvSpPr/>
      </dsp:nvSpPr>
      <dsp:spPr>
        <a:xfrm rot="5400000">
          <a:off x="4332559" y="-1501824"/>
          <a:ext cx="752471" cy="7796882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Компьютеры, телекоммуникации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Энергоэффективные материалы и технологии в строительстве</a:t>
          </a:r>
        </a:p>
      </dsp:txBody>
      <dsp:txXfrm rot="-5400000">
        <a:off x="810354" y="2057115"/>
        <a:ext cx="7760149" cy="679005"/>
      </dsp:txXfrm>
    </dsp:sp>
    <dsp:sp modelId="{8774034A-7553-419E-9093-4E0D303A8D03}">
      <dsp:nvSpPr>
        <dsp:cNvPr id="0" name=""/>
        <dsp:cNvSpPr/>
      </dsp:nvSpPr>
      <dsp:spPr>
        <a:xfrm rot="5400000">
          <a:off x="-173647" y="3203633"/>
          <a:ext cx="1157648" cy="8103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Четвертая</a:t>
          </a:r>
        </a:p>
      </dsp:txBody>
      <dsp:txXfrm rot="-5400000">
        <a:off x="0" y="3435163"/>
        <a:ext cx="810354" cy="347294"/>
      </dsp:txXfrm>
    </dsp:sp>
    <dsp:sp modelId="{24204630-0E99-496C-BD42-76BBB6FA2215}">
      <dsp:nvSpPr>
        <dsp:cNvPr id="0" name=""/>
        <dsp:cNvSpPr/>
      </dsp:nvSpPr>
      <dsp:spPr>
        <a:xfrm rot="5400000">
          <a:off x="4332559" y="-492219"/>
          <a:ext cx="752471" cy="7796882"/>
        </a:xfrm>
        <a:prstGeom prst="round2Same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Искусственный интеллект, биотехнологии, наноматериалы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BIM</a:t>
          </a:r>
          <a:r>
            <a:rPr lang="ru-RU" sz="1800" kern="1200" dirty="0"/>
            <a:t> технологии, автономные инженерные системы, оптимальная застройка</a:t>
          </a:r>
        </a:p>
      </dsp:txBody>
      <dsp:txXfrm rot="-5400000">
        <a:off x="810354" y="3066720"/>
        <a:ext cx="7760149" cy="6790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03B83-C5E2-4DE1-A201-DFADF22DC7AE}">
      <dsp:nvSpPr>
        <dsp:cNvPr id="0" name=""/>
        <dsp:cNvSpPr/>
      </dsp:nvSpPr>
      <dsp:spPr>
        <a:xfrm>
          <a:off x="7712790" y="2657121"/>
          <a:ext cx="91440" cy="4185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856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322CC8-2369-4E31-93A7-BC3DA29B7361}">
      <dsp:nvSpPr>
        <dsp:cNvPr id="0" name=""/>
        <dsp:cNvSpPr/>
      </dsp:nvSpPr>
      <dsp:spPr>
        <a:xfrm>
          <a:off x="4240525" y="1324685"/>
          <a:ext cx="3517984" cy="418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236"/>
              </a:lnTo>
              <a:lnTo>
                <a:pt x="3517984" y="285236"/>
              </a:lnTo>
              <a:lnTo>
                <a:pt x="3517984" y="4185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335C9A-8131-4067-B3B8-3FC0E685DE71}">
      <dsp:nvSpPr>
        <dsp:cNvPr id="0" name=""/>
        <dsp:cNvSpPr/>
      </dsp:nvSpPr>
      <dsp:spPr>
        <a:xfrm>
          <a:off x="5120021" y="2657121"/>
          <a:ext cx="879496" cy="418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236"/>
              </a:lnTo>
              <a:lnTo>
                <a:pt x="879496" y="285236"/>
              </a:lnTo>
              <a:lnTo>
                <a:pt x="879496" y="41856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FEC65D-A915-4AC0-A806-AC083BDF0996}">
      <dsp:nvSpPr>
        <dsp:cNvPr id="0" name=""/>
        <dsp:cNvSpPr/>
      </dsp:nvSpPr>
      <dsp:spPr>
        <a:xfrm>
          <a:off x="4240525" y="2657121"/>
          <a:ext cx="879496" cy="418560"/>
        </a:xfrm>
        <a:custGeom>
          <a:avLst/>
          <a:gdLst/>
          <a:ahLst/>
          <a:cxnLst/>
          <a:rect l="0" t="0" r="0" b="0"/>
          <a:pathLst>
            <a:path>
              <a:moveTo>
                <a:pt x="879496" y="0"/>
              </a:moveTo>
              <a:lnTo>
                <a:pt x="879496" y="285236"/>
              </a:lnTo>
              <a:lnTo>
                <a:pt x="0" y="285236"/>
              </a:lnTo>
              <a:lnTo>
                <a:pt x="0" y="41856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32F56-BF5B-4502-B35C-05F7901C3DE2}">
      <dsp:nvSpPr>
        <dsp:cNvPr id="0" name=""/>
        <dsp:cNvSpPr/>
      </dsp:nvSpPr>
      <dsp:spPr>
        <a:xfrm>
          <a:off x="4240525" y="1324685"/>
          <a:ext cx="879496" cy="418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236"/>
              </a:lnTo>
              <a:lnTo>
                <a:pt x="879496" y="285236"/>
              </a:lnTo>
              <a:lnTo>
                <a:pt x="879496" y="4185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DCA1CA-562F-4AC8-BF05-E78B969ED024}">
      <dsp:nvSpPr>
        <dsp:cNvPr id="0" name=""/>
        <dsp:cNvSpPr/>
      </dsp:nvSpPr>
      <dsp:spPr>
        <a:xfrm>
          <a:off x="2435813" y="2657121"/>
          <a:ext cx="91440" cy="4185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856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3AD8DA-0C61-455E-98FA-4B9E258C68AD}">
      <dsp:nvSpPr>
        <dsp:cNvPr id="0" name=""/>
        <dsp:cNvSpPr/>
      </dsp:nvSpPr>
      <dsp:spPr>
        <a:xfrm>
          <a:off x="2481533" y="1324685"/>
          <a:ext cx="1758992" cy="418560"/>
        </a:xfrm>
        <a:custGeom>
          <a:avLst/>
          <a:gdLst/>
          <a:ahLst/>
          <a:cxnLst/>
          <a:rect l="0" t="0" r="0" b="0"/>
          <a:pathLst>
            <a:path>
              <a:moveTo>
                <a:pt x="1758992" y="0"/>
              </a:moveTo>
              <a:lnTo>
                <a:pt x="1758992" y="285236"/>
              </a:lnTo>
              <a:lnTo>
                <a:pt x="0" y="285236"/>
              </a:lnTo>
              <a:lnTo>
                <a:pt x="0" y="4185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A47E90-6DEC-43E4-BFBD-7295B520BCAC}">
      <dsp:nvSpPr>
        <dsp:cNvPr id="0" name=""/>
        <dsp:cNvSpPr/>
      </dsp:nvSpPr>
      <dsp:spPr>
        <a:xfrm>
          <a:off x="676821" y="2657121"/>
          <a:ext cx="91440" cy="4185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856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E82C84-C6FD-4718-BBFF-B64BA497D2C1}">
      <dsp:nvSpPr>
        <dsp:cNvPr id="0" name=""/>
        <dsp:cNvSpPr/>
      </dsp:nvSpPr>
      <dsp:spPr>
        <a:xfrm>
          <a:off x="722541" y="1324685"/>
          <a:ext cx="3517984" cy="418560"/>
        </a:xfrm>
        <a:custGeom>
          <a:avLst/>
          <a:gdLst/>
          <a:ahLst/>
          <a:cxnLst/>
          <a:rect l="0" t="0" r="0" b="0"/>
          <a:pathLst>
            <a:path>
              <a:moveTo>
                <a:pt x="3517984" y="0"/>
              </a:moveTo>
              <a:lnTo>
                <a:pt x="3517984" y="285236"/>
              </a:lnTo>
              <a:lnTo>
                <a:pt x="0" y="285236"/>
              </a:lnTo>
              <a:lnTo>
                <a:pt x="0" y="4185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0A4C9D-0A9D-49F5-A701-A17563CB4F90}">
      <dsp:nvSpPr>
        <dsp:cNvPr id="0" name=""/>
        <dsp:cNvSpPr/>
      </dsp:nvSpPr>
      <dsp:spPr>
        <a:xfrm>
          <a:off x="3520938" y="410808"/>
          <a:ext cx="1439175" cy="913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BE1F0-0C41-46C2-BE80-E00BA95E3C67}">
      <dsp:nvSpPr>
        <dsp:cNvPr id="0" name=""/>
        <dsp:cNvSpPr/>
      </dsp:nvSpPr>
      <dsp:spPr>
        <a:xfrm>
          <a:off x="3680846" y="562721"/>
          <a:ext cx="1439175" cy="91387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Умный город (платформы, облачные сервисы, смарт-датчики)</a:t>
          </a:r>
        </a:p>
      </dsp:txBody>
      <dsp:txXfrm>
        <a:off x="3707613" y="589488"/>
        <a:ext cx="1385641" cy="860342"/>
      </dsp:txXfrm>
    </dsp:sp>
    <dsp:sp modelId="{C6566DF6-5A5C-4C4B-BF10-24FE3D1577D8}">
      <dsp:nvSpPr>
        <dsp:cNvPr id="0" name=""/>
        <dsp:cNvSpPr/>
      </dsp:nvSpPr>
      <dsp:spPr>
        <a:xfrm>
          <a:off x="2953" y="1743245"/>
          <a:ext cx="1439175" cy="913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7F5FA-E1E3-42BB-BA49-8A68E97AC32D}">
      <dsp:nvSpPr>
        <dsp:cNvPr id="0" name=""/>
        <dsp:cNvSpPr/>
      </dsp:nvSpPr>
      <dsp:spPr>
        <a:xfrm>
          <a:off x="162861" y="1895158"/>
          <a:ext cx="1439175" cy="91387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Городской транспорт и освещение</a:t>
          </a:r>
        </a:p>
      </dsp:txBody>
      <dsp:txXfrm>
        <a:off x="189628" y="1921925"/>
        <a:ext cx="1385641" cy="860342"/>
      </dsp:txXfrm>
    </dsp:sp>
    <dsp:sp modelId="{18CBE1F9-33B4-4751-8B8C-AC505744BA1F}">
      <dsp:nvSpPr>
        <dsp:cNvPr id="0" name=""/>
        <dsp:cNvSpPr/>
      </dsp:nvSpPr>
      <dsp:spPr>
        <a:xfrm>
          <a:off x="2953" y="3075681"/>
          <a:ext cx="1439175" cy="913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2689D4-3C70-4721-B835-F3A921C5DAC0}">
      <dsp:nvSpPr>
        <dsp:cNvPr id="0" name=""/>
        <dsp:cNvSpPr/>
      </dsp:nvSpPr>
      <dsp:spPr>
        <a:xfrm>
          <a:off x="162861" y="3227594"/>
          <a:ext cx="1439175" cy="91387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Системы управления: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Общественным транспортом, парковками, освещением</a:t>
          </a:r>
        </a:p>
      </dsp:txBody>
      <dsp:txXfrm>
        <a:off x="189628" y="3254361"/>
        <a:ext cx="1385641" cy="860342"/>
      </dsp:txXfrm>
    </dsp:sp>
    <dsp:sp modelId="{775A061D-F437-4F68-B145-65C5C0E1688F}">
      <dsp:nvSpPr>
        <dsp:cNvPr id="0" name=""/>
        <dsp:cNvSpPr/>
      </dsp:nvSpPr>
      <dsp:spPr>
        <a:xfrm>
          <a:off x="1761945" y="1743245"/>
          <a:ext cx="1439175" cy="913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29163F-A6FE-4CF6-9C67-9D107E379EA5}">
      <dsp:nvSpPr>
        <dsp:cNvPr id="0" name=""/>
        <dsp:cNvSpPr/>
      </dsp:nvSpPr>
      <dsp:spPr>
        <a:xfrm>
          <a:off x="1921854" y="1895158"/>
          <a:ext cx="1439175" cy="91387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Коммунальные службы и мусорные службы</a:t>
          </a:r>
        </a:p>
      </dsp:txBody>
      <dsp:txXfrm>
        <a:off x="1948621" y="1921925"/>
        <a:ext cx="1385641" cy="860342"/>
      </dsp:txXfrm>
    </dsp:sp>
    <dsp:sp modelId="{56DCD901-8C7E-4B6F-A855-661D2CCCAC40}">
      <dsp:nvSpPr>
        <dsp:cNvPr id="0" name=""/>
        <dsp:cNvSpPr/>
      </dsp:nvSpPr>
      <dsp:spPr>
        <a:xfrm>
          <a:off x="1761945" y="3075681"/>
          <a:ext cx="1439175" cy="913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0CB4C-6210-410C-87C2-51A3DF7B5895}">
      <dsp:nvSpPr>
        <dsp:cNvPr id="0" name=""/>
        <dsp:cNvSpPr/>
      </dsp:nvSpPr>
      <dsp:spPr>
        <a:xfrm>
          <a:off x="1921854" y="3227594"/>
          <a:ext cx="1439175" cy="91387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Управление инженерными сетями, уборочной техникой и вывозом ТБО</a:t>
          </a:r>
        </a:p>
      </dsp:txBody>
      <dsp:txXfrm>
        <a:off x="1948621" y="3254361"/>
        <a:ext cx="1385641" cy="860342"/>
      </dsp:txXfrm>
    </dsp:sp>
    <dsp:sp modelId="{7BE7372D-9342-4602-B794-018024DA8B66}">
      <dsp:nvSpPr>
        <dsp:cNvPr id="0" name=""/>
        <dsp:cNvSpPr/>
      </dsp:nvSpPr>
      <dsp:spPr>
        <a:xfrm>
          <a:off x="4400434" y="1743245"/>
          <a:ext cx="1439175" cy="913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EB7975-75DC-4C62-B5F6-1F293EDF3C27}">
      <dsp:nvSpPr>
        <dsp:cNvPr id="0" name=""/>
        <dsp:cNvSpPr/>
      </dsp:nvSpPr>
      <dsp:spPr>
        <a:xfrm>
          <a:off x="4560342" y="1895158"/>
          <a:ext cx="1439175" cy="91387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Интернет и коммуникационные сети (в т.ч. беспроводные)</a:t>
          </a:r>
        </a:p>
      </dsp:txBody>
      <dsp:txXfrm>
        <a:off x="4587109" y="1921925"/>
        <a:ext cx="1385641" cy="860342"/>
      </dsp:txXfrm>
    </dsp:sp>
    <dsp:sp modelId="{A334770E-C92F-48FB-981F-608896BABC90}">
      <dsp:nvSpPr>
        <dsp:cNvPr id="0" name=""/>
        <dsp:cNvSpPr/>
      </dsp:nvSpPr>
      <dsp:spPr>
        <a:xfrm>
          <a:off x="3520938" y="3075681"/>
          <a:ext cx="1439175" cy="913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5761C5-479C-496C-886D-AE43ECB5D37F}">
      <dsp:nvSpPr>
        <dsp:cNvPr id="0" name=""/>
        <dsp:cNvSpPr/>
      </dsp:nvSpPr>
      <dsp:spPr>
        <a:xfrm>
          <a:off x="3680846" y="3227594"/>
          <a:ext cx="1439175" cy="91387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Цифровая демократия (голосования, активный гражданин, жалобы и обращения)</a:t>
          </a:r>
        </a:p>
      </dsp:txBody>
      <dsp:txXfrm>
        <a:off x="3707613" y="3254361"/>
        <a:ext cx="1385641" cy="860342"/>
      </dsp:txXfrm>
    </dsp:sp>
    <dsp:sp modelId="{D0607B9D-A855-4C78-A09D-3F1E6F3CBF4C}">
      <dsp:nvSpPr>
        <dsp:cNvPr id="0" name=""/>
        <dsp:cNvSpPr/>
      </dsp:nvSpPr>
      <dsp:spPr>
        <a:xfrm>
          <a:off x="5279930" y="3075681"/>
          <a:ext cx="1439175" cy="913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45D6C-08AF-4ECF-BF8B-B44F50600C94}">
      <dsp:nvSpPr>
        <dsp:cNvPr id="0" name=""/>
        <dsp:cNvSpPr/>
      </dsp:nvSpPr>
      <dsp:spPr>
        <a:xfrm>
          <a:off x="5439838" y="3227594"/>
          <a:ext cx="1439175" cy="91387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Цифровые государственные услуги (МФЦ, мои документы, запись в поликлиники, на прием в службы) </a:t>
          </a:r>
        </a:p>
      </dsp:txBody>
      <dsp:txXfrm>
        <a:off x="5466605" y="3254361"/>
        <a:ext cx="1385641" cy="860342"/>
      </dsp:txXfrm>
    </dsp:sp>
    <dsp:sp modelId="{4F1F7A8D-2183-48D9-9582-234E7905EA19}">
      <dsp:nvSpPr>
        <dsp:cNvPr id="0" name=""/>
        <dsp:cNvSpPr/>
      </dsp:nvSpPr>
      <dsp:spPr>
        <a:xfrm>
          <a:off x="7038922" y="1743245"/>
          <a:ext cx="1439175" cy="913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ACFB75-C6CE-4A26-9C25-7105156ABED1}">
      <dsp:nvSpPr>
        <dsp:cNvPr id="0" name=""/>
        <dsp:cNvSpPr/>
      </dsp:nvSpPr>
      <dsp:spPr>
        <a:xfrm>
          <a:off x="7198831" y="1895158"/>
          <a:ext cx="1439175" cy="91387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Приборы прогноза и безопасности</a:t>
          </a:r>
        </a:p>
      </dsp:txBody>
      <dsp:txXfrm>
        <a:off x="7225598" y="1921925"/>
        <a:ext cx="1385641" cy="860342"/>
      </dsp:txXfrm>
    </dsp:sp>
    <dsp:sp modelId="{636E56C3-C905-466A-A635-E48DA0B5757E}">
      <dsp:nvSpPr>
        <dsp:cNvPr id="0" name=""/>
        <dsp:cNvSpPr/>
      </dsp:nvSpPr>
      <dsp:spPr>
        <a:xfrm>
          <a:off x="7038922" y="3075681"/>
          <a:ext cx="1439175" cy="913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36FA7-54B4-46DF-B22B-0B9D3E2431EC}">
      <dsp:nvSpPr>
        <dsp:cNvPr id="0" name=""/>
        <dsp:cNvSpPr/>
      </dsp:nvSpPr>
      <dsp:spPr>
        <a:xfrm>
          <a:off x="7198831" y="3227594"/>
          <a:ext cx="1439175" cy="91387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Смарт-датчики, Видеонаблюдение, сохранение записей, уличные заторы, метео</a:t>
          </a:r>
        </a:p>
      </dsp:txBody>
      <dsp:txXfrm>
        <a:off x="7225598" y="3254361"/>
        <a:ext cx="1385641" cy="8603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01E55-BF63-4474-A215-2ADD4BC19B79}">
      <dsp:nvSpPr>
        <dsp:cNvPr id="0" name=""/>
        <dsp:cNvSpPr/>
      </dsp:nvSpPr>
      <dsp:spPr>
        <a:xfrm>
          <a:off x="6879014" y="2657121"/>
          <a:ext cx="879496" cy="418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236"/>
              </a:lnTo>
              <a:lnTo>
                <a:pt x="879496" y="285236"/>
              </a:lnTo>
              <a:lnTo>
                <a:pt x="879496" y="41856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903B83-C5E2-4DE1-A201-DFADF22DC7AE}">
      <dsp:nvSpPr>
        <dsp:cNvPr id="0" name=""/>
        <dsp:cNvSpPr/>
      </dsp:nvSpPr>
      <dsp:spPr>
        <a:xfrm>
          <a:off x="5999518" y="2657121"/>
          <a:ext cx="879496" cy="418560"/>
        </a:xfrm>
        <a:custGeom>
          <a:avLst/>
          <a:gdLst/>
          <a:ahLst/>
          <a:cxnLst/>
          <a:rect l="0" t="0" r="0" b="0"/>
          <a:pathLst>
            <a:path>
              <a:moveTo>
                <a:pt x="879496" y="0"/>
              </a:moveTo>
              <a:lnTo>
                <a:pt x="879496" y="285236"/>
              </a:lnTo>
              <a:lnTo>
                <a:pt x="0" y="285236"/>
              </a:lnTo>
              <a:lnTo>
                <a:pt x="0" y="41856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322CC8-2369-4E31-93A7-BC3DA29B7361}">
      <dsp:nvSpPr>
        <dsp:cNvPr id="0" name=""/>
        <dsp:cNvSpPr/>
      </dsp:nvSpPr>
      <dsp:spPr>
        <a:xfrm>
          <a:off x="3800777" y="1324685"/>
          <a:ext cx="3078236" cy="418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236"/>
              </a:lnTo>
              <a:lnTo>
                <a:pt x="3078236" y="285236"/>
              </a:lnTo>
              <a:lnTo>
                <a:pt x="3078236" y="41856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32F56-BF5B-4502-B35C-05F7901C3DE2}">
      <dsp:nvSpPr>
        <dsp:cNvPr id="0" name=""/>
        <dsp:cNvSpPr/>
      </dsp:nvSpPr>
      <dsp:spPr>
        <a:xfrm>
          <a:off x="3800777" y="1324685"/>
          <a:ext cx="1319244" cy="418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236"/>
              </a:lnTo>
              <a:lnTo>
                <a:pt x="1319244" y="285236"/>
              </a:lnTo>
              <a:lnTo>
                <a:pt x="1319244" y="41856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DCA1CA-562F-4AC8-BF05-E78B969ED024}">
      <dsp:nvSpPr>
        <dsp:cNvPr id="0" name=""/>
        <dsp:cNvSpPr/>
      </dsp:nvSpPr>
      <dsp:spPr>
        <a:xfrm>
          <a:off x="3361029" y="2657121"/>
          <a:ext cx="879496" cy="418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236"/>
              </a:lnTo>
              <a:lnTo>
                <a:pt x="879496" y="285236"/>
              </a:lnTo>
              <a:lnTo>
                <a:pt x="879496" y="41856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7D447E-254C-419F-8C96-FACF18674AE5}">
      <dsp:nvSpPr>
        <dsp:cNvPr id="0" name=""/>
        <dsp:cNvSpPr/>
      </dsp:nvSpPr>
      <dsp:spPr>
        <a:xfrm>
          <a:off x="2481533" y="2657121"/>
          <a:ext cx="879496" cy="418560"/>
        </a:xfrm>
        <a:custGeom>
          <a:avLst/>
          <a:gdLst/>
          <a:ahLst/>
          <a:cxnLst/>
          <a:rect l="0" t="0" r="0" b="0"/>
          <a:pathLst>
            <a:path>
              <a:moveTo>
                <a:pt x="879496" y="0"/>
              </a:moveTo>
              <a:lnTo>
                <a:pt x="879496" y="285236"/>
              </a:lnTo>
              <a:lnTo>
                <a:pt x="0" y="285236"/>
              </a:lnTo>
              <a:lnTo>
                <a:pt x="0" y="41856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3AD8DA-0C61-455E-98FA-4B9E258C68AD}">
      <dsp:nvSpPr>
        <dsp:cNvPr id="0" name=""/>
        <dsp:cNvSpPr/>
      </dsp:nvSpPr>
      <dsp:spPr>
        <a:xfrm>
          <a:off x="3361029" y="1324685"/>
          <a:ext cx="439748" cy="418560"/>
        </a:xfrm>
        <a:custGeom>
          <a:avLst/>
          <a:gdLst/>
          <a:ahLst/>
          <a:cxnLst/>
          <a:rect l="0" t="0" r="0" b="0"/>
          <a:pathLst>
            <a:path>
              <a:moveTo>
                <a:pt x="439748" y="0"/>
              </a:moveTo>
              <a:lnTo>
                <a:pt x="439748" y="285236"/>
              </a:lnTo>
              <a:lnTo>
                <a:pt x="0" y="285236"/>
              </a:lnTo>
              <a:lnTo>
                <a:pt x="0" y="41856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A47E90-6DEC-43E4-BFBD-7295B520BCAC}">
      <dsp:nvSpPr>
        <dsp:cNvPr id="0" name=""/>
        <dsp:cNvSpPr/>
      </dsp:nvSpPr>
      <dsp:spPr>
        <a:xfrm>
          <a:off x="676821" y="2657121"/>
          <a:ext cx="91440" cy="4185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856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E82C84-C6FD-4718-BBFF-B64BA497D2C1}">
      <dsp:nvSpPr>
        <dsp:cNvPr id="0" name=""/>
        <dsp:cNvSpPr/>
      </dsp:nvSpPr>
      <dsp:spPr>
        <a:xfrm>
          <a:off x="722541" y="1324685"/>
          <a:ext cx="3078236" cy="418560"/>
        </a:xfrm>
        <a:custGeom>
          <a:avLst/>
          <a:gdLst/>
          <a:ahLst/>
          <a:cxnLst/>
          <a:rect l="0" t="0" r="0" b="0"/>
          <a:pathLst>
            <a:path>
              <a:moveTo>
                <a:pt x="3078236" y="0"/>
              </a:moveTo>
              <a:lnTo>
                <a:pt x="3078236" y="285236"/>
              </a:lnTo>
              <a:lnTo>
                <a:pt x="0" y="285236"/>
              </a:lnTo>
              <a:lnTo>
                <a:pt x="0" y="41856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0A4C9D-0A9D-49F5-A701-A17563CB4F90}">
      <dsp:nvSpPr>
        <dsp:cNvPr id="0" name=""/>
        <dsp:cNvSpPr/>
      </dsp:nvSpPr>
      <dsp:spPr>
        <a:xfrm>
          <a:off x="3081189" y="410808"/>
          <a:ext cx="1439175" cy="9138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BE1F0-0C41-46C2-BE80-E00BA95E3C67}">
      <dsp:nvSpPr>
        <dsp:cNvPr id="0" name=""/>
        <dsp:cNvSpPr/>
      </dsp:nvSpPr>
      <dsp:spPr>
        <a:xfrm>
          <a:off x="3241098" y="562721"/>
          <a:ext cx="1439175" cy="91387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Умный дом (центр управления)</a:t>
          </a:r>
        </a:p>
      </dsp:txBody>
      <dsp:txXfrm>
        <a:off x="3267865" y="589488"/>
        <a:ext cx="1385641" cy="860342"/>
      </dsp:txXfrm>
    </dsp:sp>
    <dsp:sp modelId="{C6566DF6-5A5C-4C4B-BF10-24FE3D1577D8}">
      <dsp:nvSpPr>
        <dsp:cNvPr id="0" name=""/>
        <dsp:cNvSpPr/>
      </dsp:nvSpPr>
      <dsp:spPr>
        <a:xfrm>
          <a:off x="2953" y="1743245"/>
          <a:ext cx="1439175" cy="9138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7F5FA-E1E3-42BB-BA49-8A68E97AC32D}">
      <dsp:nvSpPr>
        <dsp:cNvPr id="0" name=""/>
        <dsp:cNvSpPr/>
      </dsp:nvSpPr>
      <dsp:spPr>
        <a:xfrm>
          <a:off x="162861" y="1895158"/>
          <a:ext cx="1439175" cy="91387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Освещение  и электроприборы</a:t>
          </a:r>
        </a:p>
      </dsp:txBody>
      <dsp:txXfrm>
        <a:off x="189628" y="1921925"/>
        <a:ext cx="1385641" cy="860342"/>
      </dsp:txXfrm>
    </dsp:sp>
    <dsp:sp modelId="{18CBE1F9-33B4-4751-8B8C-AC505744BA1F}">
      <dsp:nvSpPr>
        <dsp:cNvPr id="0" name=""/>
        <dsp:cNvSpPr/>
      </dsp:nvSpPr>
      <dsp:spPr>
        <a:xfrm>
          <a:off x="2953" y="3075681"/>
          <a:ext cx="1439175" cy="9138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2689D4-3C70-4721-B835-F3A921C5DAC0}">
      <dsp:nvSpPr>
        <dsp:cNvPr id="0" name=""/>
        <dsp:cNvSpPr/>
      </dsp:nvSpPr>
      <dsp:spPr>
        <a:xfrm>
          <a:off x="162861" y="3227594"/>
          <a:ext cx="1439175" cy="91387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Показания приборов учета энергопотребления</a:t>
          </a:r>
        </a:p>
      </dsp:txBody>
      <dsp:txXfrm>
        <a:off x="189628" y="3254361"/>
        <a:ext cx="1385641" cy="860342"/>
      </dsp:txXfrm>
    </dsp:sp>
    <dsp:sp modelId="{775A061D-F437-4F68-B145-65C5C0E1688F}">
      <dsp:nvSpPr>
        <dsp:cNvPr id="0" name=""/>
        <dsp:cNvSpPr/>
      </dsp:nvSpPr>
      <dsp:spPr>
        <a:xfrm>
          <a:off x="2641441" y="1743245"/>
          <a:ext cx="1439175" cy="9138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29163F-A6FE-4CF6-9C67-9D107E379EA5}">
      <dsp:nvSpPr>
        <dsp:cNvPr id="0" name=""/>
        <dsp:cNvSpPr/>
      </dsp:nvSpPr>
      <dsp:spPr>
        <a:xfrm>
          <a:off x="2801350" y="1895158"/>
          <a:ext cx="1439175" cy="91387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Климат помещений</a:t>
          </a:r>
        </a:p>
      </dsp:txBody>
      <dsp:txXfrm>
        <a:off x="2828117" y="1921925"/>
        <a:ext cx="1385641" cy="860342"/>
      </dsp:txXfrm>
    </dsp:sp>
    <dsp:sp modelId="{4796661A-645B-487F-AFA4-DA86CF0BEE38}">
      <dsp:nvSpPr>
        <dsp:cNvPr id="0" name=""/>
        <dsp:cNvSpPr/>
      </dsp:nvSpPr>
      <dsp:spPr>
        <a:xfrm>
          <a:off x="1761945" y="3075681"/>
          <a:ext cx="1439175" cy="9138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97987-D35F-41F5-BC7D-5CEE842E1B4F}">
      <dsp:nvSpPr>
        <dsp:cNvPr id="0" name=""/>
        <dsp:cNvSpPr/>
      </dsp:nvSpPr>
      <dsp:spPr>
        <a:xfrm>
          <a:off x="1921854" y="3227594"/>
          <a:ext cx="1439175" cy="91387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Отопление </a:t>
          </a:r>
        </a:p>
      </dsp:txBody>
      <dsp:txXfrm>
        <a:off x="1948621" y="3254361"/>
        <a:ext cx="1385641" cy="860342"/>
      </dsp:txXfrm>
    </dsp:sp>
    <dsp:sp modelId="{56DCD901-8C7E-4B6F-A855-661D2CCCAC40}">
      <dsp:nvSpPr>
        <dsp:cNvPr id="0" name=""/>
        <dsp:cNvSpPr/>
      </dsp:nvSpPr>
      <dsp:spPr>
        <a:xfrm>
          <a:off x="3520938" y="3075681"/>
          <a:ext cx="1439175" cy="9138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0CB4C-6210-410C-87C2-51A3DF7B5895}">
      <dsp:nvSpPr>
        <dsp:cNvPr id="0" name=""/>
        <dsp:cNvSpPr/>
      </dsp:nvSpPr>
      <dsp:spPr>
        <a:xfrm>
          <a:off x="3680846" y="3227594"/>
          <a:ext cx="1439175" cy="91387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Кондиционирование вентиляция</a:t>
          </a:r>
        </a:p>
      </dsp:txBody>
      <dsp:txXfrm>
        <a:off x="3707613" y="3254361"/>
        <a:ext cx="1385641" cy="860342"/>
      </dsp:txXfrm>
    </dsp:sp>
    <dsp:sp modelId="{7BE7372D-9342-4602-B794-018024DA8B66}">
      <dsp:nvSpPr>
        <dsp:cNvPr id="0" name=""/>
        <dsp:cNvSpPr/>
      </dsp:nvSpPr>
      <dsp:spPr>
        <a:xfrm>
          <a:off x="4400434" y="1743245"/>
          <a:ext cx="1439175" cy="9138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EB7975-75DC-4C62-B5F6-1F293EDF3C27}">
      <dsp:nvSpPr>
        <dsp:cNvPr id="0" name=""/>
        <dsp:cNvSpPr/>
      </dsp:nvSpPr>
      <dsp:spPr>
        <a:xfrm>
          <a:off x="4560342" y="1895158"/>
          <a:ext cx="1439175" cy="91387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Внешняя связь (смс, интернет), развлечения</a:t>
          </a:r>
        </a:p>
      </dsp:txBody>
      <dsp:txXfrm>
        <a:off x="4587109" y="1921925"/>
        <a:ext cx="1385641" cy="860342"/>
      </dsp:txXfrm>
    </dsp:sp>
    <dsp:sp modelId="{4F1F7A8D-2183-48D9-9582-234E7905EA19}">
      <dsp:nvSpPr>
        <dsp:cNvPr id="0" name=""/>
        <dsp:cNvSpPr/>
      </dsp:nvSpPr>
      <dsp:spPr>
        <a:xfrm>
          <a:off x="6159426" y="1743245"/>
          <a:ext cx="1439175" cy="9138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ACFB75-C6CE-4A26-9C25-7105156ABED1}">
      <dsp:nvSpPr>
        <dsp:cNvPr id="0" name=""/>
        <dsp:cNvSpPr/>
      </dsp:nvSpPr>
      <dsp:spPr>
        <a:xfrm>
          <a:off x="6319334" y="1895158"/>
          <a:ext cx="1439175" cy="91387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Безопасность</a:t>
          </a:r>
        </a:p>
      </dsp:txBody>
      <dsp:txXfrm>
        <a:off x="6346101" y="1921925"/>
        <a:ext cx="1385641" cy="860342"/>
      </dsp:txXfrm>
    </dsp:sp>
    <dsp:sp modelId="{636E56C3-C905-466A-A635-E48DA0B5757E}">
      <dsp:nvSpPr>
        <dsp:cNvPr id="0" name=""/>
        <dsp:cNvSpPr/>
      </dsp:nvSpPr>
      <dsp:spPr>
        <a:xfrm>
          <a:off x="5279930" y="3075681"/>
          <a:ext cx="1439175" cy="9138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36FA7-54B4-46DF-B22B-0B9D3E2431EC}">
      <dsp:nvSpPr>
        <dsp:cNvPr id="0" name=""/>
        <dsp:cNvSpPr/>
      </dsp:nvSpPr>
      <dsp:spPr>
        <a:xfrm>
          <a:off x="5439838" y="3227594"/>
          <a:ext cx="1439175" cy="91387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Видеонаблюдение, сохранение записей</a:t>
          </a:r>
        </a:p>
      </dsp:txBody>
      <dsp:txXfrm>
        <a:off x="5466605" y="3254361"/>
        <a:ext cx="1385641" cy="860342"/>
      </dsp:txXfrm>
    </dsp:sp>
    <dsp:sp modelId="{6C653CDC-BF36-4F82-B503-932B293D38F9}">
      <dsp:nvSpPr>
        <dsp:cNvPr id="0" name=""/>
        <dsp:cNvSpPr/>
      </dsp:nvSpPr>
      <dsp:spPr>
        <a:xfrm>
          <a:off x="7038922" y="3075681"/>
          <a:ext cx="1439175" cy="9138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62AAB-334B-4775-B570-07566F923425}">
      <dsp:nvSpPr>
        <dsp:cNvPr id="0" name=""/>
        <dsp:cNvSpPr/>
      </dsp:nvSpPr>
      <dsp:spPr>
        <a:xfrm>
          <a:off x="7198831" y="3227594"/>
          <a:ext cx="1439175" cy="91387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Датчики протечек, дыма, и др.</a:t>
          </a:r>
        </a:p>
      </dsp:txBody>
      <dsp:txXfrm>
        <a:off x="7225598" y="3254361"/>
        <a:ext cx="1385641" cy="8603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027920-1B87-40F1-8688-0EA5CEF9FE0E}">
      <dsp:nvSpPr>
        <dsp:cNvPr id="0" name=""/>
        <dsp:cNvSpPr/>
      </dsp:nvSpPr>
      <dsp:spPr>
        <a:xfrm>
          <a:off x="7751515" y="2004852"/>
          <a:ext cx="145544" cy="1205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5119"/>
              </a:lnTo>
              <a:lnTo>
                <a:pt x="145544" y="120511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FA666A-097C-4AD4-973D-1EBC15E1515A}">
      <dsp:nvSpPr>
        <dsp:cNvPr id="0" name=""/>
        <dsp:cNvSpPr/>
      </dsp:nvSpPr>
      <dsp:spPr>
        <a:xfrm>
          <a:off x="7751515" y="2004852"/>
          <a:ext cx="145544" cy="4738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807"/>
              </a:lnTo>
              <a:lnTo>
                <a:pt x="145544" y="47380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8B3A59-E9B8-4B94-9DE1-A40496B31507}">
      <dsp:nvSpPr>
        <dsp:cNvPr id="0" name=""/>
        <dsp:cNvSpPr/>
      </dsp:nvSpPr>
      <dsp:spPr>
        <a:xfrm>
          <a:off x="4313348" y="1260428"/>
          <a:ext cx="3826285" cy="229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263"/>
              </a:lnTo>
              <a:lnTo>
                <a:pt x="3826285" y="121263"/>
              </a:lnTo>
              <a:lnTo>
                <a:pt x="3826285" y="22941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70073-F647-422A-BF3D-A0E74EEAB230}">
      <dsp:nvSpPr>
        <dsp:cNvPr id="0" name=""/>
        <dsp:cNvSpPr/>
      </dsp:nvSpPr>
      <dsp:spPr>
        <a:xfrm>
          <a:off x="6496237" y="2736164"/>
          <a:ext cx="154502" cy="1936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6431"/>
              </a:lnTo>
              <a:lnTo>
                <a:pt x="154502" y="193643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DD2333-CAC9-484B-B3A5-17372050C2B8}">
      <dsp:nvSpPr>
        <dsp:cNvPr id="0" name=""/>
        <dsp:cNvSpPr/>
      </dsp:nvSpPr>
      <dsp:spPr>
        <a:xfrm>
          <a:off x="6496237" y="2736164"/>
          <a:ext cx="154502" cy="1205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5119"/>
              </a:lnTo>
              <a:lnTo>
                <a:pt x="154502" y="120511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3FB28C-EA64-4352-BC22-2D01EFD3E13A}">
      <dsp:nvSpPr>
        <dsp:cNvPr id="0" name=""/>
        <dsp:cNvSpPr/>
      </dsp:nvSpPr>
      <dsp:spPr>
        <a:xfrm>
          <a:off x="6496237" y="2736164"/>
          <a:ext cx="172867" cy="462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2436"/>
              </a:lnTo>
              <a:lnTo>
                <a:pt x="172867" y="46243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53D49C-EC42-415B-A0AE-C366A65DD789}">
      <dsp:nvSpPr>
        <dsp:cNvPr id="0" name=""/>
        <dsp:cNvSpPr/>
      </dsp:nvSpPr>
      <dsp:spPr>
        <a:xfrm>
          <a:off x="5688498" y="1993377"/>
          <a:ext cx="1219745" cy="227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626"/>
              </a:lnTo>
              <a:lnTo>
                <a:pt x="1219745" y="119626"/>
              </a:lnTo>
              <a:lnTo>
                <a:pt x="1219745" y="22777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95751F-5E28-4E06-B7B0-F504F1C5C5F6}">
      <dsp:nvSpPr>
        <dsp:cNvPr id="0" name=""/>
        <dsp:cNvSpPr/>
      </dsp:nvSpPr>
      <dsp:spPr>
        <a:xfrm>
          <a:off x="5249917" y="2736164"/>
          <a:ext cx="154502" cy="1936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6431"/>
              </a:lnTo>
              <a:lnTo>
                <a:pt x="154502" y="193643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A28DE2-79FE-4D3E-8B3D-68C6779F37ED}">
      <dsp:nvSpPr>
        <dsp:cNvPr id="0" name=""/>
        <dsp:cNvSpPr/>
      </dsp:nvSpPr>
      <dsp:spPr>
        <a:xfrm>
          <a:off x="5249917" y="2736164"/>
          <a:ext cx="154502" cy="1205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5119"/>
              </a:lnTo>
              <a:lnTo>
                <a:pt x="154502" y="120511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A3D1F9-A077-4821-ADE3-56831858FF56}">
      <dsp:nvSpPr>
        <dsp:cNvPr id="0" name=""/>
        <dsp:cNvSpPr/>
      </dsp:nvSpPr>
      <dsp:spPr>
        <a:xfrm>
          <a:off x="5249917" y="2736164"/>
          <a:ext cx="172867" cy="462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2436"/>
              </a:lnTo>
              <a:lnTo>
                <a:pt x="172867" y="46243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5FD6EC-9C77-477B-8237-AE7E2475AF61}">
      <dsp:nvSpPr>
        <dsp:cNvPr id="0" name=""/>
        <dsp:cNvSpPr/>
      </dsp:nvSpPr>
      <dsp:spPr>
        <a:xfrm>
          <a:off x="5616203" y="1993377"/>
          <a:ext cx="91440" cy="227777"/>
        </a:xfrm>
        <a:custGeom>
          <a:avLst/>
          <a:gdLst/>
          <a:ahLst/>
          <a:cxnLst/>
          <a:rect l="0" t="0" r="0" b="0"/>
          <a:pathLst>
            <a:path>
              <a:moveTo>
                <a:pt x="72294" y="0"/>
              </a:moveTo>
              <a:lnTo>
                <a:pt x="72294" y="119626"/>
              </a:lnTo>
              <a:lnTo>
                <a:pt x="45720" y="119626"/>
              </a:lnTo>
              <a:lnTo>
                <a:pt x="45720" y="22777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567E70-F37A-48FC-8FBE-FC0676E063E2}">
      <dsp:nvSpPr>
        <dsp:cNvPr id="0" name=""/>
        <dsp:cNvSpPr/>
      </dsp:nvSpPr>
      <dsp:spPr>
        <a:xfrm>
          <a:off x="4003596" y="2736164"/>
          <a:ext cx="154502" cy="1936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6431"/>
              </a:lnTo>
              <a:lnTo>
                <a:pt x="154502" y="193643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4664A1-700C-45DB-914C-8D580C817739}">
      <dsp:nvSpPr>
        <dsp:cNvPr id="0" name=""/>
        <dsp:cNvSpPr/>
      </dsp:nvSpPr>
      <dsp:spPr>
        <a:xfrm>
          <a:off x="4003596" y="2736164"/>
          <a:ext cx="172867" cy="1193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3748"/>
              </a:lnTo>
              <a:lnTo>
                <a:pt x="172867" y="119374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74C7F-A412-48E7-BB19-AB7797AEACAC}">
      <dsp:nvSpPr>
        <dsp:cNvPr id="0" name=""/>
        <dsp:cNvSpPr/>
      </dsp:nvSpPr>
      <dsp:spPr>
        <a:xfrm>
          <a:off x="4003596" y="2736164"/>
          <a:ext cx="172867" cy="462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2436"/>
              </a:lnTo>
              <a:lnTo>
                <a:pt x="172867" y="46243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A585DA-2963-48C4-861F-5FB4167D1E5F}">
      <dsp:nvSpPr>
        <dsp:cNvPr id="0" name=""/>
        <dsp:cNvSpPr/>
      </dsp:nvSpPr>
      <dsp:spPr>
        <a:xfrm>
          <a:off x="4415603" y="1993377"/>
          <a:ext cx="1272894" cy="227777"/>
        </a:xfrm>
        <a:custGeom>
          <a:avLst/>
          <a:gdLst/>
          <a:ahLst/>
          <a:cxnLst/>
          <a:rect l="0" t="0" r="0" b="0"/>
          <a:pathLst>
            <a:path>
              <a:moveTo>
                <a:pt x="1272894" y="0"/>
              </a:moveTo>
              <a:lnTo>
                <a:pt x="1272894" y="119626"/>
              </a:lnTo>
              <a:lnTo>
                <a:pt x="0" y="119626"/>
              </a:lnTo>
              <a:lnTo>
                <a:pt x="0" y="22777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A24A53-ECA3-4F32-8B4E-1FD77817F255}">
      <dsp:nvSpPr>
        <dsp:cNvPr id="0" name=""/>
        <dsp:cNvSpPr/>
      </dsp:nvSpPr>
      <dsp:spPr>
        <a:xfrm>
          <a:off x="4313348" y="1260428"/>
          <a:ext cx="1375149" cy="217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789"/>
              </a:lnTo>
              <a:lnTo>
                <a:pt x="1375149" y="109789"/>
              </a:lnTo>
              <a:lnTo>
                <a:pt x="1375149" y="21794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5568F2-50A1-4A21-B898-0314614C73F8}">
      <dsp:nvSpPr>
        <dsp:cNvPr id="0" name=""/>
        <dsp:cNvSpPr/>
      </dsp:nvSpPr>
      <dsp:spPr>
        <a:xfrm>
          <a:off x="2535104" y="1993377"/>
          <a:ext cx="119170" cy="19479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7905"/>
              </a:lnTo>
              <a:lnTo>
                <a:pt x="119170" y="194790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B6218-EECD-430B-80D5-6793959DD664}">
      <dsp:nvSpPr>
        <dsp:cNvPr id="0" name=""/>
        <dsp:cNvSpPr/>
      </dsp:nvSpPr>
      <dsp:spPr>
        <a:xfrm>
          <a:off x="2535104" y="1993377"/>
          <a:ext cx="119170" cy="1216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6594"/>
              </a:lnTo>
              <a:lnTo>
                <a:pt x="119170" y="121659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682B37-DC95-4FF9-A027-15AA2193A436}">
      <dsp:nvSpPr>
        <dsp:cNvPr id="0" name=""/>
        <dsp:cNvSpPr/>
      </dsp:nvSpPr>
      <dsp:spPr>
        <a:xfrm>
          <a:off x="2535104" y="1993377"/>
          <a:ext cx="119170" cy="485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5282"/>
              </a:lnTo>
              <a:lnTo>
                <a:pt x="119170" y="48528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041864-F56C-4EE6-B4BE-CC0063C18F92}">
      <dsp:nvSpPr>
        <dsp:cNvPr id="0" name=""/>
        <dsp:cNvSpPr/>
      </dsp:nvSpPr>
      <dsp:spPr>
        <a:xfrm>
          <a:off x="2959409" y="1260428"/>
          <a:ext cx="1353939" cy="217941"/>
        </a:xfrm>
        <a:custGeom>
          <a:avLst/>
          <a:gdLst/>
          <a:ahLst/>
          <a:cxnLst/>
          <a:rect l="0" t="0" r="0" b="0"/>
          <a:pathLst>
            <a:path>
              <a:moveTo>
                <a:pt x="1353939" y="0"/>
              </a:moveTo>
              <a:lnTo>
                <a:pt x="1353939" y="109789"/>
              </a:lnTo>
              <a:lnTo>
                <a:pt x="0" y="109789"/>
              </a:lnTo>
              <a:lnTo>
                <a:pt x="0" y="21794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B8276A-5855-461A-8C34-EA78A88D21D5}">
      <dsp:nvSpPr>
        <dsp:cNvPr id="0" name=""/>
        <dsp:cNvSpPr/>
      </dsp:nvSpPr>
      <dsp:spPr>
        <a:xfrm>
          <a:off x="1306873" y="1993377"/>
          <a:ext cx="91440" cy="12165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16594"/>
              </a:lnTo>
              <a:lnTo>
                <a:pt x="101080" y="121659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B9BA43-2D69-490E-9706-1C1FCB1D669B}">
      <dsp:nvSpPr>
        <dsp:cNvPr id="0" name=""/>
        <dsp:cNvSpPr/>
      </dsp:nvSpPr>
      <dsp:spPr>
        <a:xfrm>
          <a:off x="1306873" y="1993377"/>
          <a:ext cx="91440" cy="4852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5282"/>
              </a:lnTo>
              <a:lnTo>
                <a:pt x="101080" y="48528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E3BA86-6FBC-4B1F-BCA7-5533396C1FF9}">
      <dsp:nvSpPr>
        <dsp:cNvPr id="0" name=""/>
        <dsp:cNvSpPr/>
      </dsp:nvSpPr>
      <dsp:spPr>
        <a:xfrm>
          <a:off x="1606740" y="1260428"/>
          <a:ext cx="2706608" cy="217941"/>
        </a:xfrm>
        <a:custGeom>
          <a:avLst/>
          <a:gdLst/>
          <a:ahLst/>
          <a:cxnLst/>
          <a:rect l="0" t="0" r="0" b="0"/>
          <a:pathLst>
            <a:path>
              <a:moveTo>
                <a:pt x="2706608" y="0"/>
              </a:moveTo>
              <a:lnTo>
                <a:pt x="2706608" y="109789"/>
              </a:lnTo>
              <a:lnTo>
                <a:pt x="0" y="109789"/>
              </a:lnTo>
              <a:lnTo>
                <a:pt x="0" y="21794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97F2B-D93D-4ACF-9F1E-C117790665F3}">
      <dsp:nvSpPr>
        <dsp:cNvPr id="0" name=""/>
        <dsp:cNvSpPr/>
      </dsp:nvSpPr>
      <dsp:spPr>
        <a:xfrm>
          <a:off x="60026" y="1993377"/>
          <a:ext cx="91440" cy="4852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5282"/>
              </a:lnTo>
              <a:lnTo>
                <a:pt x="101607" y="48528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C43911-AE77-4E28-A8CE-3C677A1DEA95}">
      <dsp:nvSpPr>
        <dsp:cNvPr id="0" name=""/>
        <dsp:cNvSpPr/>
      </dsp:nvSpPr>
      <dsp:spPr>
        <a:xfrm>
          <a:off x="361297" y="1260428"/>
          <a:ext cx="3952050" cy="217941"/>
        </a:xfrm>
        <a:custGeom>
          <a:avLst/>
          <a:gdLst/>
          <a:ahLst/>
          <a:cxnLst/>
          <a:rect l="0" t="0" r="0" b="0"/>
          <a:pathLst>
            <a:path>
              <a:moveTo>
                <a:pt x="3952050" y="0"/>
              </a:moveTo>
              <a:lnTo>
                <a:pt x="3952050" y="109789"/>
              </a:lnTo>
              <a:lnTo>
                <a:pt x="0" y="109789"/>
              </a:lnTo>
              <a:lnTo>
                <a:pt x="0" y="21794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E5E2D-6ED3-4291-BFB3-5789AB5DE8B3}">
      <dsp:nvSpPr>
        <dsp:cNvPr id="0" name=""/>
        <dsp:cNvSpPr/>
      </dsp:nvSpPr>
      <dsp:spPr>
        <a:xfrm>
          <a:off x="418190" y="745419"/>
          <a:ext cx="7790315" cy="515008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0000CC"/>
              </a:solidFill>
            </a:rPr>
            <a:t>Интегральные затраты жизненного цикла здания (100%)</a:t>
          </a:r>
        </a:p>
      </dsp:txBody>
      <dsp:txXfrm>
        <a:off x="418190" y="745419"/>
        <a:ext cx="7790315" cy="515008"/>
      </dsp:txXfrm>
    </dsp:sp>
    <dsp:sp modelId="{18E771FF-D45F-4DDF-AEAE-7AF1FD5F66A5}">
      <dsp:nvSpPr>
        <dsp:cNvPr id="0" name=""/>
        <dsp:cNvSpPr/>
      </dsp:nvSpPr>
      <dsp:spPr>
        <a:xfrm>
          <a:off x="41858" y="1478369"/>
          <a:ext cx="638878" cy="515008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Земля *)</a:t>
          </a:r>
        </a:p>
      </dsp:txBody>
      <dsp:txXfrm>
        <a:off x="41858" y="1478369"/>
        <a:ext cx="638878" cy="515008"/>
      </dsp:txXfrm>
    </dsp:sp>
    <dsp:sp modelId="{CB59B9DF-49BA-47E9-ACBD-3BE3ED8E3C4E}">
      <dsp:nvSpPr>
        <dsp:cNvPr id="0" name=""/>
        <dsp:cNvSpPr/>
      </dsp:nvSpPr>
      <dsp:spPr>
        <a:xfrm>
          <a:off x="161634" y="2221155"/>
          <a:ext cx="1030016" cy="515008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Тех условия</a:t>
          </a:r>
          <a:endParaRPr lang="ru-RU" sz="1400" kern="1200" dirty="0"/>
        </a:p>
      </dsp:txBody>
      <dsp:txXfrm>
        <a:off x="161634" y="2221155"/>
        <a:ext cx="1030016" cy="515008"/>
      </dsp:txXfrm>
    </dsp:sp>
    <dsp:sp modelId="{AF5D7843-582F-48DF-B863-2D97A3D1125F}">
      <dsp:nvSpPr>
        <dsp:cNvPr id="0" name=""/>
        <dsp:cNvSpPr/>
      </dsp:nvSpPr>
      <dsp:spPr>
        <a:xfrm>
          <a:off x="1289057" y="1478369"/>
          <a:ext cx="635365" cy="515008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Проект 3</a:t>
          </a:r>
          <a:r>
            <a:rPr lang="en-US" sz="1400" b="1" kern="1200" dirty="0"/>
            <a:t>%</a:t>
          </a:r>
          <a:endParaRPr lang="ru-RU" sz="1400" b="1" kern="1200" dirty="0"/>
        </a:p>
      </dsp:txBody>
      <dsp:txXfrm>
        <a:off x="1289057" y="1478369"/>
        <a:ext cx="635365" cy="515008"/>
      </dsp:txXfrm>
    </dsp:sp>
    <dsp:sp modelId="{46497831-6735-48D3-886C-B14E82839EC4}">
      <dsp:nvSpPr>
        <dsp:cNvPr id="0" name=""/>
        <dsp:cNvSpPr/>
      </dsp:nvSpPr>
      <dsp:spPr>
        <a:xfrm>
          <a:off x="1407954" y="2221155"/>
          <a:ext cx="1030016" cy="515008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Изыскания</a:t>
          </a:r>
        </a:p>
      </dsp:txBody>
      <dsp:txXfrm>
        <a:off x="1407954" y="2221155"/>
        <a:ext cx="1030016" cy="515008"/>
      </dsp:txXfrm>
    </dsp:sp>
    <dsp:sp modelId="{8FDD9358-DF43-48BC-BEE7-2575D19E515F}">
      <dsp:nvSpPr>
        <dsp:cNvPr id="0" name=""/>
        <dsp:cNvSpPr/>
      </dsp:nvSpPr>
      <dsp:spPr>
        <a:xfrm>
          <a:off x="1407954" y="2952467"/>
          <a:ext cx="1030016" cy="515008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Документация </a:t>
          </a:r>
        </a:p>
      </dsp:txBody>
      <dsp:txXfrm>
        <a:off x="1407954" y="2952467"/>
        <a:ext cx="1030016" cy="515008"/>
      </dsp:txXfrm>
    </dsp:sp>
    <dsp:sp modelId="{48A8B39A-4E18-475F-BFCE-757C44811698}">
      <dsp:nvSpPr>
        <dsp:cNvPr id="0" name=""/>
        <dsp:cNvSpPr/>
      </dsp:nvSpPr>
      <dsp:spPr>
        <a:xfrm>
          <a:off x="2429028" y="1478369"/>
          <a:ext cx="1060762" cy="515008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Строительство</a:t>
          </a:r>
          <a:r>
            <a:rPr lang="en-US" sz="1200" b="1" kern="1200" dirty="0"/>
            <a:t> 1</a:t>
          </a:r>
          <a:r>
            <a:rPr lang="ru-RU" sz="1200" b="1" kern="1200" dirty="0"/>
            <a:t>7</a:t>
          </a:r>
          <a:r>
            <a:rPr lang="en-US" sz="1200" b="1" kern="1200" dirty="0"/>
            <a:t>%</a:t>
          </a:r>
          <a:endParaRPr lang="ru-RU" sz="1200" b="1" kern="1200" dirty="0"/>
        </a:p>
      </dsp:txBody>
      <dsp:txXfrm>
        <a:off x="2429028" y="1478369"/>
        <a:ext cx="1060762" cy="515008"/>
      </dsp:txXfrm>
    </dsp:sp>
    <dsp:sp modelId="{3706D168-2AD8-41BB-B6A8-1F32689D23C9}">
      <dsp:nvSpPr>
        <dsp:cNvPr id="0" name=""/>
        <dsp:cNvSpPr/>
      </dsp:nvSpPr>
      <dsp:spPr>
        <a:xfrm>
          <a:off x="2654274" y="2221155"/>
          <a:ext cx="1030016" cy="515008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Материалы</a:t>
          </a:r>
        </a:p>
      </dsp:txBody>
      <dsp:txXfrm>
        <a:off x="2654274" y="2221155"/>
        <a:ext cx="1030016" cy="515008"/>
      </dsp:txXfrm>
    </dsp:sp>
    <dsp:sp modelId="{771E6F64-020A-4720-BB2D-8CB61854D961}">
      <dsp:nvSpPr>
        <dsp:cNvPr id="0" name=""/>
        <dsp:cNvSpPr/>
      </dsp:nvSpPr>
      <dsp:spPr>
        <a:xfrm>
          <a:off x="2654274" y="2952467"/>
          <a:ext cx="1030016" cy="515008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Механизмы </a:t>
          </a:r>
        </a:p>
      </dsp:txBody>
      <dsp:txXfrm>
        <a:off x="2654274" y="2952467"/>
        <a:ext cx="1030016" cy="515008"/>
      </dsp:txXfrm>
    </dsp:sp>
    <dsp:sp modelId="{D117E210-112A-44C1-B9CC-45A26D8B8A64}">
      <dsp:nvSpPr>
        <dsp:cNvPr id="0" name=""/>
        <dsp:cNvSpPr/>
      </dsp:nvSpPr>
      <dsp:spPr>
        <a:xfrm>
          <a:off x="2654274" y="3683779"/>
          <a:ext cx="1030016" cy="515008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Рабочая сила</a:t>
          </a:r>
        </a:p>
      </dsp:txBody>
      <dsp:txXfrm>
        <a:off x="2654274" y="3683779"/>
        <a:ext cx="1030016" cy="515008"/>
      </dsp:txXfrm>
    </dsp:sp>
    <dsp:sp modelId="{7ADAA70F-BE3D-427A-8A35-4B9D0861C8B3}">
      <dsp:nvSpPr>
        <dsp:cNvPr id="0" name=""/>
        <dsp:cNvSpPr/>
      </dsp:nvSpPr>
      <dsp:spPr>
        <a:xfrm>
          <a:off x="3934627" y="1478369"/>
          <a:ext cx="3507742" cy="515008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Эксплуатация</a:t>
          </a:r>
          <a:r>
            <a:rPr lang="en-US" sz="1400" b="1" kern="1200" dirty="0"/>
            <a:t> 7</a:t>
          </a:r>
          <a:r>
            <a:rPr lang="ru-RU" sz="1400" b="1" kern="1200" dirty="0"/>
            <a:t>5</a:t>
          </a:r>
          <a:r>
            <a:rPr lang="en-US" sz="1400" b="1" kern="1200" dirty="0"/>
            <a:t>%</a:t>
          </a:r>
          <a:endParaRPr lang="ru-RU" sz="1400" b="1" kern="1200" dirty="0"/>
        </a:p>
      </dsp:txBody>
      <dsp:txXfrm>
        <a:off x="3934627" y="1478369"/>
        <a:ext cx="3507742" cy="515008"/>
      </dsp:txXfrm>
    </dsp:sp>
    <dsp:sp modelId="{344FCC41-C13E-4888-B6FF-13A3ADE7443E}">
      <dsp:nvSpPr>
        <dsp:cNvPr id="0" name=""/>
        <dsp:cNvSpPr/>
      </dsp:nvSpPr>
      <dsp:spPr>
        <a:xfrm>
          <a:off x="3900595" y="2221155"/>
          <a:ext cx="1030016" cy="515008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Ресурсы</a:t>
          </a:r>
        </a:p>
      </dsp:txBody>
      <dsp:txXfrm>
        <a:off x="3900595" y="2221155"/>
        <a:ext cx="1030016" cy="515008"/>
      </dsp:txXfrm>
    </dsp:sp>
    <dsp:sp modelId="{ECE17D58-B409-4E84-B2EF-FCC793367725}">
      <dsp:nvSpPr>
        <dsp:cNvPr id="0" name=""/>
        <dsp:cNvSpPr/>
      </dsp:nvSpPr>
      <dsp:spPr>
        <a:xfrm>
          <a:off x="4176464" y="2941096"/>
          <a:ext cx="1030016" cy="515008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Энергия</a:t>
          </a:r>
        </a:p>
      </dsp:txBody>
      <dsp:txXfrm>
        <a:off x="4176464" y="2941096"/>
        <a:ext cx="1030016" cy="515008"/>
      </dsp:txXfrm>
    </dsp:sp>
    <dsp:sp modelId="{549BFDE2-B418-4DFA-8395-E2DB232C6D58}">
      <dsp:nvSpPr>
        <dsp:cNvPr id="0" name=""/>
        <dsp:cNvSpPr/>
      </dsp:nvSpPr>
      <dsp:spPr>
        <a:xfrm>
          <a:off x="4176464" y="3672408"/>
          <a:ext cx="1030016" cy="515008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Тепло</a:t>
          </a:r>
        </a:p>
      </dsp:txBody>
      <dsp:txXfrm>
        <a:off x="4176464" y="3672408"/>
        <a:ext cx="1030016" cy="515008"/>
      </dsp:txXfrm>
    </dsp:sp>
    <dsp:sp modelId="{558D0CC4-A2EC-46A4-AA18-857969C30D21}">
      <dsp:nvSpPr>
        <dsp:cNvPr id="0" name=""/>
        <dsp:cNvSpPr/>
      </dsp:nvSpPr>
      <dsp:spPr>
        <a:xfrm>
          <a:off x="4158099" y="4415091"/>
          <a:ext cx="1030016" cy="515008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Вода</a:t>
          </a:r>
        </a:p>
      </dsp:txBody>
      <dsp:txXfrm>
        <a:off x="4158099" y="4415091"/>
        <a:ext cx="1030016" cy="515008"/>
      </dsp:txXfrm>
    </dsp:sp>
    <dsp:sp modelId="{A5BD15E8-356F-4F71-B1B4-102CDCDF298D}">
      <dsp:nvSpPr>
        <dsp:cNvPr id="0" name=""/>
        <dsp:cNvSpPr/>
      </dsp:nvSpPr>
      <dsp:spPr>
        <a:xfrm>
          <a:off x="5146915" y="2221155"/>
          <a:ext cx="1030016" cy="515008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Обслуживание</a:t>
          </a:r>
        </a:p>
      </dsp:txBody>
      <dsp:txXfrm>
        <a:off x="5146915" y="2221155"/>
        <a:ext cx="1030016" cy="515008"/>
      </dsp:txXfrm>
    </dsp:sp>
    <dsp:sp modelId="{C647AD90-2ED6-4E82-853A-C8D26974DAD0}">
      <dsp:nvSpPr>
        <dsp:cNvPr id="0" name=""/>
        <dsp:cNvSpPr/>
      </dsp:nvSpPr>
      <dsp:spPr>
        <a:xfrm>
          <a:off x="5422784" y="2941096"/>
          <a:ext cx="1030016" cy="515008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Замена оборудования</a:t>
          </a:r>
        </a:p>
      </dsp:txBody>
      <dsp:txXfrm>
        <a:off x="5422784" y="2941096"/>
        <a:ext cx="1030016" cy="515008"/>
      </dsp:txXfrm>
    </dsp:sp>
    <dsp:sp modelId="{E4E5AB37-8506-41F1-9C5F-EB7A135F5FD6}">
      <dsp:nvSpPr>
        <dsp:cNvPr id="0" name=""/>
        <dsp:cNvSpPr/>
      </dsp:nvSpPr>
      <dsp:spPr>
        <a:xfrm>
          <a:off x="5404419" y="3683779"/>
          <a:ext cx="1030016" cy="515008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Ремонты</a:t>
          </a:r>
        </a:p>
      </dsp:txBody>
      <dsp:txXfrm>
        <a:off x="5404419" y="3683779"/>
        <a:ext cx="1030016" cy="515008"/>
      </dsp:txXfrm>
    </dsp:sp>
    <dsp:sp modelId="{974F052D-D06F-4AA8-AE51-D21EBED1766E}">
      <dsp:nvSpPr>
        <dsp:cNvPr id="0" name=""/>
        <dsp:cNvSpPr/>
      </dsp:nvSpPr>
      <dsp:spPr>
        <a:xfrm>
          <a:off x="5404419" y="4415091"/>
          <a:ext cx="1030016" cy="515008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Отходы</a:t>
          </a:r>
        </a:p>
      </dsp:txBody>
      <dsp:txXfrm>
        <a:off x="5404419" y="4415091"/>
        <a:ext cx="1030016" cy="515008"/>
      </dsp:txXfrm>
    </dsp:sp>
    <dsp:sp modelId="{0C27AEC5-2157-4EDD-B67A-C590C72DE6D3}">
      <dsp:nvSpPr>
        <dsp:cNvPr id="0" name=""/>
        <dsp:cNvSpPr/>
      </dsp:nvSpPr>
      <dsp:spPr>
        <a:xfrm>
          <a:off x="6393235" y="2221155"/>
          <a:ext cx="1030016" cy="515008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Управление</a:t>
          </a:r>
        </a:p>
      </dsp:txBody>
      <dsp:txXfrm>
        <a:off x="6393235" y="2221155"/>
        <a:ext cx="1030016" cy="515008"/>
      </dsp:txXfrm>
    </dsp:sp>
    <dsp:sp modelId="{2CD7027A-9BF4-46F5-AC62-50101BC03C31}">
      <dsp:nvSpPr>
        <dsp:cNvPr id="0" name=""/>
        <dsp:cNvSpPr/>
      </dsp:nvSpPr>
      <dsp:spPr>
        <a:xfrm>
          <a:off x="6669105" y="2941096"/>
          <a:ext cx="1030016" cy="515008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Рабочая сила</a:t>
          </a:r>
        </a:p>
      </dsp:txBody>
      <dsp:txXfrm>
        <a:off x="6669105" y="2941096"/>
        <a:ext cx="1030016" cy="515008"/>
      </dsp:txXfrm>
    </dsp:sp>
    <dsp:sp modelId="{0CECDA2E-352D-4EFF-B8A3-56A5F317DB37}">
      <dsp:nvSpPr>
        <dsp:cNvPr id="0" name=""/>
        <dsp:cNvSpPr/>
      </dsp:nvSpPr>
      <dsp:spPr>
        <a:xfrm>
          <a:off x="6650740" y="3683779"/>
          <a:ext cx="1030016" cy="515008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Менеджмент</a:t>
          </a:r>
        </a:p>
      </dsp:txBody>
      <dsp:txXfrm>
        <a:off x="6650740" y="3683779"/>
        <a:ext cx="1030016" cy="515008"/>
      </dsp:txXfrm>
    </dsp:sp>
    <dsp:sp modelId="{8E4D98A1-2148-4E5D-8A6C-0CE4F233E556}">
      <dsp:nvSpPr>
        <dsp:cNvPr id="0" name=""/>
        <dsp:cNvSpPr/>
      </dsp:nvSpPr>
      <dsp:spPr>
        <a:xfrm>
          <a:off x="6650740" y="4415091"/>
          <a:ext cx="1030016" cy="515008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Прочее</a:t>
          </a:r>
        </a:p>
      </dsp:txBody>
      <dsp:txXfrm>
        <a:off x="6650740" y="4415091"/>
        <a:ext cx="1030016" cy="515008"/>
      </dsp:txXfrm>
    </dsp:sp>
    <dsp:sp modelId="{CA1C7E80-C45F-4C53-B3F8-14EC468BDA15}">
      <dsp:nvSpPr>
        <dsp:cNvPr id="0" name=""/>
        <dsp:cNvSpPr/>
      </dsp:nvSpPr>
      <dsp:spPr>
        <a:xfrm>
          <a:off x="7654486" y="1489843"/>
          <a:ext cx="970296" cy="515008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Снос</a:t>
          </a:r>
          <a:r>
            <a:rPr lang="en-US" sz="1400" b="1" kern="1200" dirty="0"/>
            <a:t> </a:t>
          </a:r>
          <a:r>
            <a:rPr lang="ru-RU" sz="1400" b="1" kern="1200" dirty="0"/>
            <a:t>и утилизация5</a:t>
          </a:r>
          <a:r>
            <a:rPr lang="en-US" sz="1400" b="1" kern="1200" dirty="0"/>
            <a:t>%</a:t>
          </a:r>
          <a:endParaRPr lang="ru-RU" sz="1400" b="1" kern="1200" dirty="0"/>
        </a:p>
      </dsp:txBody>
      <dsp:txXfrm>
        <a:off x="7654486" y="1489843"/>
        <a:ext cx="970296" cy="515008"/>
      </dsp:txXfrm>
    </dsp:sp>
    <dsp:sp modelId="{B5128EEE-3564-45C9-BBA6-80CFA53C2634}">
      <dsp:nvSpPr>
        <dsp:cNvPr id="0" name=""/>
        <dsp:cNvSpPr/>
      </dsp:nvSpPr>
      <dsp:spPr>
        <a:xfrm>
          <a:off x="7897060" y="2221155"/>
          <a:ext cx="1030016" cy="515008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Затраты на снос</a:t>
          </a:r>
        </a:p>
      </dsp:txBody>
      <dsp:txXfrm>
        <a:off x="7897060" y="2221155"/>
        <a:ext cx="1030016" cy="515008"/>
      </dsp:txXfrm>
    </dsp:sp>
    <dsp:sp modelId="{65AC1F5B-A2C2-49C4-B80D-68ADB38FF0D4}">
      <dsp:nvSpPr>
        <dsp:cNvPr id="0" name=""/>
        <dsp:cNvSpPr/>
      </dsp:nvSpPr>
      <dsp:spPr>
        <a:xfrm>
          <a:off x="7897060" y="2952467"/>
          <a:ext cx="1030016" cy="515008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Утилизация </a:t>
          </a:r>
        </a:p>
      </dsp:txBody>
      <dsp:txXfrm>
        <a:off x="7897060" y="2952467"/>
        <a:ext cx="1030016" cy="5150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C5A51-ECA1-443A-B479-C149702D0F8A}">
      <dsp:nvSpPr>
        <dsp:cNvPr id="0" name=""/>
        <dsp:cNvSpPr/>
      </dsp:nvSpPr>
      <dsp:spPr>
        <a:xfrm>
          <a:off x="0" y="3226278"/>
          <a:ext cx="8283403" cy="13813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Проектные материалы</a:t>
          </a:r>
        </a:p>
      </dsp:txBody>
      <dsp:txXfrm>
        <a:off x="0" y="3226278"/>
        <a:ext cx="2485020" cy="1381339"/>
      </dsp:txXfrm>
    </dsp:sp>
    <dsp:sp modelId="{E426C9AF-3D08-40C2-8F41-38EB2C795726}">
      <dsp:nvSpPr>
        <dsp:cNvPr id="0" name=""/>
        <dsp:cNvSpPr/>
      </dsp:nvSpPr>
      <dsp:spPr>
        <a:xfrm>
          <a:off x="0" y="1613586"/>
          <a:ext cx="8283403" cy="13813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Проектные решения, проектные  нормали</a:t>
          </a:r>
        </a:p>
      </dsp:txBody>
      <dsp:txXfrm>
        <a:off x="0" y="1613586"/>
        <a:ext cx="2485020" cy="1381339"/>
      </dsp:txXfrm>
    </dsp:sp>
    <dsp:sp modelId="{CA6EA65C-FEE0-473D-97FB-073D03ABF328}">
      <dsp:nvSpPr>
        <dsp:cNvPr id="0" name=""/>
        <dsp:cNvSpPr/>
      </dsp:nvSpPr>
      <dsp:spPr>
        <a:xfrm>
          <a:off x="0" y="0"/>
          <a:ext cx="8283403" cy="13813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Типовой проект</a:t>
          </a:r>
        </a:p>
      </dsp:txBody>
      <dsp:txXfrm>
        <a:off x="0" y="0"/>
        <a:ext cx="2485020" cy="1381339"/>
      </dsp:txXfrm>
    </dsp:sp>
    <dsp:sp modelId="{2ACA0ED3-4EBA-47F9-95E3-33C4D269B32B}">
      <dsp:nvSpPr>
        <dsp:cNvPr id="0" name=""/>
        <dsp:cNvSpPr/>
      </dsp:nvSpPr>
      <dsp:spPr>
        <a:xfrm>
          <a:off x="4433804" y="116570"/>
          <a:ext cx="1735146" cy="1156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Паспорт, идентификация, экспертиза, реестр</a:t>
          </a:r>
        </a:p>
      </dsp:txBody>
      <dsp:txXfrm>
        <a:off x="4467684" y="150450"/>
        <a:ext cx="1667386" cy="1089004"/>
      </dsp:txXfrm>
    </dsp:sp>
    <dsp:sp modelId="{680800FA-E293-466C-AB37-CF9895DF4F87}">
      <dsp:nvSpPr>
        <dsp:cNvPr id="0" name=""/>
        <dsp:cNvSpPr/>
      </dsp:nvSpPr>
      <dsp:spPr>
        <a:xfrm>
          <a:off x="4042130" y="1273335"/>
          <a:ext cx="1259247" cy="462705"/>
        </a:xfrm>
        <a:custGeom>
          <a:avLst/>
          <a:gdLst/>
          <a:ahLst/>
          <a:cxnLst/>
          <a:rect l="0" t="0" r="0" b="0"/>
          <a:pathLst>
            <a:path>
              <a:moveTo>
                <a:pt x="1259247" y="0"/>
              </a:moveTo>
              <a:lnTo>
                <a:pt x="1259247" y="231352"/>
              </a:lnTo>
              <a:lnTo>
                <a:pt x="0" y="231352"/>
              </a:lnTo>
              <a:lnTo>
                <a:pt x="0" y="4627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366FCE-8C92-4D52-A261-A538A7F51F5B}">
      <dsp:nvSpPr>
        <dsp:cNvPr id="0" name=""/>
        <dsp:cNvSpPr/>
      </dsp:nvSpPr>
      <dsp:spPr>
        <a:xfrm>
          <a:off x="3039432" y="1736040"/>
          <a:ext cx="2005395" cy="1156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Экспертиза, каталожная модель проектного  решения</a:t>
          </a:r>
        </a:p>
      </dsp:txBody>
      <dsp:txXfrm>
        <a:off x="3073312" y="1769920"/>
        <a:ext cx="1937635" cy="1089004"/>
      </dsp:txXfrm>
    </dsp:sp>
    <dsp:sp modelId="{2F1B36B2-7257-44CE-954F-63E2C4DF957C}">
      <dsp:nvSpPr>
        <dsp:cNvPr id="0" name=""/>
        <dsp:cNvSpPr/>
      </dsp:nvSpPr>
      <dsp:spPr>
        <a:xfrm>
          <a:off x="3996410" y="2892805"/>
          <a:ext cx="91440" cy="4627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27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B5682C-9009-4E59-96A5-93C8FB17180B}">
      <dsp:nvSpPr>
        <dsp:cNvPr id="0" name=""/>
        <dsp:cNvSpPr/>
      </dsp:nvSpPr>
      <dsp:spPr>
        <a:xfrm>
          <a:off x="3039432" y="3355510"/>
          <a:ext cx="2005395" cy="11567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Типовые элементы: узлы,  конструкции, изделия, серии</a:t>
          </a:r>
        </a:p>
      </dsp:txBody>
      <dsp:txXfrm>
        <a:off x="3073312" y="3389390"/>
        <a:ext cx="1937635" cy="1089004"/>
      </dsp:txXfrm>
    </dsp:sp>
    <dsp:sp modelId="{742805E2-D875-43D3-8356-96E1449BAAAD}">
      <dsp:nvSpPr>
        <dsp:cNvPr id="0" name=""/>
        <dsp:cNvSpPr/>
      </dsp:nvSpPr>
      <dsp:spPr>
        <a:xfrm>
          <a:off x="5301377" y="1273335"/>
          <a:ext cx="1262969" cy="462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352"/>
              </a:lnTo>
              <a:lnTo>
                <a:pt x="1262969" y="231352"/>
              </a:lnTo>
              <a:lnTo>
                <a:pt x="1262969" y="4627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2E4C33-66ED-4D42-8799-3553CA6BBCFE}">
      <dsp:nvSpPr>
        <dsp:cNvPr id="0" name=""/>
        <dsp:cNvSpPr/>
      </dsp:nvSpPr>
      <dsp:spPr>
        <a:xfrm>
          <a:off x="5565371" y="1736040"/>
          <a:ext cx="1997951" cy="11567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Проектные нормали в составе базы знаний</a:t>
          </a:r>
        </a:p>
      </dsp:txBody>
      <dsp:txXfrm>
        <a:off x="5599251" y="1769920"/>
        <a:ext cx="1930191" cy="1089004"/>
      </dsp:txXfrm>
    </dsp:sp>
    <dsp:sp modelId="{B0EE8220-14F1-4E77-B868-758E3C4863B7}">
      <dsp:nvSpPr>
        <dsp:cNvPr id="0" name=""/>
        <dsp:cNvSpPr/>
      </dsp:nvSpPr>
      <dsp:spPr>
        <a:xfrm>
          <a:off x="6518627" y="2892805"/>
          <a:ext cx="91440" cy="4627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27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A9A824-C5EE-4FAA-B673-97593AB8EDB4}">
      <dsp:nvSpPr>
        <dsp:cNvPr id="0" name=""/>
        <dsp:cNvSpPr/>
      </dsp:nvSpPr>
      <dsp:spPr>
        <a:xfrm>
          <a:off x="5565371" y="3355510"/>
          <a:ext cx="1997951" cy="11567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Типовые элементы: конструкции, узлы, изделия </a:t>
          </a:r>
        </a:p>
      </dsp:txBody>
      <dsp:txXfrm>
        <a:off x="5599251" y="3389390"/>
        <a:ext cx="1930191" cy="10890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FD581-51CC-489B-99B3-D16DA6D1605C}">
      <dsp:nvSpPr>
        <dsp:cNvPr id="0" name=""/>
        <dsp:cNvSpPr/>
      </dsp:nvSpPr>
      <dsp:spPr>
        <a:xfrm>
          <a:off x="0" y="1013904"/>
          <a:ext cx="1765061" cy="14558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Отбор проектов в Минстрое России</a:t>
          </a:r>
        </a:p>
      </dsp:txBody>
      <dsp:txXfrm>
        <a:off x="33502" y="1047406"/>
        <a:ext cx="1698057" cy="1076843"/>
      </dsp:txXfrm>
    </dsp:sp>
    <dsp:sp modelId="{0032776D-DE01-44BE-B405-2A849B85A024}">
      <dsp:nvSpPr>
        <dsp:cNvPr id="0" name=""/>
        <dsp:cNvSpPr/>
      </dsp:nvSpPr>
      <dsp:spPr>
        <a:xfrm>
          <a:off x="972581" y="1334940"/>
          <a:ext cx="2070752" cy="2070752"/>
        </a:xfrm>
        <a:prstGeom prst="leftCircularArrow">
          <a:avLst>
            <a:gd name="adj1" fmla="val 3750"/>
            <a:gd name="adj2" fmla="val 468084"/>
            <a:gd name="adj3" fmla="val 2243594"/>
            <a:gd name="adj4" fmla="val 9024489"/>
            <a:gd name="adj5" fmla="val 437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ECFC35-6373-43DF-9043-3FF16DEA913E}">
      <dsp:nvSpPr>
        <dsp:cNvPr id="0" name=""/>
        <dsp:cNvSpPr/>
      </dsp:nvSpPr>
      <dsp:spPr>
        <a:xfrm>
          <a:off x="396310" y="2216144"/>
          <a:ext cx="1568943" cy="623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Критерии </a:t>
          </a:r>
        </a:p>
      </dsp:txBody>
      <dsp:txXfrm>
        <a:off x="414584" y="2234418"/>
        <a:ext cx="1532395" cy="587368"/>
      </dsp:txXfrm>
    </dsp:sp>
    <dsp:sp modelId="{E1389D96-3D4A-4630-8EE8-75DFCC786F9B}">
      <dsp:nvSpPr>
        <dsp:cNvPr id="0" name=""/>
        <dsp:cNvSpPr/>
      </dsp:nvSpPr>
      <dsp:spPr>
        <a:xfrm>
          <a:off x="2335031" y="1072296"/>
          <a:ext cx="1765061" cy="14558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Включение в реестр типовой проектной документации</a:t>
          </a:r>
        </a:p>
      </dsp:txBody>
      <dsp:txXfrm>
        <a:off x="2368533" y="1417757"/>
        <a:ext cx="1698057" cy="1076843"/>
      </dsp:txXfrm>
    </dsp:sp>
    <dsp:sp modelId="{FFA029BD-ED56-4161-8AA0-25897B3E52F9}">
      <dsp:nvSpPr>
        <dsp:cNvPr id="0" name=""/>
        <dsp:cNvSpPr/>
      </dsp:nvSpPr>
      <dsp:spPr>
        <a:xfrm>
          <a:off x="3288829" y="137626"/>
          <a:ext cx="2296287" cy="2296287"/>
        </a:xfrm>
        <a:prstGeom prst="circularArrow">
          <a:avLst>
            <a:gd name="adj1" fmla="val 3382"/>
            <a:gd name="adj2" fmla="val 418410"/>
            <a:gd name="adj3" fmla="val 19406079"/>
            <a:gd name="adj4" fmla="val 12575511"/>
            <a:gd name="adj5" fmla="val 394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4F6352-99EE-49E8-B52E-FE7F585D6089}">
      <dsp:nvSpPr>
        <dsp:cNvPr id="0" name=""/>
        <dsp:cNvSpPr/>
      </dsp:nvSpPr>
      <dsp:spPr>
        <a:xfrm>
          <a:off x="2727267" y="760338"/>
          <a:ext cx="1568943" cy="623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Реестр</a:t>
          </a:r>
        </a:p>
      </dsp:txBody>
      <dsp:txXfrm>
        <a:off x="2745541" y="778612"/>
        <a:ext cx="1532395" cy="587368"/>
      </dsp:txXfrm>
    </dsp:sp>
    <dsp:sp modelId="{5CCE55D3-E91A-44B4-9A13-8C8B07E5B2AC}">
      <dsp:nvSpPr>
        <dsp:cNvPr id="0" name=""/>
        <dsp:cNvSpPr/>
      </dsp:nvSpPr>
      <dsp:spPr>
        <a:xfrm>
          <a:off x="4665989" y="1072296"/>
          <a:ext cx="1765061" cy="14558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Профессиональный фильтр (РСПП, ТПП, НОПРИЗ, Союз проектировщиков, профильные ФОИВ и др.) </a:t>
          </a:r>
        </a:p>
      </dsp:txBody>
      <dsp:txXfrm>
        <a:off x="4699491" y="1105798"/>
        <a:ext cx="1698057" cy="1076843"/>
      </dsp:txXfrm>
    </dsp:sp>
    <dsp:sp modelId="{73EC6FB8-1C91-4C11-8C98-A02900FE69C6}">
      <dsp:nvSpPr>
        <dsp:cNvPr id="0" name=""/>
        <dsp:cNvSpPr/>
      </dsp:nvSpPr>
      <dsp:spPr>
        <a:xfrm>
          <a:off x="5634495" y="1334940"/>
          <a:ext cx="2070752" cy="2070752"/>
        </a:xfrm>
        <a:prstGeom prst="leftCircularArrow">
          <a:avLst>
            <a:gd name="adj1" fmla="val 3750"/>
            <a:gd name="adj2" fmla="val 468084"/>
            <a:gd name="adj3" fmla="val 2243594"/>
            <a:gd name="adj4" fmla="val 9024489"/>
            <a:gd name="adj5" fmla="val 437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8B9D2F-08C5-4DC0-BB20-0E396039BDD0}">
      <dsp:nvSpPr>
        <dsp:cNvPr id="0" name=""/>
        <dsp:cNvSpPr/>
      </dsp:nvSpPr>
      <dsp:spPr>
        <a:xfrm>
          <a:off x="5058224" y="2216144"/>
          <a:ext cx="1568943" cy="623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Выбор </a:t>
          </a:r>
        </a:p>
      </dsp:txBody>
      <dsp:txXfrm>
        <a:off x="5076498" y="2234418"/>
        <a:ext cx="1532395" cy="587368"/>
      </dsp:txXfrm>
    </dsp:sp>
    <dsp:sp modelId="{D6AC3946-C4AE-4CBA-A339-BCBCE7F30E1B}">
      <dsp:nvSpPr>
        <dsp:cNvPr id="0" name=""/>
        <dsp:cNvSpPr/>
      </dsp:nvSpPr>
      <dsp:spPr>
        <a:xfrm>
          <a:off x="6996946" y="1072296"/>
          <a:ext cx="1765061" cy="14558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Паспортизация и придание статуса типового проекта</a:t>
          </a:r>
        </a:p>
      </dsp:txBody>
      <dsp:txXfrm>
        <a:off x="7030448" y="1417757"/>
        <a:ext cx="1698057" cy="1076843"/>
      </dsp:txXfrm>
    </dsp:sp>
    <dsp:sp modelId="{40559763-D8B4-4409-8020-69604E8FA803}">
      <dsp:nvSpPr>
        <dsp:cNvPr id="0" name=""/>
        <dsp:cNvSpPr/>
      </dsp:nvSpPr>
      <dsp:spPr>
        <a:xfrm>
          <a:off x="7389182" y="760338"/>
          <a:ext cx="1568943" cy="623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Типовой проект</a:t>
          </a:r>
        </a:p>
      </dsp:txBody>
      <dsp:txXfrm>
        <a:off x="7407456" y="778612"/>
        <a:ext cx="1532395" cy="5873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0.15894</cdr:x>
      <cdr:y>0.62274</cdr:y>
    </cdr:from>
    <cdr:to>
      <cdr:x>0.27334</cdr:x>
      <cdr:y>0.75481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28192" y="1944331"/>
          <a:ext cx="1243895" cy="412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>
              <a:solidFill>
                <a:schemeClr val="accent3">
                  <a:lumMod val="75000"/>
                </a:schemeClr>
              </a:solidFill>
            </a:rPr>
            <a:t>(78,1%)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0.54902</cdr:x>
      <cdr:y>0.47532</cdr:y>
    </cdr:from>
    <cdr:to>
      <cdr:x>0.76471</cdr:x>
      <cdr:y>0.60024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16224" y="1369893"/>
          <a:ext cx="79208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/>
            <a:t>(</a:t>
          </a:r>
          <a:r>
            <a:rPr lang="ru-RU" sz="1100" dirty="0"/>
            <a:t>44-ФЗ)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0.46675</cdr:x>
      <cdr:y>0.30251</cdr:y>
    </cdr:from>
    <cdr:to>
      <cdr:x>0.51229</cdr:x>
      <cdr:y>0.37717</cdr:y>
    </cdr:to>
    <cdr:sp macro="" textlink="">
      <cdr:nvSpPr>
        <cdr:cNvPr id="2" name="TextBox 6">
          <a:extLst xmlns:a="http://schemas.openxmlformats.org/drawingml/2006/main">
            <a:ext uri="{FF2B5EF4-FFF2-40B4-BE49-F238E27FC236}">
              <a16:creationId xmlns:a16="http://schemas.microsoft.com/office/drawing/2014/main" id="{46B9C6EC-B03B-4A75-BF81-8C18238AEB2D}"/>
            </a:ext>
          </a:extLst>
        </cdr:cNvPr>
        <cdr:cNvSpPr txBox="1"/>
      </cdr:nvSpPr>
      <cdr:spPr>
        <a:xfrm xmlns:a="http://schemas.openxmlformats.org/drawingml/2006/main">
          <a:off x="3807278" y="935328"/>
          <a:ext cx="371487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900" dirty="0">
              <a:solidFill>
                <a:srgbClr val="FF0000"/>
              </a:solidFill>
              <a:latin typeface="+mn-lt"/>
            </a:rPr>
            <a:t>90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6"/>
            <a:ext cx="2947988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12" tIns="45753" rIns="91512" bIns="45753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6"/>
            <a:ext cx="2947988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12" tIns="45753" rIns="91512" bIns="4575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9751"/>
            <a:ext cx="2947988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12" tIns="45753" rIns="91512" bIns="45753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29751"/>
            <a:ext cx="2947988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12" tIns="45753" rIns="91512" bIns="457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26ABA3D-AE10-4EDA-B3A2-82E0B44E32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547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6"/>
            <a:ext cx="2947988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12" tIns="45753" rIns="91512" bIns="45753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6"/>
            <a:ext cx="2947988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12" tIns="45753" rIns="91512" bIns="4575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2" y="4714882"/>
            <a:ext cx="5438775" cy="4468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12" tIns="45753" rIns="91512" bIns="457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751"/>
            <a:ext cx="2947988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12" tIns="45753" rIns="91512" bIns="45753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29751"/>
            <a:ext cx="2947988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12" tIns="45753" rIns="91512" bIns="457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3BE5698-1E2B-47ED-8609-F7B6C5CCDA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7560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BE5698-1E2B-47ED-8609-F7B6C5CCDAB5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1273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ACFE78-5A7E-4184-B085-9F961C237C75}" type="slidenum">
              <a:rPr lang="ru-RU" smtClean="0"/>
              <a:pPr>
                <a:defRPr/>
              </a:pPr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3363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ACFE78-5A7E-4184-B085-9F961C237C75}" type="slidenum">
              <a:rPr lang="ru-RU" smtClean="0"/>
              <a:pPr>
                <a:defRPr/>
              </a:pPr>
              <a:t>77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752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ACFE78-5A7E-4184-B085-9F961C237C75}" type="slidenum">
              <a:rPr lang="ru-RU" smtClean="0"/>
              <a:pPr>
                <a:defRPr/>
              </a:pPr>
              <a:t>78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81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BE5698-1E2B-47ED-8609-F7B6C5CCDAB5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7836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BE5698-1E2B-47ED-8609-F7B6C5CCDAB5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6397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638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38" indent="-22542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38" indent="-22542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238" indent="-22542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438" indent="-22542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24D852-9B36-4011-B130-32370C1EC41E}" type="slidenum">
              <a:rPr lang="ru-RU" altLang="ru-RU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7850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BE5698-1E2B-47ED-8609-F7B6C5CCDAB5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424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BE5698-1E2B-47ED-8609-F7B6C5CCDAB5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5239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7006" indent="-283464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3856" indent="-226771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7398" indent="-226771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40941" indent="-226771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4483" indent="-22677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8026" indent="-22677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01568" indent="-22677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5110" indent="-22677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D30E8CE2-5FDA-49FE-9899-EE7FE9F0C881}" type="slidenum">
              <a:rPr lang="ru-RU" altLang="ru-RU" smtClean="0"/>
              <a:pPr algn="r" eaLnBrk="1" hangingPunct="1">
                <a:defRPr/>
              </a:pPr>
              <a:t>64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9931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BE5698-1E2B-47ED-8609-F7B6C5CCDAB5}" type="slidenum">
              <a:rPr lang="ru-RU" smtClean="0"/>
              <a:pPr>
                <a:defRPr/>
              </a:pPr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0583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ACFE78-5A7E-4184-B085-9F961C237C75}" type="slidenum">
              <a:rPr lang="ru-RU" smtClean="0"/>
              <a:pPr>
                <a:defRPr/>
              </a:pPr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044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C6058-391C-4C35-A3B2-D23E73961D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45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A9A75-893A-4AB2-98A6-55E79AB0CF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149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FF1EF-EC86-4B52-9840-DE3498784D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126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A721E-FD57-4065-A2A2-12CE202D0B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2722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949A2-80F5-479F-A19E-DE966F61A8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14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01C45-98E5-4B0B-A5F6-E291315B9C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152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1567D-2D3A-4238-8D59-863AADF62F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189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214C8-2265-4EDE-9162-D5F91AF99F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811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5152D-0074-41A8-B637-A393AD0C29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262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E80AA-4906-4C04-9AFE-1A1E1095AC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03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45256-730B-4205-B726-59823BF13F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502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1D0B2A1-BB73-47AD-AE3F-D427A7FFAB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e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4" Type="http://schemas.openxmlformats.org/officeDocument/2006/relationships/chart" Target="../charts/char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CEC86E2-E47F-4892-AA7C-54616FF511AF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1</a:t>
            </a:fld>
            <a:endParaRPr lang="ru-RU" altLang="ru-RU" sz="1400" dirty="0">
              <a:latin typeface="Arial" charset="0"/>
            </a:endParaRPr>
          </a:p>
        </p:txBody>
      </p:sp>
      <p:sp>
        <p:nvSpPr>
          <p:cNvPr id="2052" name="TextBox 2"/>
          <p:cNvSpPr txBox="1">
            <a:spLocks noChangeArrowheads="1"/>
          </p:cNvSpPr>
          <p:nvPr/>
        </p:nvSpPr>
        <p:spPr bwMode="auto">
          <a:xfrm>
            <a:off x="0" y="5700172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99"/>
                </a:solidFill>
                <a:latin typeface="Arial" charset="0"/>
              </a:rPr>
              <a:t>Москва, 2019 год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487" y="1988840"/>
            <a:ext cx="8963025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Стратегия</a:t>
            </a:r>
            <a:br>
              <a:rPr lang="ru-RU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r>
              <a:rPr lang="ru-RU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развития строительной отрасли Российской Федерации </a:t>
            </a:r>
            <a:endParaRPr lang="ru-RU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56376" y="216399"/>
            <a:ext cx="90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CC"/>
                </a:solidFill>
              </a:rPr>
              <a:t>проект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0" y="1124744"/>
            <a:ext cx="9109075" cy="47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  <a:tabLst>
                <a:tab pos="444500" algn="l"/>
                <a:tab pos="812800" algn="l"/>
              </a:tabLst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Структура жилищного фонда отдельных стран по видам использования, 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12" y="6187518"/>
            <a:ext cx="4790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</a:rPr>
              <a:t>С учетом данных Фонда «Институт экономики города» </a:t>
            </a:r>
            <a:br>
              <a:rPr lang="ru-RU" sz="1400" dirty="0">
                <a:solidFill>
                  <a:srgbClr val="C00000"/>
                </a:solidFill>
              </a:rPr>
            </a:br>
            <a:r>
              <a:rPr lang="ru-RU" sz="1400" dirty="0">
                <a:solidFill>
                  <a:srgbClr val="C00000"/>
                </a:solidFill>
              </a:rPr>
              <a:t>по развитым зарубежным странам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DC6058-391C-4C35-A3B2-D23E73961D66}" type="slidenum">
              <a:rPr lang="ru-RU" sz="1400" b="1" smtClean="0">
                <a:solidFill>
                  <a:schemeClr val="tx1"/>
                </a:solidFill>
              </a:rPr>
              <a:pPr>
                <a:defRPr/>
              </a:pPr>
              <a:t>10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487435"/>
              </p:ext>
            </p:extLst>
          </p:nvPr>
        </p:nvGraphicFramePr>
        <p:xfrm>
          <a:off x="333872" y="1700812"/>
          <a:ext cx="8496942" cy="432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4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5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82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55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99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48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Страна</a:t>
                      </a:r>
                      <a:r>
                        <a:rPr lang="ru-RU" dirty="0"/>
                        <a:t> 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Наем</a:t>
                      </a:r>
                      <a:r>
                        <a:rPr lang="ru-RU" dirty="0"/>
                        <a:t> (</a:t>
                      </a:r>
                      <a:r>
                        <a:rPr lang="ru-RU" sz="1600" dirty="0"/>
                        <a:t>аренда</a:t>
                      </a:r>
                      <a:r>
                        <a:rPr lang="ru-RU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Проживание собственника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600" dirty="0" err="1"/>
                        <a:t>Коопе-ратив</a:t>
                      </a:r>
                      <a:r>
                        <a:rPr lang="ru-RU" dirty="0"/>
                        <a:t>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600" dirty="0"/>
                        <a:t>Другое</a:t>
                      </a:r>
                      <a:r>
                        <a:rPr lang="ru-RU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</a:rPr>
                        <a:t>всего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социальный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коммерческий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Австрия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Великобритания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69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Нидерланды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58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Германия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49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Финляндия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Швеция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38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США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32,6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31,6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66,4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РОССИЯ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22,6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7,9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</a:t>
                      </a:r>
                      <a:r>
                        <a:rPr kumimoji="0" lang="ru-RU" sz="200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7,2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Batang" pitchFamily="18" charset="-127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0,2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3298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268C97-C94B-4D10-92B4-D2479A4886B5}"/>
              </a:ext>
            </a:extLst>
          </p:cNvPr>
          <p:cNvSpPr/>
          <p:nvPr/>
        </p:nvSpPr>
        <p:spPr>
          <a:xfrm>
            <a:off x="333872" y="589631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9860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7BEF01BE-2B36-4800-B606-71F02A77D6D4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100</a:t>
            </a:fld>
            <a:endParaRPr lang="ru-RU" altLang="ru-RU" sz="1600" dirty="0">
              <a:latin typeface="Arial" charset="0"/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0" y="647700"/>
            <a:ext cx="9144001" cy="4778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Отраслевая  наука в строительстве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388" y="3933825"/>
            <a:ext cx="8737600" cy="16557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результаты: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Повышение результативности отраслевой науки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Определить актуальные направления фундаментальных исследований для строительной науки, установить ответственность за их результаты, в том числе в сфере финансирования 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Использование системы грантовой поддержки отраслевой науки бизнесом 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Формирование системы венчурного финансирования и стартапов в строительной отрасли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388" y="1125538"/>
            <a:ext cx="4032250" cy="2663825"/>
          </a:xfrm>
          <a:prstGeom prst="roundRect">
            <a:avLst>
              <a:gd name="adj" fmla="val 985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Вызовы: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Фактическое разрушение государством отраслевой науки в течение последних лет 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Отсутствие адекватной поддержки 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государством сохранившихся научных организаций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Отсутствие стимулов и механизмов внедрения инноваций в строительстве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Отсутствие профессионального заказа на аналитические, научные и экспериментальные разработки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356100" y="1125538"/>
            <a:ext cx="4560888" cy="26638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Направления: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Повышение актуальности исследований отраслевой науки, финансируемой бюджетом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Восстановление системы экспериментального проектирования и строительства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Стимулирование инновационных разработок и их внедрения на основе налоговых преференций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Привлечение бизнес-сообщества к созданию системы грантов на выполнение и внедрение научных разработок 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Использование самофинансирования и самоокупаемости в научной деятельности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9388" y="5734050"/>
            <a:ext cx="8424862" cy="7912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Академической и отраслевой науке необходимо обеспечить актуальность исследований, наладить конструктивный диалог с отраслевым бизнесом  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6B24CA6-8E47-4E6B-B098-360F308E6DC8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42826224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14392" y="6388036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101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3058D70-E3BE-4A98-BB0A-15A2A2D6B72C}"/>
              </a:ext>
            </a:extLst>
          </p:cNvPr>
          <p:cNvSpPr/>
          <p:nvPr/>
        </p:nvSpPr>
        <p:spPr>
          <a:xfrm>
            <a:off x="711088" y="741229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 строительной сферы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03B23C-F382-472A-AB78-6CC6FA592EB1}"/>
              </a:ext>
            </a:extLst>
          </p:cNvPr>
          <p:cNvSpPr txBox="1"/>
          <p:nvPr/>
        </p:nvSpPr>
        <p:spPr>
          <a:xfrm>
            <a:off x="711088" y="1166676"/>
            <a:ext cx="81369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Уровни цифровой экономики: 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0099"/>
                </a:solidFill>
              </a:rPr>
              <a:t>Строительный </a:t>
            </a:r>
            <a:r>
              <a:rPr lang="ru-RU" dirty="0">
                <a:solidFill>
                  <a:srgbClr val="C00000"/>
                </a:solidFill>
              </a:rPr>
              <a:t>рынок</a:t>
            </a:r>
            <a:r>
              <a:rPr lang="ru-RU" dirty="0">
                <a:solidFill>
                  <a:srgbClr val="000099"/>
                </a:solidFill>
              </a:rPr>
              <a:t>, в рамках которого осуществляется взаимодействие конкретных субъектов (инвесторы, застройщики, строители, изыскатели, проектировщики, строительные эксперты, регуляторы (разрешение), лица, осуществляющие строительный надзор и контроль, управляющие, энергоснабжающие организации, потребители и пользователи)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C00000"/>
                </a:solidFill>
              </a:rPr>
              <a:t>Единая государственная платформа </a:t>
            </a:r>
            <a:r>
              <a:rPr lang="ru-RU" dirty="0">
                <a:solidFill>
                  <a:srgbClr val="000099"/>
                </a:solidFill>
              </a:rPr>
              <a:t>в строительстве, обеспечивающая взаимодействие органов власти, органов местного самоуправления и организаций в цифровом виде по всему циклу процессов в сфере градостроительных отношений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C00000"/>
                </a:solidFill>
              </a:rPr>
              <a:t>Среда</a:t>
            </a:r>
            <a:r>
              <a:rPr lang="ru-RU" dirty="0">
                <a:solidFill>
                  <a:srgbClr val="000099"/>
                </a:solidFill>
              </a:rPr>
              <a:t>, которая создает условия для развития платформы и технологий, включающая классификаторы, информационные системы обеспечения градостроительной деятельности (федеральные субъектные), информационные базы строительных ресурсов и нормативного регулирования, информационную инфраструктуру, кадры и информационную безопасность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FED4F08-B469-46EF-8D97-C3293C62B5B1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9629638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89849" y="6381328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102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3058D70-E3BE-4A98-BB0A-15A2A2D6B72C}"/>
              </a:ext>
            </a:extLst>
          </p:cNvPr>
          <p:cNvSpPr/>
          <p:nvPr/>
        </p:nvSpPr>
        <p:spPr>
          <a:xfrm>
            <a:off x="747328" y="960734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 строительной сферы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03B23C-F382-472A-AB78-6CC6FA592EB1}"/>
              </a:ext>
            </a:extLst>
          </p:cNvPr>
          <p:cNvSpPr txBox="1"/>
          <p:nvPr/>
        </p:nvSpPr>
        <p:spPr>
          <a:xfrm>
            <a:off x="611560" y="1628800"/>
            <a:ext cx="823643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Основные сквозные цифровые технологии, которые входят в рамки Программы цифровизации экономики Российской Федерации: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000099"/>
                </a:solidFill>
              </a:rPr>
              <a:t>большие данные</a:t>
            </a:r>
          </a:p>
          <a:p>
            <a:pPr marL="285750" indent="-285750">
              <a:buFontTx/>
              <a:buChar char="-"/>
            </a:pPr>
            <a:r>
              <a:rPr lang="ru-RU" sz="2000" dirty="0" err="1">
                <a:solidFill>
                  <a:srgbClr val="000099"/>
                </a:solidFill>
              </a:rPr>
              <a:t>нейротехнологии</a:t>
            </a:r>
            <a:r>
              <a:rPr lang="ru-RU" sz="2000" dirty="0">
                <a:solidFill>
                  <a:srgbClr val="000099"/>
                </a:solidFill>
              </a:rPr>
              <a:t> и искусственный интеллект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000099"/>
                </a:solidFill>
              </a:rPr>
              <a:t>системы распределенного реестра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000099"/>
                </a:solidFill>
              </a:rPr>
              <a:t>квантовые технологии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000099"/>
                </a:solidFill>
              </a:rPr>
              <a:t>новые производственные технологии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000099"/>
                </a:solidFill>
              </a:rPr>
              <a:t>промышленный интернет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000099"/>
                </a:solidFill>
              </a:rPr>
              <a:t>компоненты робототехники и </a:t>
            </a:r>
            <a:r>
              <a:rPr lang="ru-RU" sz="2000" dirty="0" err="1">
                <a:solidFill>
                  <a:srgbClr val="000099"/>
                </a:solidFill>
              </a:rPr>
              <a:t>сенсорика</a:t>
            </a:r>
            <a:endParaRPr lang="ru-RU" sz="2000" dirty="0">
              <a:solidFill>
                <a:srgbClr val="000099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000099"/>
                </a:solidFill>
              </a:rPr>
              <a:t>технологии беспроводной связи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000099"/>
                </a:solidFill>
              </a:rPr>
              <a:t>технологии виртуальной и дополненной реальностей, включая </a:t>
            </a:r>
            <a:r>
              <a:rPr lang="ru-RU" sz="2000" dirty="0">
                <a:solidFill>
                  <a:srgbClr val="C00000"/>
                </a:solidFill>
              </a:rPr>
              <a:t>технологию информационного моделирования </a:t>
            </a:r>
            <a:r>
              <a:rPr lang="ru-RU" sz="2000" dirty="0">
                <a:solidFill>
                  <a:srgbClr val="000099"/>
                </a:solidFill>
              </a:rPr>
              <a:t>строительных объектов и моделирование их жизненного цикла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3BAFD4D-898C-4871-983B-D8A39ADCD270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87804491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22741" y="1484784"/>
            <a:ext cx="8686800" cy="3312368"/>
          </a:xfrm>
        </p:spPr>
        <p:txBody>
          <a:bodyPr>
            <a:normAutofit lnSpcReduction="10000"/>
          </a:bodyPr>
          <a:lstStyle/>
          <a:p>
            <a:r>
              <a:rPr lang="ru-RU" sz="2000" dirty="0"/>
              <a:t>Цель: Повышение качества управления государственными капитальными вложениями</a:t>
            </a:r>
            <a:endParaRPr lang="ru-RU" sz="2000" i="1" dirty="0"/>
          </a:p>
          <a:p>
            <a:endParaRPr lang="ru-RU" sz="1050" dirty="0"/>
          </a:p>
          <a:p>
            <a:r>
              <a:rPr lang="ru-RU" sz="2000" dirty="0"/>
              <a:t>Задачи:</a:t>
            </a:r>
            <a:endParaRPr lang="ru-RU" sz="1800" i="1" dirty="0"/>
          </a:p>
          <a:p>
            <a:pPr lvl="1"/>
            <a:r>
              <a:rPr lang="ru-RU" sz="1600" dirty="0"/>
              <a:t>Внедрение технологий информационного моделирования и стандартов на процессы их применения на всем протяжении жизненного цикла ОКС;</a:t>
            </a:r>
          </a:p>
          <a:p>
            <a:pPr lvl="1"/>
            <a:r>
              <a:rPr lang="ru-RU" sz="1600" dirty="0"/>
              <a:t>Перевод процедур согласования в электронный формат;</a:t>
            </a:r>
          </a:p>
          <a:p>
            <a:pPr lvl="1"/>
            <a:r>
              <a:rPr lang="ru-RU" sz="1600" dirty="0"/>
              <a:t>Формирование поисково-справочных платформ, библиотек данных;</a:t>
            </a:r>
          </a:p>
          <a:p>
            <a:pPr lvl="1"/>
            <a:r>
              <a:rPr lang="ru-RU" sz="1600" dirty="0"/>
              <a:t>Обучение и повышение квалификации в парадигме ТИМ;</a:t>
            </a:r>
          </a:p>
          <a:p>
            <a:pPr lvl="1"/>
            <a:r>
              <a:rPr lang="ru-RU" sz="1600" dirty="0"/>
              <a:t>Разработка финансовых механизмов стимулирования внедрения ТИМ.</a:t>
            </a:r>
          </a:p>
          <a:p>
            <a:r>
              <a:rPr lang="ru-RU" sz="2000" dirty="0"/>
              <a:t>Целевые показатели:</a:t>
            </a:r>
            <a:endParaRPr lang="ru-RU" sz="1800" i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919862"/>
              </p:ext>
            </p:extLst>
          </p:nvPr>
        </p:nvGraphicFramePr>
        <p:xfrm>
          <a:off x="417446" y="4509120"/>
          <a:ext cx="8492094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0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0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0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600" dirty="0"/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Использование технологий ТИМ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</a:rPr>
                        <a:t> (от числа проектов с </a:t>
                      </a:r>
                      <a:r>
                        <a:rPr lang="ru-RU" sz="1400" baseline="0" dirty="0" err="1">
                          <a:solidFill>
                            <a:schemeClr val="tx1"/>
                          </a:solidFill>
                        </a:rPr>
                        <a:t>госкапвложениями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Количество ОКС (за счет госкапвложений)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</a:rPr>
                        <a:t>, имеющих инфомодель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296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Наличие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</a:rPr>
                        <a:t> платформ базы данных и хранения инфомоделей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Обучение, повышение квалификации  ИТР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3058D70-E3BE-4A98-BB0A-15A2A2D6B72C}"/>
              </a:ext>
            </a:extLst>
          </p:cNvPr>
          <p:cNvSpPr/>
          <p:nvPr/>
        </p:nvSpPr>
        <p:spPr>
          <a:xfrm>
            <a:off x="747328" y="960734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 строительной сферы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3BAFD4D-898C-4871-983B-D8A39ADCD270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103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479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697E141-D962-421A-BE66-01A204E68A28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104</a:t>
            </a:fld>
            <a:endParaRPr lang="ru-RU" altLang="ru-RU" sz="1400" dirty="0">
              <a:latin typeface="Arial" charset="0"/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38100" y="772208"/>
            <a:ext cx="9067800" cy="5222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Архитектурно-строительное проектирование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2875" y="1341438"/>
            <a:ext cx="4327525" cy="28082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Вызовы:</a:t>
            </a:r>
          </a:p>
          <a:p>
            <a:pPr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Востребованность обновления систем типизации и ценообразования</a:t>
            </a:r>
          </a:p>
          <a:p>
            <a:pPr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Недостаточный уровень комфортности среды обитания</a:t>
            </a:r>
          </a:p>
          <a:p>
            <a:pPr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Избыточные административные барьеры при согласовании проектной документации</a:t>
            </a:r>
          </a:p>
          <a:p>
            <a:pPr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Недостатки системы технического регулирования, чрезмерное использование спецтехусловий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2000" y="1341438"/>
            <a:ext cx="4479925" cy="28082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Направления: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Совершенствование законодательства и системы технического регулирования  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Типизация, стандартизация и цифровизация при проектировании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Внедрение технологий информацион-ного моделирования в </a:t>
            </a:r>
            <a:r>
              <a:rPr lang="ru-RU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BIM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технологий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Система аттестации и допуска на рынок инженеров и архитекторов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Развитие системы авторского надзора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Развитие института саморегулирования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5339" y="4267628"/>
            <a:ext cx="8833724" cy="154262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результаты: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Возможность внедрения новых технологий в проектирование и строительство 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Повышение качества проектной документации и строительной продукции, в том числе путем внедрения цифровизации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Снижение интегральной стоимости строительства и эксплуатации объектов капитального строительства с учетом их жизненного цикла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1224" y="5817281"/>
            <a:ext cx="8137525" cy="936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проектной документации излишне зарегулирована. Имеются внутренние противоречия в системах нормативно-правового и технического регулирования, а сами системы затрудняют внедрение инноваций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1892DCC-45F8-46F4-BAC5-6DDED3A845A7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41152323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48285" y="1340768"/>
            <a:ext cx="8686800" cy="3240360"/>
          </a:xfrm>
        </p:spPr>
        <p:txBody>
          <a:bodyPr>
            <a:noAutofit/>
          </a:bodyPr>
          <a:lstStyle/>
          <a:p>
            <a:r>
              <a:rPr lang="ru-RU" sz="2000" dirty="0"/>
              <a:t>Цель: </a:t>
            </a:r>
            <a:r>
              <a:rPr lang="ru-RU" sz="2000" i="1" dirty="0"/>
              <a:t>Повышение качества архитектурно-строительного проектирования и инженерных изысканий</a:t>
            </a:r>
          </a:p>
          <a:p>
            <a:r>
              <a:rPr lang="ru-RU" sz="2400" dirty="0"/>
              <a:t>Задачи:</a:t>
            </a:r>
            <a:endParaRPr lang="ru-RU" sz="2400" i="1" dirty="0"/>
          </a:p>
          <a:p>
            <a:pPr lvl="1"/>
            <a:r>
              <a:rPr lang="ru-RU" sz="1600" dirty="0"/>
              <a:t>Создание законодательных условий для повышения качества архитектурно-строительного проектирования и инженерных изысканий</a:t>
            </a:r>
          </a:p>
          <a:p>
            <a:pPr lvl="1"/>
            <a:r>
              <a:rPr lang="ru-RU" sz="1600" dirty="0"/>
              <a:t>Повышение ответственности и роли ГИПов и ГАПов; ужесточение условий включения специалистов в национальный реестр специалистов</a:t>
            </a:r>
          </a:p>
          <a:p>
            <a:pPr lvl="1"/>
            <a:r>
              <a:rPr lang="ru-RU" sz="1600" dirty="0"/>
              <a:t>Повышение престижа профессии (качество образования; повышения квалификации, оплата труда) </a:t>
            </a:r>
          </a:p>
          <a:p>
            <a:pPr lvl="1"/>
            <a:r>
              <a:rPr lang="ru-RU" sz="1600" dirty="0"/>
              <a:t>Переход к отечественному программному обеспечению, совместимому с международными стандартами</a:t>
            </a:r>
          </a:p>
          <a:p>
            <a:r>
              <a:rPr lang="ru-RU" sz="2400" dirty="0"/>
              <a:t>Целевые показатели:</a:t>
            </a:r>
            <a:endParaRPr lang="ru-RU" sz="2000" i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832563"/>
              </p:ext>
            </p:extLst>
          </p:nvPr>
        </p:nvGraphicFramePr>
        <p:xfrm>
          <a:off x="417446" y="5085184"/>
          <a:ext cx="8178525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2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6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6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600" dirty="0"/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dirty="0"/>
                        <a:t>Переход на технологии информационного моделирования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dirty="0"/>
                        <a:t>Доля проектирования в стоимости контракта</a:t>
                      </a:r>
                      <a:r>
                        <a:rPr lang="ru-RU" sz="1400" baseline="0" dirty="0"/>
                        <a:t> на ОКС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3,5%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Отечественное</a:t>
                      </a:r>
                      <a:r>
                        <a:rPr lang="ru-RU" sz="1400" baseline="0" dirty="0"/>
                        <a:t> программное обеспечение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>
                          <a:solidFill>
                            <a:schemeClr val="tx1"/>
                          </a:solidFill>
                        </a:rPr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>
                          <a:solidFill>
                            <a:schemeClr val="tx1"/>
                          </a:solidFill>
                        </a:rPr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>
                          <a:solidFill>
                            <a:schemeClr val="tx1"/>
                          </a:solidFill>
                        </a:rPr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105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1892DCC-45F8-46F4-BAC5-6DDED3A845A7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38100" y="772208"/>
            <a:ext cx="9067800" cy="5222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Архитектурно-строительное проектирование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23673194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9674" y="1179221"/>
            <a:ext cx="810020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НЕОБХОДИМЫХ ДЛЯ ПЕРЕХОДА ОТРАСЛИ НА УПРАВЛЕНИЕ ЖИЗНЕННЫМ ЦИКЛОМ ОКС С ИСПОЛЬЗОВАНИЕМ ТИМ</a:t>
            </a:r>
          </a:p>
        </p:txBody>
      </p:sp>
      <p:sp>
        <p:nvSpPr>
          <p:cNvPr id="5" name="Скругленный прямоугольник 40">
            <a:extLst>
              <a:ext uri="{FF2B5EF4-FFF2-40B4-BE49-F238E27FC236}">
                <a16:creationId xmlns:a16="http://schemas.microsoft.com/office/drawing/2014/main" id="{5D7635B9-C1D9-4D29-AE0A-AA0FF89121AD}"/>
              </a:ext>
            </a:extLst>
          </p:cNvPr>
          <p:cNvSpPr/>
          <p:nvPr/>
        </p:nvSpPr>
        <p:spPr>
          <a:xfrm>
            <a:off x="1286555" y="3536719"/>
            <a:ext cx="6039660" cy="4464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ru-RU" sz="1050" kern="0" dirty="0">
                <a:solidFill>
                  <a:prstClr val="white"/>
                </a:solidFill>
                <a:latin typeface="Calibri Light"/>
              </a:rPr>
              <a:t>2018 - 2024 гг.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5220" y="4502762"/>
            <a:ext cx="10439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21"/>
            <a:r>
              <a:rPr lang="ru-RU" sz="6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нормативно-правовой базы внедрения системы управления жизненным циклом объектов капитального строительства с применением технологии информационного моделирования.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06621" y="4436151"/>
            <a:ext cx="9807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21"/>
            <a:r>
              <a:rPr lang="ru-RU" sz="6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методических основ, обеспечивающих внедрение системы управления жизненным циклом объектов капитального строительства с применением технологии информационного моделирования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84445" y="4495436"/>
            <a:ext cx="10830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21"/>
            <a:r>
              <a:rPr lang="ru-RU" sz="6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сводов правил и стандартов, устанавливающих требования к процессам управления жизненным циклом объектов капитального строительства с применением технологии информационного моделирования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99773" y="4518905"/>
            <a:ext cx="1060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21"/>
            <a:r>
              <a:rPr lang="ru-RU" sz="6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современных технологий и платформенных решений, обеспечивающих поддержку организаций, переходящих на использование технологии информационного моделирования </a:t>
            </a:r>
          </a:p>
        </p:txBody>
      </p:sp>
      <p:sp>
        <p:nvSpPr>
          <p:cNvPr id="11" name="Скругленный прямоугольник 40">
            <a:extLst>
              <a:ext uri="{FF2B5EF4-FFF2-40B4-BE49-F238E27FC236}">
                <a16:creationId xmlns:a16="http://schemas.microsoft.com/office/drawing/2014/main" id="{5D7635B9-C1D9-4D29-AE0A-AA0FF89121AD}"/>
              </a:ext>
            </a:extLst>
          </p:cNvPr>
          <p:cNvSpPr/>
          <p:nvPr/>
        </p:nvSpPr>
        <p:spPr>
          <a:xfrm>
            <a:off x="6758179" y="4224785"/>
            <a:ext cx="856481" cy="1467386"/>
          </a:xfrm>
          <a:prstGeom prst="roundRect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ru-RU" sz="1050" kern="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2" name="Скругленный прямоугольник 40">
            <a:extLst>
              <a:ext uri="{FF2B5EF4-FFF2-40B4-BE49-F238E27FC236}">
                <a16:creationId xmlns:a16="http://schemas.microsoft.com/office/drawing/2014/main" id="{5D7635B9-C1D9-4D29-AE0A-AA0FF89121AD}"/>
              </a:ext>
            </a:extLst>
          </p:cNvPr>
          <p:cNvSpPr/>
          <p:nvPr/>
        </p:nvSpPr>
        <p:spPr>
          <a:xfrm>
            <a:off x="1510100" y="4205121"/>
            <a:ext cx="965328" cy="1471082"/>
          </a:xfrm>
          <a:prstGeom prst="roundRect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ru-RU" sz="1050" kern="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3" name="Скругленный прямоугольник 40">
            <a:extLst>
              <a:ext uri="{FF2B5EF4-FFF2-40B4-BE49-F238E27FC236}">
                <a16:creationId xmlns:a16="http://schemas.microsoft.com/office/drawing/2014/main" id="{5D7635B9-C1D9-4D29-AE0A-AA0FF89121AD}"/>
              </a:ext>
            </a:extLst>
          </p:cNvPr>
          <p:cNvSpPr/>
          <p:nvPr/>
        </p:nvSpPr>
        <p:spPr>
          <a:xfrm>
            <a:off x="365755" y="4189366"/>
            <a:ext cx="1079072" cy="1442105"/>
          </a:xfrm>
          <a:prstGeom prst="roundRect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ru-RU" sz="1050" kern="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4" name="Скругленный прямоугольник 40">
            <a:extLst>
              <a:ext uri="{FF2B5EF4-FFF2-40B4-BE49-F238E27FC236}">
                <a16:creationId xmlns:a16="http://schemas.microsoft.com/office/drawing/2014/main" id="{5D7635B9-C1D9-4D29-AE0A-AA0FF89121AD}"/>
              </a:ext>
            </a:extLst>
          </p:cNvPr>
          <p:cNvSpPr/>
          <p:nvPr/>
        </p:nvSpPr>
        <p:spPr>
          <a:xfrm>
            <a:off x="3763663" y="4230976"/>
            <a:ext cx="1132478" cy="1442105"/>
          </a:xfrm>
          <a:prstGeom prst="roundRect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ru-RU" sz="1050" kern="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5" name="Скругленный прямоугольник 40">
            <a:extLst>
              <a:ext uri="{FF2B5EF4-FFF2-40B4-BE49-F238E27FC236}">
                <a16:creationId xmlns:a16="http://schemas.microsoft.com/office/drawing/2014/main" id="{5D7635B9-C1D9-4D29-AE0A-AA0FF89121AD}"/>
              </a:ext>
            </a:extLst>
          </p:cNvPr>
          <p:cNvSpPr/>
          <p:nvPr/>
        </p:nvSpPr>
        <p:spPr>
          <a:xfrm>
            <a:off x="2600511" y="4222648"/>
            <a:ext cx="1089539" cy="1442105"/>
          </a:xfrm>
          <a:prstGeom prst="roundRect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ru-RU" sz="1050" kern="0" dirty="0">
              <a:solidFill>
                <a:prstClr val="white"/>
              </a:solidFill>
              <a:latin typeface="Calibri Ligh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BB5044-8A79-43E0-96E0-7C833DA469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4161"/>
            <a:ext cx="8098990" cy="173066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1" name="Скругленный прямоугольник 40">
            <a:extLst>
              <a:ext uri="{FF2B5EF4-FFF2-40B4-BE49-F238E27FC236}">
                <a16:creationId xmlns:a16="http://schemas.microsoft.com/office/drawing/2014/main" id="{5D7635B9-C1D9-4D29-AE0A-AA0FF89121AD}"/>
              </a:ext>
            </a:extLst>
          </p:cNvPr>
          <p:cNvSpPr/>
          <p:nvPr/>
        </p:nvSpPr>
        <p:spPr>
          <a:xfrm>
            <a:off x="4955138" y="4232758"/>
            <a:ext cx="1732283" cy="1491854"/>
          </a:xfrm>
          <a:prstGeom prst="roundRect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ru-RU" sz="1050" kern="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36612" y="4429880"/>
            <a:ext cx="169200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цифровой экосистемы управления жизненным циклом объектов капитального строительства с применением современных информационных технологий и платформенных решений на базе существующих и разрабатываемых информационных систем в сфере градостроительной деятельности, предоставляющих возможность коллективного управления достоверной информацией об объектах капитального строительства на протяжении всего жизненного цикла</a:t>
            </a:r>
          </a:p>
        </p:txBody>
      </p:sp>
      <p:sp>
        <p:nvSpPr>
          <p:cNvPr id="33" name="Скругленный прямоугольник 40">
            <a:extLst>
              <a:ext uri="{FF2B5EF4-FFF2-40B4-BE49-F238E27FC236}">
                <a16:creationId xmlns:a16="http://schemas.microsoft.com/office/drawing/2014/main" id="{5D7635B9-C1D9-4D29-AE0A-AA0FF89121AD}"/>
              </a:ext>
            </a:extLst>
          </p:cNvPr>
          <p:cNvSpPr/>
          <p:nvPr/>
        </p:nvSpPr>
        <p:spPr>
          <a:xfrm>
            <a:off x="7672165" y="4228476"/>
            <a:ext cx="968222" cy="1442105"/>
          </a:xfrm>
          <a:prstGeom prst="roundRect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ru-RU" sz="1050" kern="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795000" y="4501428"/>
            <a:ext cx="7310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программ профессиональной подготовки специалистов в сфере информационного моделирования в строительстве.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671965" y="4468570"/>
            <a:ext cx="930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Утверждение показателей эффективности системы управления жизненным циклом объектов капитального строительства с применением технологии информационного моделирования</a:t>
            </a:r>
            <a:endParaRPr lang="ru-RU" sz="600" dirty="0">
              <a:solidFill>
                <a:schemeClr val="tx2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48928" y="4130800"/>
            <a:ext cx="8579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ru-RU" sz="15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35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1574504" y="4130800"/>
            <a:ext cx="867545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135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35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2695334" y="4128336"/>
            <a:ext cx="877163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1351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867803" y="4116858"/>
            <a:ext cx="87716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15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351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4955138" y="4168449"/>
            <a:ext cx="877163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1351" dirty="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795000" y="4156971"/>
            <a:ext cx="87716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51" dirty="0">
              <a:solidFill>
                <a:schemeClr val="tx2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7731490" y="4145494"/>
            <a:ext cx="8579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ru-RU" sz="15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35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597706" y="3670112"/>
            <a:ext cx="685800" cy="2008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49" name="Прямоугольник 48"/>
          <p:cNvSpPr/>
          <p:nvPr/>
        </p:nvSpPr>
        <p:spPr>
          <a:xfrm>
            <a:off x="7329263" y="3663925"/>
            <a:ext cx="685800" cy="2008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50" name="Стрелка: вправо 28">
            <a:extLst>
              <a:ext uri="{FF2B5EF4-FFF2-40B4-BE49-F238E27FC236}">
                <a16:creationId xmlns:a16="http://schemas.microsoft.com/office/drawing/2014/main" id="{2DBF2C29-26E6-4B5F-AA29-D2E3AA270D3D}"/>
              </a:ext>
            </a:extLst>
          </p:cNvPr>
          <p:cNvSpPr/>
          <p:nvPr/>
        </p:nvSpPr>
        <p:spPr>
          <a:xfrm rot="5400000">
            <a:off x="415952" y="3736010"/>
            <a:ext cx="507445" cy="363277"/>
          </a:xfrm>
          <a:prstGeom prst="rightArrow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41">
              <a:defRPr/>
            </a:pPr>
            <a:endParaRPr lang="ru-RU" sz="750" kern="0" dirty="0">
              <a:solidFill>
                <a:prstClr val="white"/>
              </a:solidFill>
            </a:endParaRPr>
          </a:p>
        </p:txBody>
      </p:sp>
      <p:sp>
        <p:nvSpPr>
          <p:cNvPr id="51" name="Стрелка: вправо 28">
            <a:extLst>
              <a:ext uri="{FF2B5EF4-FFF2-40B4-BE49-F238E27FC236}">
                <a16:creationId xmlns:a16="http://schemas.microsoft.com/office/drawing/2014/main" id="{2DBF2C29-26E6-4B5F-AA29-D2E3AA270D3D}"/>
              </a:ext>
            </a:extLst>
          </p:cNvPr>
          <p:cNvSpPr/>
          <p:nvPr/>
        </p:nvSpPr>
        <p:spPr>
          <a:xfrm rot="5400000">
            <a:off x="7761342" y="3733087"/>
            <a:ext cx="507445" cy="363277"/>
          </a:xfrm>
          <a:prstGeom prst="rightArrow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41">
              <a:defRPr/>
            </a:pPr>
            <a:endParaRPr lang="ru-RU" sz="750" kern="0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D940C236-0607-4FF6-B0F9-EEC242D66915}"/>
              </a:ext>
            </a:extLst>
          </p:cNvPr>
          <p:cNvSpPr/>
          <p:nvPr/>
        </p:nvSpPr>
        <p:spPr>
          <a:xfrm>
            <a:off x="239105" y="705773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информационного моделирования</a:t>
            </a:r>
          </a:p>
        </p:txBody>
      </p:sp>
      <p:sp>
        <p:nvSpPr>
          <p:cNvPr id="3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89849" y="6381328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106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FE7FDF44-A097-4D6A-8967-766771756D61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316416" y="2529493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015064" y="1664161"/>
            <a:ext cx="1128936" cy="1730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532804" y="3120407"/>
            <a:ext cx="1612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СНОС И УТИЛИЗАЦИЯ</a:t>
            </a:r>
          </a:p>
        </p:txBody>
      </p:sp>
      <p:sp>
        <p:nvSpPr>
          <p:cNvPr id="19" name="Нашивка 18"/>
          <p:cNvSpPr/>
          <p:nvPr/>
        </p:nvSpPr>
        <p:spPr>
          <a:xfrm>
            <a:off x="7614660" y="2348880"/>
            <a:ext cx="1529340" cy="773045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3010" name="Picture 2" descr="http://www.vantunen.org/hrd/coleman2g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0" y="2348880"/>
            <a:ext cx="919254" cy="61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3960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6DCAE9-503F-45B7-A1BE-B7F20B715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7949A2-80F5-479F-A19E-DE966F61A84F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107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5ADA507-CEA9-499F-89DC-0392A7618D85}"/>
              </a:ext>
            </a:extLst>
          </p:cNvPr>
          <p:cNvSpPr/>
          <p:nvPr/>
        </p:nvSpPr>
        <p:spPr>
          <a:xfrm>
            <a:off x="239105" y="705773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информационного моделирования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1E7489-84AC-4B1A-A802-B4BC57621C8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557065"/>
            <a:ext cx="6516659" cy="522474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83C0B0D-8C4A-489E-809E-E2B6FCE7DFF4}"/>
              </a:ext>
            </a:extLst>
          </p:cNvPr>
          <p:cNvSpPr/>
          <p:nvPr/>
        </p:nvSpPr>
        <p:spPr>
          <a:xfrm>
            <a:off x="179512" y="1228993"/>
            <a:ext cx="907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ЭКОСИСТЕМА УПРАВЛЕНИЯ ЖИЗНЕННЫМ ЦИКЛОМ ОКС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833170F-8FAF-431E-BF77-52471D9B8BD9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6852" y="6437394"/>
            <a:ext cx="1879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СНОС И УТИЛИЗАЦИЯ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211960" y="6309320"/>
            <a:ext cx="0" cy="472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657113" y="6575894"/>
            <a:ext cx="112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23587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55E20F-84EA-40D0-A888-7E74D2245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3002" y="6469631"/>
            <a:ext cx="2133600" cy="365125"/>
          </a:xfrm>
        </p:spPr>
        <p:txBody>
          <a:bodyPr/>
          <a:lstStyle/>
          <a:p>
            <a:pPr>
              <a:defRPr/>
            </a:pPr>
            <a:fld id="{A37949A2-80F5-479F-A19E-DE966F61A84F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108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4CABCD-E548-4924-A866-BE5CE6A926A8}"/>
              </a:ext>
            </a:extLst>
          </p:cNvPr>
          <p:cNvSpPr/>
          <p:nvPr/>
        </p:nvSpPr>
        <p:spPr>
          <a:xfrm>
            <a:off x="239105" y="705773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информационного моделирования</a:t>
            </a:r>
          </a:p>
        </p:txBody>
      </p:sp>
      <p:pic>
        <p:nvPicPr>
          <p:cNvPr id="40962" name="Picture 2" descr="https://www.feedsfloor.com/sites/default/files/Global%20Building%20Information%20Modelling%20%28BIM%29%20Market.jpg">
            <a:extLst>
              <a:ext uri="{FF2B5EF4-FFF2-40B4-BE49-F238E27FC236}">
                <a16:creationId xmlns:a16="http://schemas.microsoft.com/office/drawing/2014/main" id="{894DB10B-F416-4D98-B85F-D1D009A56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" y="2791346"/>
            <a:ext cx="3099971" cy="232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65587CA-A220-404E-981A-C97D987ED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22" y="1033791"/>
            <a:ext cx="8898874" cy="707886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none" dirty="0">
                <a:solidFill>
                  <a:srgbClr val="0070C0"/>
                </a:solidFill>
              </a:rPr>
              <a:t>Сопряжение моделей </a:t>
            </a:r>
            <a:r>
              <a:rPr lang="en-US" sz="2000" b="1" cap="none" dirty="0">
                <a:solidFill>
                  <a:srgbClr val="0070C0"/>
                </a:solidFill>
              </a:rPr>
              <a:t>BIM</a:t>
            </a:r>
            <a:r>
              <a:rPr lang="ru-RU" sz="2000" b="1" cap="none" dirty="0">
                <a:solidFill>
                  <a:srgbClr val="0070C0"/>
                </a:solidFill>
              </a:rPr>
              <a:t> с элементами информационной системы обеспечения градостроительной деятельности (ИСОГД)</a:t>
            </a:r>
            <a:endParaRPr lang="ru-RU" sz="2000" b="1" cap="none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748E6FE-D90A-475F-8E78-DBBF809AF877}"/>
              </a:ext>
            </a:extLst>
          </p:cNvPr>
          <p:cNvSpPr/>
          <p:nvPr/>
        </p:nvSpPr>
        <p:spPr>
          <a:xfrm>
            <a:off x="137622" y="1788412"/>
            <a:ext cx="3066226" cy="9205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002060"/>
                </a:solidFill>
              </a:rPr>
              <a:t>Проектирование по </a:t>
            </a:r>
            <a:r>
              <a:rPr lang="en-US" sz="1600" dirty="0">
                <a:solidFill>
                  <a:srgbClr val="002060"/>
                </a:solidFill>
              </a:rPr>
              <a:t>BIM</a:t>
            </a:r>
            <a:r>
              <a:rPr lang="ru-RU" sz="1600" dirty="0">
                <a:solidFill>
                  <a:srgbClr val="002060"/>
                </a:solidFill>
              </a:rPr>
              <a:t> технологиям: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Сбор, хранение и обработка информации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ADF7417-92CB-45B3-A140-9DB3F55CAE52}"/>
              </a:ext>
            </a:extLst>
          </p:cNvPr>
          <p:cNvSpPr/>
          <p:nvPr/>
        </p:nvSpPr>
        <p:spPr>
          <a:xfrm>
            <a:off x="114965" y="5589240"/>
            <a:ext cx="3066226" cy="9205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002060"/>
                </a:solidFill>
              </a:rPr>
              <a:t>Формы представления модели: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текстовая, графическая (2</a:t>
            </a:r>
            <a:r>
              <a:rPr lang="en-US" sz="1600" dirty="0">
                <a:solidFill>
                  <a:srgbClr val="002060"/>
                </a:solidFill>
              </a:rPr>
              <a:t>D </a:t>
            </a:r>
            <a:r>
              <a:rPr lang="ru-RU" sz="1600" dirty="0">
                <a:solidFill>
                  <a:srgbClr val="002060"/>
                </a:solidFill>
              </a:rPr>
              <a:t>чертежи и схемы, 3</a:t>
            </a:r>
            <a:r>
              <a:rPr lang="en-US" sz="1600" dirty="0">
                <a:solidFill>
                  <a:srgbClr val="002060"/>
                </a:solidFill>
              </a:rPr>
              <a:t>D</a:t>
            </a:r>
            <a:r>
              <a:rPr lang="ru-RU" sz="1600" dirty="0">
                <a:solidFill>
                  <a:srgbClr val="002060"/>
                </a:solidFill>
              </a:rPr>
              <a:t> модели)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7688D00-4CD6-42CF-80EF-D62A32C88B71}"/>
              </a:ext>
            </a:extLst>
          </p:cNvPr>
          <p:cNvSpPr/>
          <p:nvPr/>
        </p:nvSpPr>
        <p:spPr>
          <a:xfrm>
            <a:off x="120749" y="5116323"/>
            <a:ext cx="3066226" cy="472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002060"/>
                </a:solidFill>
              </a:rPr>
              <a:t>Файлы в специальных форматах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A02A4C1-A1D2-4B45-A972-9DC6BEB67F87}"/>
              </a:ext>
            </a:extLst>
          </p:cNvPr>
          <p:cNvSpPr/>
          <p:nvPr/>
        </p:nvSpPr>
        <p:spPr>
          <a:xfrm>
            <a:off x="3402158" y="2001924"/>
            <a:ext cx="2537155" cy="43351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Обеспечение хранения, доступа и обработки данных</a:t>
            </a:r>
          </a:p>
          <a:p>
            <a:endParaRPr lang="ru-RU" sz="800" dirty="0"/>
          </a:p>
          <a:p>
            <a:r>
              <a:rPr lang="ru-RU" sz="1600" dirty="0"/>
              <a:t>Индексация по единому классификатору строительной информации</a:t>
            </a:r>
          </a:p>
          <a:p>
            <a:endParaRPr lang="ru-RU" sz="800" dirty="0"/>
          </a:p>
          <a:p>
            <a:r>
              <a:rPr lang="ru-RU" sz="1600" dirty="0"/>
              <a:t>Конвертация в форматы передачи данных</a:t>
            </a:r>
          </a:p>
          <a:p>
            <a:endParaRPr lang="ru-RU" sz="800" dirty="0"/>
          </a:p>
          <a:p>
            <a:r>
              <a:rPr lang="ru-RU" sz="1600" dirty="0"/>
              <a:t>База данных, с ограниченным доступом, обновлением файлов, хранением истории модели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A3534B3-E56C-4EC4-AB68-D0AA34BC8C08}"/>
              </a:ext>
            </a:extLst>
          </p:cNvPr>
          <p:cNvSpPr/>
          <p:nvPr/>
        </p:nvSpPr>
        <p:spPr>
          <a:xfrm>
            <a:off x="6340215" y="1728673"/>
            <a:ext cx="2664543" cy="47810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ИСОГД:</a:t>
            </a:r>
          </a:p>
          <a:p>
            <a:r>
              <a:rPr lang="ru-RU" sz="1600" dirty="0"/>
              <a:t>ФГИС ОГД</a:t>
            </a:r>
          </a:p>
          <a:p>
            <a:r>
              <a:rPr lang="ru-RU" sz="1600" dirty="0"/>
              <a:t>Субъектные ИСОГД</a:t>
            </a:r>
          </a:p>
          <a:p>
            <a:r>
              <a:rPr lang="ru-RU" sz="1600" dirty="0"/>
              <a:t>Система идентификации и персонального доступа</a:t>
            </a:r>
          </a:p>
          <a:p>
            <a:r>
              <a:rPr lang="ru-RU" sz="1600" dirty="0"/>
              <a:t>Подсистемы:</a:t>
            </a:r>
          </a:p>
          <a:p>
            <a:r>
              <a:rPr lang="ru-RU" sz="1600" dirty="0"/>
              <a:t>Экспертизы, Стройнадзора, ЕГРН, кадастра, ГИС ЖКХ, Ростехнадзора, НОСТРОЙ,  НОПРИЗ, Застройщиков, и др.</a:t>
            </a:r>
          </a:p>
          <a:p>
            <a:r>
              <a:rPr lang="ru-RU" sz="1600" dirty="0"/>
              <a:t>Базы данных:</a:t>
            </a:r>
          </a:p>
          <a:p>
            <a:r>
              <a:rPr lang="ru-RU" sz="1600" dirty="0"/>
              <a:t>Нормативно-правовая, нормативно-техническая, территориального планирования,</a:t>
            </a:r>
          </a:p>
          <a:p>
            <a:r>
              <a:rPr lang="ru-RU" sz="1600" dirty="0"/>
              <a:t>недвижимости, сметных норм, и др. 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B4F5931E-C47C-4A00-95CC-3B9F342636B7}"/>
              </a:ext>
            </a:extLst>
          </p:cNvPr>
          <p:cNvSpPr/>
          <p:nvPr/>
        </p:nvSpPr>
        <p:spPr>
          <a:xfrm>
            <a:off x="3205468" y="5208765"/>
            <a:ext cx="23289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лево-вправо 13">
            <a:extLst>
              <a:ext uri="{FF2B5EF4-FFF2-40B4-BE49-F238E27FC236}">
                <a16:creationId xmlns:a16="http://schemas.microsoft.com/office/drawing/2014/main" id="{2A10E712-A60B-4E5E-A4C3-67C4B49005D2}"/>
              </a:ext>
            </a:extLst>
          </p:cNvPr>
          <p:cNvSpPr/>
          <p:nvPr/>
        </p:nvSpPr>
        <p:spPr>
          <a:xfrm>
            <a:off x="5900777" y="2791346"/>
            <a:ext cx="470451" cy="36004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94CD1DD-473F-4DCA-A0CE-8F5B12A0232F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215420024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622" y="1033791"/>
            <a:ext cx="7734755" cy="400110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Стимулирование внедрения </a:t>
            </a:r>
            <a:r>
              <a:rPr lang="en-US" sz="2000" b="1" dirty="0">
                <a:solidFill>
                  <a:srgbClr val="0070C0"/>
                </a:solidFill>
              </a:rPr>
              <a:t>BIM</a:t>
            </a:r>
            <a:endParaRPr lang="ru-RU" sz="20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E6F026B-9458-4E25-98E2-7BBB8B3D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469631"/>
            <a:ext cx="2133600" cy="365125"/>
          </a:xfrm>
        </p:spPr>
        <p:txBody>
          <a:bodyPr/>
          <a:lstStyle/>
          <a:p>
            <a:fld id="{DC9E2799-882D-4963-93B0-763D814CD93A}" type="slidenum">
              <a:rPr lang="ru-RU" smtClean="0">
                <a:solidFill>
                  <a:schemeClr val="tx1"/>
                </a:solidFill>
              </a:rPr>
              <a:pPr/>
              <a:t>109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208969"/>
              </p:ext>
            </p:extLst>
          </p:nvPr>
        </p:nvGraphicFramePr>
        <p:xfrm>
          <a:off x="275536" y="1511551"/>
          <a:ext cx="8640960" cy="503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84">
                  <a:extLst>
                    <a:ext uri="{9D8B030D-6E8A-4147-A177-3AD203B41FA5}">
                      <a16:colId xmlns:a16="http://schemas.microsoft.com/office/drawing/2014/main" val="1970000401"/>
                    </a:ext>
                  </a:extLst>
                </a:gridCol>
                <a:gridCol w="3264376">
                  <a:extLst>
                    <a:ext uri="{9D8B030D-6E8A-4147-A177-3AD203B41FA5}">
                      <a16:colId xmlns:a16="http://schemas.microsoft.com/office/drawing/2014/main" val="9186294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/>
                        <a:t>Направление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Комментарий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830066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/>
                        <a:t>Прием </a:t>
                      </a:r>
                      <a:r>
                        <a:rPr lang="en-US" sz="1600" b="0" dirty="0"/>
                        <a:t>BIM</a:t>
                      </a:r>
                      <a:r>
                        <a:rPr lang="ru-RU" sz="1600" b="0" dirty="0"/>
                        <a:t> модели на экспертизу, законодательное определение этапа, состава и форматов модели (87,145)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baseline="0" dirty="0"/>
                        <a:t>Стандартизация форматов файлов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607846042"/>
                  </a:ext>
                </a:extLst>
              </a:tr>
              <a:tr h="280056">
                <a:tc>
                  <a:txBody>
                    <a:bodyPr/>
                    <a:lstStyle/>
                    <a:p>
                      <a:r>
                        <a:rPr lang="ru-RU" sz="1600" b="0" dirty="0"/>
                        <a:t>Автоматизация некоторых процессов экспертизы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Сокращение сроков,</a:t>
                      </a:r>
                      <a:r>
                        <a:rPr lang="ru-RU" sz="1600" baseline="0" dirty="0"/>
                        <a:t> стоимости</a:t>
                      </a:r>
                      <a:endParaRPr lang="ru-RU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689208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/>
                        <a:t>Внедрение требования о ведении документации при строительстве в цифровой форме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Изменения в законодательство (Градкодекс, ПП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dirty="0"/>
                        <a:t>87,  ПП 145)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985809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/>
                        <a:t>Обеспечение передачи данных информационных моделей</a:t>
                      </a:r>
                      <a:r>
                        <a:rPr lang="ru-RU" sz="1600" b="0" baseline="0" dirty="0"/>
                        <a:t> при формировании заявлений, обращений, извещений, уведомлений, деклараций при выполнении процедур оформления разрешительных документов</a:t>
                      </a:r>
                      <a:endParaRPr lang="ru-RU" sz="1600" b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Изменения в законодательство о государственных услугах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144100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/>
                        <a:t>3D</a:t>
                      </a:r>
                      <a:r>
                        <a:rPr lang="ru-RU" sz="1600" b="0" baseline="0" dirty="0"/>
                        <a:t> технический план для кадастрового учета</a:t>
                      </a:r>
                      <a:endParaRPr lang="ru-RU" sz="1600" b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Законодательство о </a:t>
                      </a:r>
                      <a:r>
                        <a:rPr lang="en-US" sz="1600" dirty="0"/>
                        <a:t>3D</a:t>
                      </a:r>
                      <a:r>
                        <a:rPr lang="ru-RU" sz="1600" baseline="0" dirty="0"/>
                        <a:t> кадастре</a:t>
                      </a:r>
                      <a:endParaRPr lang="ru-RU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137155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/>
                        <a:t>Риск-ориентированный подход и цифровизация государственного строительного надзора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Облегчается бремя контроля при </a:t>
                      </a:r>
                      <a:r>
                        <a:rPr lang="en-US" sz="1600" dirty="0"/>
                        <a:t>BIM</a:t>
                      </a:r>
                      <a:endParaRPr lang="ru-RU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659825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/>
                        <a:t>Установление требований к цифровизации эксплуатационной документации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Изменения в законодательство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766497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присвоения уникальных номеров каждому градостроительному документу и объекту </a:t>
                      </a:r>
                      <a:endParaRPr lang="ru-RU" sz="1600" b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Единый классификатор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940512056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D60A8A-4690-4740-8502-AAB5DAF845E5}"/>
              </a:ext>
            </a:extLst>
          </p:cNvPr>
          <p:cNvSpPr/>
          <p:nvPr/>
        </p:nvSpPr>
        <p:spPr>
          <a:xfrm>
            <a:off x="239105" y="705773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информационного моделирования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57D2A61-81FF-4687-9412-61B3382A8441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263808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55467"/>
            <a:ext cx="8229600" cy="576064"/>
          </a:xfrm>
        </p:spPr>
        <p:txBody>
          <a:bodyPr/>
          <a:lstStyle/>
          <a:p>
            <a:r>
              <a:rPr lang="ru-RU" sz="2000" b="1" dirty="0">
                <a:solidFill>
                  <a:srgbClr val="0000CC"/>
                </a:solidFill>
              </a:rPr>
              <a:t>Региональная структура ввода жилья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6126" y="6381328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11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051977"/>
              </p:ext>
            </p:extLst>
          </p:nvPr>
        </p:nvGraphicFramePr>
        <p:xfrm>
          <a:off x="4805469" y="1720171"/>
          <a:ext cx="3985491" cy="2160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9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98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63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 РФ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Население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Московская область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8783,3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3714,7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4391,3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1585,9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Санкт-Петербург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3950,3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314,1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Москва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3541,2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Ленинградская область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2643,3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862,6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Татарстан 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2409,9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Ростовская область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2347,4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Башкортостан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2288,3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1400,3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Свердловская область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2076,3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798,7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Тюменская область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2095,1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670,6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88024" y="1369785"/>
            <a:ext cx="3869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Наибольшие объемы ввода, тыс. кв. м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203538"/>
              </p:ext>
            </p:extLst>
          </p:nvPr>
        </p:nvGraphicFramePr>
        <p:xfrm>
          <a:off x="4824922" y="4437112"/>
          <a:ext cx="3985491" cy="2160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4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98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63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Субъект РФ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Население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Всего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Белгородская область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1033,6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1215,5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Липецкая область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657,1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910,3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Ульяновская область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981,1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Башкортостан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1400,3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2288,3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Иркутская область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982,3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Нижегородская область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759,7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56,2%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1351,5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Ростовская область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2347,4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Саратовская область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637,5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1213,5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Воронежская область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1691,1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Татарстан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2409,9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788024" y="4026550"/>
            <a:ext cx="4114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Наибольшие доли ввода ИЖС, тыс. кв. м</a:t>
            </a: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9476687"/>
              </p:ext>
            </p:extLst>
          </p:nvPr>
        </p:nvGraphicFramePr>
        <p:xfrm>
          <a:off x="339822" y="1578278"/>
          <a:ext cx="445415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5170292-E77C-4BBA-B1BF-655367A310FE}"/>
              </a:ext>
            </a:extLst>
          </p:cNvPr>
          <p:cNvSpPr/>
          <p:nvPr/>
        </p:nvSpPr>
        <p:spPr>
          <a:xfrm>
            <a:off x="333872" y="589631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9911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76256" y="6356350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110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114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j-lt"/>
              </a:rPr>
              <a:t>Влияние затрат на проектирование на интегральную стоимость жизненного цикла объекта капитального строительства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0" y="1330471"/>
            <a:ext cx="8496944" cy="51821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75656" y="5661248"/>
            <a:ext cx="165618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259632" y="5600273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проекта объекта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76056" y="6021288"/>
            <a:ext cx="360040" cy="198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020718" y="5982444"/>
            <a:ext cx="292233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информационного моделирования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07904" y="6266769"/>
            <a:ext cx="3888432" cy="186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622796" y="6220207"/>
            <a:ext cx="15937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к проектированию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67544" y="2636912"/>
            <a:ext cx="813690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395536" y="2564904"/>
            <a:ext cx="144016" cy="1440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2411760" y="2564904"/>
            <a:ext cx="144016" cy="1440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7596336" y="2563119"/>
            <a:ext cx="144016" cy="1440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8508648" y="2563119"/>
            <a:ext cx="144016" cy="1440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23827" y="2379642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18-25%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20029" y="2391484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70-80%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96336" y="2115968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5-8%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21D9596-59B6-4DAF-8CDF-C34E43947A86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96336" y="2725446"/>
            <a:ext cx="1123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(Снос и </a:t>
            </a:r>
            <a:br>
              <a:rPr lang="ru-RU" sz="1200" b="1" dirty="0"/>
            </a:br>
            <a:r>
              <a:rPr lang="ru-RU" sz="1200" b="1" dirty="0"/>
              <a:t>утилизация)</a:t>
            </a:r>
          </a:p>
        </p:txBody>
      </p:sp>
    </p:spTree>
    <p:extLst>
      <p:ext uri="{BB962C8B-B14F-4D97-AF65-F5344CB8AC3E}">
        <p14:creationId xmlns:p14="http://schemas.microsoft.com/office/powerpoint/2010/main" val="217538688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41034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Экономика жизненного цикла объекта 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3632742"/>
              </p:ext>
            </p:extLst>
          </p:nvPr>
        </p:nvGraphicFramePr>
        <p:xfrm>
          <a:off x="107504" y="980728"/>
          <a:ext cx="892899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5940152" y="6381328"/>
            <a:ext cx="2895600" cy="365125"/>
          </a:xfrm>
        </p:spPr>
        <p:txBody>
          <a:bodyPr/>
          <a:lstStyle/>
          <a:p>
            <a:pPr algn="r"/>
            <a:fld id="{128300B6-9C31-4FA5-9036-D988BB9DEA73}" type="slidenum">
              <a:rPr lang="ru-RU" sz="1400" smtClean="0">
                <a:solidFill>
                  <a:schemeClr val="tx1"/>
                </a:solidFill>
              </a:rPr>
              <a:pPr algn="r"/>
              <a:t>111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5450902"/>
            <a:ext cx="381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*) -стоимость приобретения земельного участка и стоимость подключений не учитывалась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915A953-AC29-4123-8A52-EF0104316DF4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40943491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909" y="980728"/>
            <a:ext cx="8229600" cy="580926"/>
          </a:xfrm>
        </p:spPr>
        <p:txBody>
          <a:bodyPr/>
          <a:lstStyle/>
          <a:p>
            <a:r>
              <a:rPr lang="ru-RU" sz="2000" b="1" dirty="0">
                <a:solidFill>
                  <a:srgbClr val="002060"/>
                </a:solidFill>
              </a:rPr>
              <a:t>Общие принципы типизации в проектировании и строительстве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569" y="1484784"/>
            <a:ext cx="8662280" cy="5184576"/>
          </a:xfrm>
        </p:spPr>
        <p:txBody>
          <a:bodyPr/>
          <a:lstStyle/>
          <a:p>
            <a:r>
              <a:rPr lang="ru-RU" sz="1600" b="1" dirty="0">
                <a:solidFill>
                  <a:srgbClr val="002060"/>
                </a:solidFill>
              </a:rPr>
              <a:t>Для жилищного строительства: </a:t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- финансируемого за счет средств бюджетов, – жилье должно соответствовать социальным нормам площади жилья и утверждаемой ежеквартально стоимости 1 кв. метра общей площади жилья, типовой проект находится в реестре типовой проектной документации Минстроя России; </a:t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- финансируемого за счет иных источников, - проект (в том числе типовой) может выбираться заказчиком в соответствии с потребностями покупателей жилья, при этом для снижения  себестоимости строительства могут применяться стандартизированные жилые единицы, возводимые из местных строительных материалов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Для строительства общественных зданий и сооружений, финансируемых за счет средств бюджетов, – типизация и стандартизация проектных решений обеспечивается отбором проектов в реестр типовых проектов Минстроя России при соблюдении укрупненных сметных нормативов, утвержденных Минстроем России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Для строительства объектов инженерной инфраструктуры, финансируемых за счет любых источников,  – типизация и стандартизация проектной документации осуществляется путем включения ее в реестр Минстроя России с использованием типовых проектных нормалей, и/или типовых проектных решений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Для автономных систем инженерного обеспечения, используемых при возведении малоэтажных жилых домов, – сертификация и стандартизация осуществляется в порядке учета процедур оценки соответствия</a:t>
            </a:r>
            <a:endParaRPr lang="ru-RU" sz="16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112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-27191" y="620688"/>
            <a:ext cx="9067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Типовое проектирование в строительстве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8A31394-120D-430A-AF1C-F0B86F709450}"/>
              </a:ext>
            </a:extLst>
          </p:cNvPr>
          <p:cNvSpPr txBox="1">
            <a:spLocks/>
          </p:cNvSpPr>
          <p:nvPr/>
        </p:nvSpPr>
        <p:spPr bwMode="auto">
          <a:xfrm>
            <a:off x="108136" y="-9211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23339828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59449" y="1052736"/>
            <a:ext cx="8896440" cy="4176464"/>
          </a:xfrm>
        </p:spPr>
        <p:txBody>
          <a:bodyPr>
            <a:normAutofit/>
          </a:bodyPr>
          <a:lstStyle/>
          <a:p>
            <a:r>
              <a:rPr lang="ru-RU" sz="2000" dirty="0"/>
              <a:t>Цель: </a:t>
            </a:r>
            <a:r>
              <a:rPr lang="ru-RU" sz="2000" i="1" dirty="0"/>
              <a:t>Повышение эффективность государственных и частных инвестиций в ОКС</a:t>
            </a:r>
          </a:p>
          <a:p>
            <a:r>
              <a:rPr lang="ru-RU" sz="2000" dirty="0"/>
              <a:t>Задачи:</a:t>
            </a:r>
            <a:endParaRPr lang="ru-RU" sz="1800" i="1" dirty="0"/>
          </a:p>
          <a:p>
            <a:pPr lvl="1"/>
            <a:r>
              <a:rPr lang="ru-RU" sz="1400" dirty="0"/>
              <a:t>Актуализация нормативно-правовой базы, создание правового поля для </a:t>
            </a:r>
            <a:r>
              <a:rPr lang="ru-RU" sz="1400" dirty="0">
                <a:solidFill>
                  <a:srgbClr val="00B050"/>
                </a:solidFill>
              </a:rPr>
              <a:t>частичного возрождения </a:t>
            </a:r>
            <a:r>
              <a:rPr lang="ru-RU" sz="1400" dirty="0"/>
              <a:t>«института» типового проектирования;</a:t>
            </a:r>
          </a:p>
          <a:p>
            <a:pPr lvl="1"/>
            <a:r>
              <a:rPr lang="ru-RU" sz="1400" dirty="0"/>
              <a:t>Создание нормативно-технической  базы использования типового проектирования;</a:t>
            </a:r>
          </a:p>
          <a:p>
            <a:pPr lvl="1"/>
            <a:r>
              <a:rPr lang="ru-RU" sz="1400" dirty="0"/>
              <a:t>Разработка и внедрения финансового инструмента стимулирования разработки типовых проектных нормалей, элементов, решений, материалов;</a:t>
            </a:r>
          </a:p>
          <a:p>
            <a:pPr lvl="1"/>
            <a:r>
              <a:rPr lang="ru-RU" sz="1400" dirty="0"/>
              <a:t>Формирование единой библиотеки базовых инфомоделей, типовых проектных нормалей, элементов, решений, материалов;</a:t>
            </a:r>
          </a:p>
          <a:p>
            <a:pPr lvl="1"/>
            <a:r>
              <a:rPr lang="ru-RU" sz="1400" dirty="0"/>
              <a:t>Формирование и наполнение справочно-информационного классификатора строительной продукции;</a:t>
            </a:r>
          </a:p>
          <a:p>
            <a:pPr lvl="1"/>
            <a:r>
              <a:rPr lang="ru-RU" sz="1400" dirty="0"/>
              <a:t>Совершенствование и упрощение механизма экспертизы проектной документации с применением типовых проектных нормалей, элементов, решений, материалов.</a:t>
            </a:r>
          </a:p>
          <a:p>
            <a:r>
              <a:rPr lang="ru-RU" sz="2000" dirty="0"/>
              <a:t>Целевые показатели:</a:t>
            </a:r>
            <a:endParaRPr lang="ru-RU" sz="1800" i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211504"/>
              </p:ext>
            </p:extLst>
          </p:nvPr>
        </p:nvGraphicFramePr>
        <p:xfrm>
          <a:off x="118479" y="4797152"/>
          <a:ext cx="8784978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4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0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0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01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600" dirty="0"/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Наполняемость разделов библиотеки типовых проектных нормалей, элементов, решений, материалов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Использование типовых проектных нормалей, элементов, решений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296">
                <a:tc>
                  <a:txBody>
                    <a:bodyPr/>
                    <a:lstStyle/>
                    <a:p>
                      <a:r>
                        <a:rPr lang="ru-RU" sz="1400" dirty="0"/>
                        <a:t>Перевод нормативно-технической документации в машиночитаемый формат в</a:t>
                      </a:r>
                      <a:r>
                        <a:rPr lang="ru-RU" sz="1400" baseline="0" dirty="0"/>
                        <a:t> целях проверки проектной документации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-27191" y="620688"/>
            <a:ext cx="9067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Типовое проектирование в строительстве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8A31394-120D-430A-AF1C-F0B86F709450}"/>
              </a:ext>
            </a:extLst>
          </p:cNvPr>
          <p:cNvSpPr txBox="1">
            <a:spLocks/>
          </p:cNvSpPr>
          <p:nvPr/>
        </p:nvSpPr>
        <p:spPr bwMode="auto">
          <a:xfrm>
            <a:off x="108136" y="-9211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113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7450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532" y="1849083"/>
            <a:ext cx="8895009" cy="287606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Использование поставок типовых домокомплектов, формируемых на базе современных технологий индустриального малоэтажного домостроения, а также организационных и финансовых механизмов, обеспечивающих значительное снижение и создание условий для установления унифицированной на  территории Российской Федерации стоимости строительства малоэтажных объектов жилого и общественного назначения. </a:t>
            </a:r>
          </a:p>
          <a:p>
            <a:pPr algn="just">
              <a:defRPr/>
            </a:pPr>
            <a:r>
              <a:rPr lang="ru-RU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Под домокомплектом понимается полный набор конструкций, материалов и комплектующих, а также набор проектной и конструкторской документации и инструкций по сборке на условиях «под чистовую отделку», либо «под ключ».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27191" y="1052736"/>
            <a:ext cx="9143999" cy="93610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Поставка типовых домокомплектов, как основной инструмент снижения стоимости объектов малоэтажного строительства</a:t>
            </a:r>
          </a:p>
        </p:txBody>
      </p:sp>
      <p:sp>
        <p:nvSpPr>
          <p:cNvPr id="4" name="Заголовок 2"/>
          <p:cNvSpPr txBox="1">
            <a:spLocks/>
          </p:cNvSpPr>
          <p:nvPr/>
        </p:nvSpPr>
        <p:spPr bwMode="auto">
          <a:xfrm>
            <a:off x="-27191" y="620688"/>
            <a:ext cx="9067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Типовое проектирование в строительстве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8A31394-120D-430A-AF1C-F0B86F709450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4725144"/>
            <a:ext cx="8802037" cy="194421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Основные преимущества технологии: </a:t>
            </a:r>
          </a:p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- высокие теплотехнические свойства, обеспечивающие условия для круглогодичного проживания</a:t>
            </a:r>
          </a:p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- высокая скорость </a:t>
            </a:r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строительства </a:t>
            </a:r>
            <a:r>
              <a:rPr lang="ru-RU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и возможность круглогодичного выполнения работ</a:t>
            </a:r>
          </a:p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- доступная стоимость строительства, материалов и комплектующих изделий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3201" y="6304235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114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31600"/>
      </p:ext>
    </p:extLst>
  </p:cSld>
  <p:clrMapOvr>
    <a:masterClrMapping/>
  </p:clrMapOvr>
  <p:transition spd="med"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205" y="1184152"/>
            <a:ext cx="9037598" cy="86409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Технологии индустриального каркасно-панельного домостроения (КПД), предлагаемые к использованию для развития ИЖС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37407" y="2276872"/>
            <a:ext cx="2944095" cy="4032448"/>
          </a:xfrm>
          <a:prstGeom prst="rect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Технологии структурных изолирующих панелей </a:t>
            </a:r>
            <a:r>
              <a:rPr lang="en-US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(SIP)</a:t>
            </a:r>
            <a:endParaRPr lang="ru-RU" sz="20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5644" y="2276872"/>
            <a:ext cx="2917083" cy="4032448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Технологии КПД на деревянном каркасе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05347" y="2276872"/>
            <a:ext cx="2863064" cy="4019653"/>
          </a:xfrm>
          <a:prstGeom prst="rect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Технологии КПД на основе</a:t>
            </a:r>
            <a:r>
              <a:rPr lang="en-US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лёгкого стального каркаса (ЛСТК)</a:t>
            </a:r>
          </a:p>
        </p:txBody>
      </p:sp>
      <p:pic>
        <p:nvPicPr>
          <p:cNvPr id="1028" name="Picture 4" descr="http://remoo.ru/wp-content/uploads/2017/03/sip-paneli-chto-ehto-takoe-doma-iz-sip-panelej-pod-klyuch-ceny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727" y="3270349"/>
            <a:ext cx="2902677" cy="292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spb-optima.ru/images/karklend/Karkasnii-d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1" y="3247167"/>
            <a:ext cx="2869240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arsenal-st.ru/Media/RU/docs/technol/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875" y="3539048"/>
            <a:ext cx="2857499" cy="266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2"/>
          <p:cNvSpPr txBox="1">
            <a:spLocks/>
          </p:cNvSpPr>
          <p:nvPr/>
        </p:nvSpPr>
        <p:spPr bwMode="auto">
          <a:xfrm>
            <a:off x="-27191" y="620688"/>
            <a:ext cx="9067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Типовое проектирование в строительстве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68A31394-120D-430A-AF1C-F0B86F709450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115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94729"/>
      </p:ext>
    </p:extLst>
  </p:cSld>
  <p:clrMapOvr>
    <a:masterClrMapping/>
  </p:clrMapOvr>
  <p:transition spd="med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9143" y="1052736"/>
            <a:ext cx="9125819" cy="7200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Технологии малоэтажного домостроения с использованием сборно-монолитного железобетонного каркаса и ограждающих панелей на основе ЛСТК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5" y="1772816"/>
            <a:ext cx="3529573" cy="282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3"/>
          <a:stretch/>
        </p:blipFill>
        <p:spPr bwMode="auto">
          <a:xfrm>
            <a:off x="156800" y="4597707"/>
            <a:ext cx="2632538" cy="2022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338" y="4640587"/>
            <a:ext cx="2376883" cy="1937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5" descr="E:\Тишков\Компании\Металлокаркас\Аркада-Инжиниринг\Арсенал СТ\Варианты структуры стен перекрытий и кровли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019" y="1784581"/>
            <a:ext cx="2921189" cy="277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E:\Тишков\Компании\Металлокаркас\Аркада-Инжиниринг\Арсенал СТ\Варианты структуры стен перекрытий и кровли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05728"/>
            <a:ext cx="2682115" cy="255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E:\Тишков\Компании\Металлокаркас\Аркада-Инжиниринг\Арсенал СТ\Варианты структуры стен перекрытий и кровли\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933" y="1908009"/>
            <a:ext cx="2761744" cy="25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116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 bwMode="auto">
          <a:xfrm>
            <a:off x="-27191" y="620688"/>
            <a:ext cx="9067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Типовое проектирование в строительстве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8A31394-120D-430A-AF1C-F0B86F709450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935248771"/>
      </p:ext>
    </p:extLst>
  </p:cSld>
  <p:clrMapOvr>
    <a:masterClrMapping/>
  </p:clrMapOvr>
  <p:transition spd="med"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117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-27191" y="620688"/>
            <a:ext cx="9067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Типовое проектирование в строительстве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8A31394-120D-430A-AF1C-F0B86F709450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" y="1278454"/>
            <a:ext cx="5597682" cy="3965689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8"/>
          <a:stretch/>
        </p:blipFill>
        <p:spPr bwMode="auto">
          <a:xfrm>
            <a:off x="104757" y="5468264"/>
            <a:ext cx="2797962" cy="1210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www.vineerimaailm.ee/assets/public/uudised/feb_2016/ultralam/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447" y="5455620"/>
            <a:ext cx="3008296" cy="12358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796136" y="1190169"/>
            <a:ext cx="324447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Дома с применением технологии </a:t>
            </a:r>
            <a:r>
              <a:rPr lang="ru-RU" sz="1600" b="1" dirty="0">
                <a:solidFill>
                  <a:srgbClr val="002060"/>
                </a:solidFill>
              </a:rPr>
              <a:t>ДПК (древесина перекрестно - клееная)</a:t>
            </a:r>
            <a:r>
              <a:rPr lang="ru-RU" sz="1600" dirty="0">
                <a:solidFill>
                  <a:srgbClr val="002060"/>
                </a:solidFill>
              </a:rPr>
              <a:t> относительно легкие и поэтому не требуют мощных фундаментов. Тип фундамента выбирается проектировщиками, исходя из геологических изысканий. На фундамент монтируется несущий каркас (для многоэтажных зданий - металлокаркас, железобетонный каркас, для малоэтажных зданий - каркас из деревянных клеёных конструкций), который является «скелетом» дома.</a:t>
            </a:r>
          </a:p>
        </p:txBody>
      </p:sp>
      <p:pic>
        <p:nvPicPr>
          <p:cNvPr id="13" name="Рисунок 12" descr="658216035612083502730571203572109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98" y="5455620"/>
            <a:ext cx="2998777" cy="985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84586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237" y="881832"/>
            <a:ext cx="8496944" cy="96299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CC"/>
                </a:solidFill>
              </a:rPr>
              <a:t>Структура базы знаний для технологии информационного моделирования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02060"/>
                </a:solidFill>
              </a:rPr>
              <a:pPr/>
              <a:t>118</a:t>
            </a:fld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8481432F-999C-48EB-B2E0-AE0A5FEC0C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4950005"/>
              </p:ext>
            </p:extLst>
          </p:nvPr>
        </p:nvGraphicFramePr>
        <p:xfrm>
          <a:off x="465060" y="1700808"/>
          <a:ext cx="8283403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-27191" y="620688"/>
            <a:ext cx="9067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Типовое проектирование в строительстве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8A31394-120D-430A-AF1C-F0B86F709450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78717721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CBA2A1-90F0-41DF-8C8F-04DB7C87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02060"/>
                </a:solidFill>
              </a:rPr>
              <a:pPr/>
              <a:t>119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80C079F-B121-4577-9F7B-C3AB7242ADBF}"/>
              </a:ext>
            </a:extLst>
          </p:cNvPr>
          <p:cNvSpPr txBox="1">
            <a:spLocks/>
          </p:cNvSpPr>
          <p:nvPr/>
        </p:nvSpPr>
        <p:spPr>
          <a:xfrm>
            <a:off x="179512" y="978085"/>
            <a:ext cx="8784976" cy="850106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/>
              <a:t>Формирование базы типовых проектных материалов для использования в проектировании и в развитии ТИМ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EBF64B-544D-4D16-807F-0D9185AD5E91}"/>
              </a:ext>
            </a:extLst>
          </p:cNvPr>
          <p:cNvSpPr/>
          <p:nvPr/>
        </p:nvSpPr>
        <p:spPr>
          <a:xfrm>
            <a:off x="334368" y="1828191"/>
            <a:ext cx="2422571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Минстрой, Минздрав, Минпросвещения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502BA4-13DE-4BCF-967A-A66C8B63E0B4}"/>
              </a:ext>
            </a:extLst>
          </p:cNvPr>
          <p:cNvSpPr/>
          <p:nvPr/>
        </p:nvSpPr>
        <p:spPr>
          <a:xfrm>
            <a:off x="595219" y="3060077"/>
            <a:ext cx="1900870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Реестр типовых проектов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8041EA4-3F13-42F8-AF34-9DD8F6498A37}"/>
              </a:ext>
            </a:extLst>
          </p:cNvPr>
          <p:cNvSpPr/>
          <p:nvPr/>
        </p:nvSpPr>
        <p:spPr>
          <a:xfrm>
            <a:off x="4899268" y="1828191"/>
            <a:ext cx="218859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НОПРИЗ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F7BF3E0-7190-4B57-B210-C9208D0CCA68}"/>
              </a:ext>
            </a:extLst>
          </p:cNvPr>
          <p:cNvSpPr/>
          <p:nvPr/>
        </p:nvSpPr>
        <p:spPr>
          <a:xfrm>
            <a:off x="3131840" y="3265032"/>
            <a:ext cx="2404926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Каталог типовых проектных решений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46C0F7-26E8-498C-AC84-405C4F6D49D5}"/>
              </a:ext>
            </a:extLst>
          </p:cNvPr>
          <p:cNvSpPr/>
          <p:nvPr/>
        </p:nvSpPr>
        <p:spPr>
          <a:xfrm>
            <a:off x="6281874" y="3075535"/>
            <a:ext cx="2404926" cy="576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Библиотека проектных нормалей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823C507-3090-4977-8300-DFC78CE63D35}"/>
              </a:ext>
            </a:extLst>
          </p:cNvPr>
          <p:cNvSpPr/>
          <p:nvPr/>
        </p:nvSpPr>
        <p:spPr>
          <a:xfrm>
            <a:off x="1982849" y="2654726"/>
            <a:ext cx="2232248" cy="2880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Экспертиза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67411D2-7D19-4710-887D-691A4A206DD0}"/>
              </a:ext>
            </a:extLst>
          </p:cNvPr>
          <p:cNvSpPr/>
          <p:nvPr/>
        </p:nvSpPr>
        <p:spPr>
          <a:xfrm>
            <a:off x="1118753" y="4140952"/>
            <a:ext cx="1728192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Росстандарт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BEED425-D05F-4369-8181-91E07CE1C35A}"/>
              </a:ext>
            </a:extLst>
          </p:cNvPr>
          <p:cNvSpPr/>
          <p:nvPr/>
        </p:nvSpPr>
        <p:spPr>
          <a:xfrm>
            <a:off x="617834" y="5119155"/>
            <a:ext cx="2730029" cy="8501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Стандартизированные материалы,  элементы, изделия, серии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2ED457E-5C2C-4912-87CF-6EEF1D07FBDB}"/>
              </a:ext>
            </a:extLst>
          </p:cNvPr>
          <p:cNvSpPr/>
          <p:nvPr/>
        </p:nvSpPr>
        <p:spPr>
          <a:xfrm>
            <a:off x="6281873" y="3895019"/>
            <a:ext cx="2627667" cy="23422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Библиотека типовых проектных материалов:</a:t>
            </a:r>
          </a:p>
          <a:p>
            <a:r>
              <a:rPr lang="ru-RU" sz="1600" dirty="0"/>
              <a:t>- типовые конструкции;</a:t>
            </a:r>
          </a:p>
          <a:p>
            <a:r>
              <a:rPr lang="ru-RU" sz="1600" dirty="0"/>
              <a:t>- типовые узлы;</a:t>
            </a:r>
          </a:p>
          <a:p>
            <a:r>
              <a:rPr lang="ru-RU" sz="1600" dirty="0"/>
              <a:t>- типовые сопряжения;</a:t>
            </a:r>
          </a:p>
          <a:p>
            <a:r>
              <a:rPr lang="ru-RU" sz="1600" dirty="0"/>
              <a:t>- типовые технологические карты;</a:t>
            </a:r>
          </a:p>
          <a:p>
            <a:r>
              <a:rPr lang="ru-RU" sz="1600" dirty="0"/>
              <a:t>- типовые текстовые макеты и формы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B8DFCA4-2980-4F8A-B83F-A956E3AE6730}"/>
              </a:ext>
            </a:extLst>
          </p:cNvPr>
          <p:cNvSpPr/>
          <p:nvPr/>
        </p:nvSpPr>
        <p:spPr>
          <a:xfrm>
            <a:off x="3791777" y="4359275"/>
            <a:ext cx="2049696" cy="160998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Цифровая база типовых проектных материалов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для ТИМ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34A11D68-2008-4EA9-9327-CA5E5FD115D1}"/>
              </a:ext>
            </a:extLst>
          </p:cNvPr>
          <p:cNvCxnSpPr/>
          <p:nvPr/>
        </p:nvCxnSpPr>
        <p:spPr>
          <a:xfrm>
            <a:off x="2846945" y="2968619"/>
            <a:ext cx="0" cy="5724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27089BC-7000-4569-B647-F908E095E987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504374" y="3553064"/>
            <a:ext cx="6274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65DD1F0-ACC9-488A-843D-6CD80D9CF2A0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1545654" y="2404255"/>
            <a:ext cx="0" cy="6558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DA4B1BDB-CFF2-455F-BE24-67E3B96CAAE7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>
            <a:off x="1982849" y="4598152"/>
            <a:ext cx="0" cy="5210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CB54A7B-948F-42F2-A614-20A5838AC9B4}"/>
              </a:ext>
            </a:extLst>
          </p:cNvPr>
          <p:cNvCxnSpPr>
            <a:cxnSpLocks/>
          </p:cNvCxnSpPr>
          <p:nvPr/>
        </p:nvCxnSpPr>
        <p:spPr>
          <a:xfrm>
            <a:off x="5831410" y="5164267"/>
            <a:ext cx="45046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3B9E4C72-B4DE-44A3-99A9-D8E4297FD138}"/>
              </a:ext>
            </a:extLst>
          </p:cNvPr>
          <p:cNvCxnSpPr>
            <a:cxnSpLocks/>
          </p:cNvCxnSpPr>
          <p:nvPr/>
        </p:nvCxnSpPr>
        <p:spPr>
          <a:xfrm>
            <a:off x="6056642" y="3363567"/>
            <a:ext cx="0" cy="18007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1DBB49CA-6615-4759-A5FC-2C39B0370E33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347863" y="5544208"/>
            <a:ext cx="4302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8743A92D-0FB5-4D35-9B03-4F9942760517}"/>
              </a:ext>
            </a:extLst>
          </p:cNvPr>
          <p:cNvCxnSpPr>
            <a:cxnSpLocks/>
          </p:cNvCxnSpPr>
          <p:nvPr/>
        </p:nvCxnSpPr>
        <p:spPr>
          <a:xfrm>
            <a:off x="4804763" y="3841096"/>
            <a:ext cx="0" cy="5181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AADF75F1-AC50-481C-A6B5-2D91D5BE17B4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5993567" y="2404255"/>
            <a:ext cx="0" cy="27532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2CD10814-1E6C-45C0-A1E7-74C8ED3063FA}"/>
              </a:ext>
            </a:extLst>
          </p:cNvPr>
          <p:cNvCxnSpPr/>
          <p:nvPr/>
        </p:nvCxnSpPr>
        <p:spPr>
          <a:xfrm>
            <a:off x="4816625" y="2679584"/>
            <a:ext cx="27104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5F3B7D21-7ED4-479A-93F2-09F304B4CE52}"/>
              </a:ext>
            </a:extLst>
          </p:cNvPr>
          <p:cNvCxnSpPr/>
          <p:nvPr/>
        </p:nvCxnSpPr>
        <p:spPr>
          <a:xfrm>
            <a:off x="4831674" y="2672206"/>
            <a:ext cx="0" cy="5928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8AF0A2E7-2305-4132-BC5A-1E71B4E93053}"/>
              </a:ext>
            </a:extLst>
          </p:cNvPr>
          <p:cNvCxnSpPr>
            <a:endCxn id="11" idx="0"/>
          </p:cNvCxnSpPr>
          <p:nvPr/>
        </p:nvCxnSpPr>
        <p:spPr>
          <a:xfrm>
            <a:off x="7484337" y="2654726"/>
            <a:ext cx="0" cy="4208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B9E4C72-B4DE-44A3-99A9-D8E4297FD138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6056642" y="3363567"/>
            <a:ext cx="225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97592BBB-32AE-4260-9D4B-05E0CC2EA07D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30" name="Заголовок 2"/>
          <p:cNvSpPr txBox="1">
            <a:spLocks/>
          </p:cNvSpPr>
          <p:nvPr/>
        </p:nvSpPr>
        <p:spPr bwMode="auto">
          <a:xfrm>
            <a:off x="-27191" y="620688"/>
            <a:ext cx="9067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Типовое проектирование в строительстве</a:t>
            </a:r>
          </a:p>
        </p:txBody>
      </p:sp>
    </p:spTree>
    <p:extLst>
      <p:ext uri="{BB962C8B-B14F-4D97-AF65-F5344CB8AC3E}">
        <p14:creationId xmlns:p14="http://schemas.microsoft.com/office/powerpoint/2010/main" val="1493274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12</a:t>
            </a:fld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994062"/>
              </p:ext>
            </p:extLst>
          </p:nvPr>
        </p:nvGraphicFramePr>
        <p:xfrm>
          <a:off x="539555" y="1323205"/>
          <a:ext cx="7855074" cy="2630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6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2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20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20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20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20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20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209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20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</a:rPr>
                        <a:t>Показатели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2000г.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2005г.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2010г.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2012г.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2013г.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2014г.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2015г.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2016г.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2017г.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gridSpan="10"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Всего введено, в т.ч.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</a:rPr>
                        <a:t>Общая площадь, млн кв. 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30,5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43,6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58,4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65,7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70,5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84,2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85,3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80,2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79,2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</a:rPr>
                        <a:t>Число построенных квартир, тысяч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373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515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717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838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929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1124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1195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1167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1139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</a:rPr>
                        <a:t>их средний размер,   кв.м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81,1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84,5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81,5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78,4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75,8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74,9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71,4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68,7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69,6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gridSpan="10"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Построено населением (частные дома, в основном одноквартирные)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</a:rPr>
                        <a:t>Общая площадь, млн кв. 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12,6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17,5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25,5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28,4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30,7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36,2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35,2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31,8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33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</a:rPr>
                        <a:t>количество квартир, тысяч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106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127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192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211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228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268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272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251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244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</a:rPr>
                        <a:t>Их средний размер, кв.м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118,8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138,3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132,6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134,4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134,4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135,2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129,6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126,9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135,1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Построено юридическими лицами (МКД)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</a:rPr>
                        <a:t>Общая площадь, млн кв. 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17,9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26,1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32,9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37,3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39,8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48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50,1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48,4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46,2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</a:rPr>
                        <a:t>количество квартир, тысяч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373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515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525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627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701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856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923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916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895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</a:rPr>
                        <a:t>Их средний размер, кв.м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81,1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84,5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63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57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56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54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53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52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2394" y="797624"/>
            <a:ext cx="8939212" cy="5095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Динамика жилищного строительства. Этажность, размеры квартир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552" y="3933056"/>
            <a:ext cx="358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Снижение средних размеров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квартир в новых МКД, кв. м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2024406"/>
              </p:ext>
            </p:extLst>
          </p:nvPr>
        </p:nvGraphicFramePr>
        <p:xfrm>
          <a:off x="5176412" y="4653136"/>
          <a:ext cx="3384376" cy="1940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342574" y="3933055"/>
            <a:ext cx="3052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Рост средней этажности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новых МКД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67D53D3-4FFC-4FA0-9B66-398F3A1139C6}"/>
              </a:ext>
            </a:extLst>
          </p:cNvPr>
          <p:cNvSpPr/>
          <p:nvPr/>
        </p:nvSpPr>
        <p:spPr>
          <a:xfrm>
            <a:off x="333872" y="589631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0671468"/>
              </p:ext>
            </p:extLst>
          </p:nvPr>
        </p:nvGraphicFramePr>
        <p:xfrm>
          <a:off x="333872" y="4487347"/>
          <a:ext cx="4572000" cy="2185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371996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399" y="1268760"/>
            <a:ext cx="7772400" cy="379303"/>
          </a:xfrm>
        </p:spPr>
        <p:txBody>
          <a:bodyPr/>
          <a:lstStyle/>
          <a:p>
            <a:r>
              <a:rPr lang="ru-RU" sz="2000" dirty="0">
                <a:solidFill>
                  <a:srgbClr val="0000CC"/>
                </a:solidFill>
              </a:rPr>
              <a:t>Типовой проект. Термины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02060"/>
                </a:solidFill>
              </a:rPr>
              <a:pPr/>
              <a:t>120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3608126" cy="4572000"/>
          </a:xfrm>
        </p:spPr>
      </p:pic>
      <p:sp>
        <p:nvSpPr>
          <p:cNvPr id="7" name="TextBox 6"/>
          <p:cNvSpPr txBox="1"/>
          <p:nvPr/>
        </p:nvSpPr>
        <p:spPr>
          <a:xfrm>
            <a:off x="4600871" y="1979255"/>
            <a:ext cx="427362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</a:rPr>
              <a:t>Типовой проект </a:t>
            </a:r>
            <a:r>
              <a:rPr lang="ru-RU" sz="1500" dirty="0"/>
              <a:t>- проектная документация, основанная на </a:t>
            </a:r>
            <a:r>
              <a:rPr lang="ru-RU" sz="1500" dirty="0">
                <a:solidFill>
                  <a:srgbClr val="FF0000"/>
                </a:solidFill>
              </a:rPr>
              <a:t>типовых проектных решениях</a:t>
            </a:r>
            <a:r>
              <a:rPr lang="ru-RU" sz="1500" dirty="0"/>
              <a:t>, на которую получено положительное заключение экспертизы, и информация о которой внесена в реестр типовой проектной документации, предназначенная для многократного применения в определенных природно-климатических условиях без отнесения к конкретной территории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13514" y="4149080"/>
            <a:ext cx="407328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</a:rPr>
              <a:t>Паспорт</a:t>
            </a:r>
            <a:r>
              <a:rPr lang="ru-RU" sz="1500" dirty="0"/>
              <a:t> типового проекта – документ, позволяющий идентифицировать типовой проект, определить его технико-экономические параметры, примененные типовые проектные решения, а также линии, точки и условия сопряжения с нижерасположенными конструкциями и системами инженерного обеспечения, не входящими в состав типового проекта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A0202E2-CF73-4267-B5B3-32FF1B67BB74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6B91467E-7323-4FDF-9F03-F2F53213BA10}"/>
              </a:ext>
            </a:extLst>
          </p:cNvPr>
          <p:cNvSpPr txBox="1">
            <a:spLocks/>
          </p:cNvSpPr>
          <p:nvPr/>
        </p:nvSpPr>
        <p:spPr bwMode="auto">
          <a:xfrm>
            <a:off x="-27191" y="620688"/>
            <a:ext cx="9067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Типовое проектирование в строительстве</a:t>
            </a:r>
          </a:p>
        </p:txBody>
      </p:sp>
    </p:spTree>
    <p:extLst>
      <p:ext uri="{BB962C8B-B14F-4D97-AF65-F5344CB8AC3E}">
        <p14:creationId xmlns:p14="http://schemas.microsoft.com/office/powerpoint/2010/main" val="367438178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052736"/>
            <a:ext cx="8746176" cy="580926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00CC"/>
                </a:solidFill>
              </a:rPr>
              <a:t>Алгоритм  активации типового проекта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02060"/>
                </a:solidFill>
              </a:rPr>
              <a:pPr/>
              <a:t>121</a:t>
            </a:fld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275555704"/>
              </p:ext>
            </p:extLst>
          </p:nvPr>
        </p:nvGraphicFramePr>
        <p:xfrm>
          <a:off x="146304" y="1412777"/>
          <a:ext cx="8962200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5789214" y="5013177"/>
            <a:ext cx="2265962" cy="1366971"/>
            <a:chOff x="3046" y="1225767"/>
            <a:chExt cx="2265962" cy="1868945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046" y="1225767"/>
              <a:ext cx="2265962" cy="186894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46056" y="1268777"/>
              <a:ext cx="2179942" cy="1382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195" tIns="36195" rIns="36195" bIns="36195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/>
                <a:t>Добавление материалов рабочего проекта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020367" y="5013177"/>
            <a:ext cx="2248002" cy="1366972"/>
            <a:chOff x="3046" y="1225767"/>
            <a:chExt cx="2265962" cy="1868945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046" y="1225767"/>
              <a:ext cx="2265962" cy="186894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46056" y="1268777"/>
              <a:ext cx="2179942" cy="1382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195" tIns="36195" rIns="36195" bIns="36195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/>
                <a:t>Техно-рабочий типовой проект, готовый к использованию</a:t>
              </a:r>
            </a:p>
          </p:txBody>
        </p:sp>
      </p:grpSp>
      <p:sp>
        <p:nvSpPr>
          <p:cNvPr id="3" name="Выгнутая вправо стрелка 2"/>
          <p:cNvSpPr/>
          <p:nvPr/>
        </p:nvSpPr>
        <p:spPr>
          <a:xfrm>
            <a:off x="8055176" y="3898707"/>
            <a:ext cx="614358" cy="185323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 влево 13"/>
          <p:cNvSpPr/>
          <p:nvPr/>
        </p:nvSpPr>
        <p:spPr>
          <a:xfrm>
            <a:off x="5268369" y="5292147"/>
            <a:ext cx="542350" cy="45979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6776FF3-42A3-494B-8A67-AEB8E39757FE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3CA98B1F-AF1E-4F5C-897D-42D6703BF9D4}"/>
              </a:ext>
            </a:extLst>
          </p:cNvPr>
          <p:cNvSpPr txBox="1">
            <a:spLocks/>
          </p:cNvSpPr>
          <p:nvPr/>
        </p:nvSpPr>
        <p:spPr bwMode="auto">
          <a:xfrm>
            <a:off x="-27191" y="620688"/>
            <a:ext cx="9067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Типовое проектирование в строительстве</a:t>
            </a:r>
          </a:p>
        </p:txBody>
      </p:sp>
    </p:spTree>
    <p:extLst>
      <p:ext uri="{BB962C8B-B14F-4D97-AF65-F5344CB8AC3E}">
        <p14:creationId xmlns:p14="http://schemas.microsoft.com/office/powerpoint/2010/main" val="65997616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" y="908720"/>
            <a:ext cx="9105900" cy="58092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Положение о составе и содержании разделов проектной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564904"/>
            <a:ext cx="2304256" cy="936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Объекты производственного назначения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2564904"/>
            <a:ext cx="2520280" cy="936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Объекты непроизводственного назначения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28184" y="2564904"/>
            <a:ext cx="2304256" cy="9361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Линейные</a:t>
            </a:r>
            <a:br>
              <a:rPr lang="ru-RU" dirty="0"/>
            </a:br>
            <a:r>
              <a:rPr lang="ru-RU" dirty="0"/>
              <a:t> объекты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31663" y="4005064"/>
            <a:ext cx="3312368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Раздел </a:t>
            </a:r>
            <a:r>
              <a:rPr lang="en-US" dirty="0"/>
              <a:t>II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Единые требования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1527425"/>
            <a:ext cx="6696744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Раздел </a:t>
            </a:r>
            <a:r>
              <a:rPr lang="en-US" dirty="0"/>
              <a:t>I</a:t>
            </a:r>
            <a:r>
              <a:rPr lang="ru-RU" dirty="0"/>
              <a:t> Общие положения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868144" y="4005064"/>
            <a:ext cx="2880320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Раздел </a:t>
            </a:r>
            <a:r>
              <a:rPr lang="en-US" dirty="0"/>
              <a:t>III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Единые требования</a:t>
            </a:r>
          </a:p>
        </p:txBody>
      </p:sp>
      <p:cxnSp>
        <p:nvCxnSpPr>
          <p:cNvPr id="14" name="Прямая соединительная линия 13"/>
          <p:cNvCxnSpPr>
            <a:cxnSpLocks/>
            <a:stCxn id="9" idx="2"/>
            <a:endCxn id="6" idx="0"/>
          </p:cNvCxnSpPr>
          <p:nvPr/>
        </p:nvCxnSpPr>
        <p:spPr>
          <a:xfrm>
            <a:off x="4535996" y="2103489"/>
            <a:ext cx="0" cy="4614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4" idx="0"/>
          </p:cNvCxnSpPr>
          <p:nvPr/>
        </p:nvCxnSpPr>
        <p:spPr>
          <a:xfrm flipV="1">
            <a:off x="1547664" y="2348880"/>
            <a:ext cx="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7380312" y="2348880"/>
            <a:ext cx="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1547664" y="2348880"/>
            <a:ext cx="583264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7380312" y="3501008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1547664" y="3501008"/>
            <a:ext cx="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4572000" y="3501008"/>
            <a:ext cx="0" cy="216024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2987824" y="3717032"/>
            <a:ext cx="0" cy="2880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1547664" y="3717032"/>
            <a:ext cx="30243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6614864" y="6414789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02060"/>
                </a:solidFill>
              </a:rPr>
              <a:pPr/>
              <a:t>122</a:t>
            </a:fld>
            <a:endParaRPr lang="ru-RU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698" y="5013176"/>
            <a:ext cx="8658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</a:rPr>
              <a:t>Приложения, устанавливающие специальные требования к проектной документации различных видов объектов и их комплексов, предлагается </a:t>
            </a:r>
            <a:r>
              <a:rPr lang="ru-RU" sz="1600" dirty="0">
                <a:solidFill>
                  <a:srgbClr val="C00000"/>
                </a:solidFill>
              </a:rPr>
              <a:t>установить особенности </a:t>
            </a:r>
            <a:r>
              <a:rPr lang="ru-RU" sz="1600" dirty="0">
                <a:solidFill>
                  <a:srgbClr val="002060"/>
                </a:solidFill>
              </a:rPr>
              <a:t>для 6 видов объектов (</a:t>
            </a:r>
            <a:r>
              <a:rPr lang="ru-RU" sz="1600" dirty="0">
                <a:solidFill>
                  <a:srgbClr val="C00000"/>
                </a:solidFill>
              </a:rPr>
              <a:t>метро, автодороги и территории под них, железные дороги, линии связи, трубопроводы</a:t>
            </a:r>
            <a:r>
              <a:rPr lang="ru-RU" sz="1600" dirty="0">
                <a:solidFill>
                  <a:srgbClr val="002060"/>
                </a:solidFill>
              </a:rPr>
              <a:t>), а также разработать дополнительное приложение, устанавливающее </a:t>
            </a:r>
            <a:r>
              <a:rPr lang="ru-RU" sz="1600" dirty="0">
                <a:solidFill>
                  <a:srgbClr val="C00000"/>
                </a:solidFill>
              </a:rPr>
              <a:t>специальные требования </a:t>
            </a:r>
            <a:r>
              <a:rPr lang="ru-RU" sz="1600" dirty="0">
                <a:solidFill>
                  <a:srgbClr val="002060"/>
                </a:solidFill>
              </a:rPr>
              <a:t>к проектной документации, подготовленной с использованием </a:t>
            </a:r>
            <a:r>
              <a:rPr lang="ru-RU" sz="1600" dirty="0">
                <a:solidFill>
                  <a:srgbClr val="C00000"/>
                </a:solidFill>
              </a:rPr>
              <a:t>типового проекта. 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C4165684-1303-4534-8C7A-7AA4D936432E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24" name="Заголовок 2">
            <a:extLst>
              <a:ext uri="{FF2B5EF4-FFF2-40B4-BE49-F238E27FC236}">
                <a16:creationId xmlns:a16="http://schemas.microsoft.com/office/drawing/2014/main" id="{9FE5E54F-1E78-47CF-A3E2-6A6A8E34A9C6}"/>
              </a:ext>
            </a:extLst>
          </p:cNvPr>
          <p:cNvSpPr txBox="1">
            <a:spLocks/>
          </p:cNvSpPr>
          <p:nvPr/>
        </p:nvSpPr>
        <p:spPr bwMode="auto">
          <a:xfrm>
            <a:off x="-27191" y="620688"/>
            <a:ext cx="9067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Типовое проектирование в строительстве</a:t>
            </a:r>
          </a:p>
        </p:txBody>
      </p:sp>
    </p:spTree>
    <p:extLst>
      <p:ext uri="{BB962C8B-B14F-4D97-AF65-F5344CB8AC3E}">
        <p14:creationId xmlns:p14="http://schemas.microsoft.com/office/powerpoint/2010/main" val="26558810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75032099-8121-41CC-A27F-DAF6476260D1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123</a:t>
            </a:fld>
            <a:endParaRPr lang="ru-RU" altLang="ru-RU" sz="1400" dirty="0">
              <a:latin typeface="Arial" charset="0"/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346582" y="692177"/>
            <a:ext cx="8229600" cy="4333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Инженерные изыскания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16463" y="1341438"/>
            <a:ext cx="4176712" cy="29511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Направления: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Формирование и ведение фондов материалов и данных инженерных изысканий;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усиление надзора (контроля) за выполнением изысканий;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переход на новые программные продукты,  представляющие результаты инженерных изысканий в цифровом формате (3D);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разработка единых стандартов электронного формирования градостроительных документов, включая материалы инженерных изысканий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850" y="5661025"/>
            <a:ext cx="8064500" cy="10080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Инженерные изыскания необходимо обеспечить современными инновационными и информационными технологиями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388" y="4508500"/>
            <a:ext cx="8713787" cy="10080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результаты: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Повышение достоверности и качества материалов инженерных изысканий;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Повышение степени изученности селитебной территории России;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Формирование самоокупаемых фондов материалов и данных инженерных изысканий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9388" y="1300163"/>
            <a:ext cx="4321175" cy="30337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Вызовы: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появление новых средств и технологий обработки геопространственной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информации; 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переход России к рыночной экономике, разрушение государственной системы  инженерных изысканий; 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увеличение количества объектов с обязательными  инженерными изысканиями;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возрастание угроз техногенного характера, обусловленных масштабным развитием строительства объектов повышенной опасности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705B118-6B73-4D9B-80AA-64EA22E81F7D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3625012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642E45-7CA2-4EC9-954F-3B3AC7253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124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9AC3E6BB-8E03-4DC1-84CF-D511C241B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93" y="836712"/>
            <a:ext cx="8229600" cy="4333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Инженерные изыскания</a:t>
            </a:r>
          </a:p>
        </p:txBody>
      </p:sp>
      <p:pic>
        <p:nvPicPr>
          <p:cNvPr id="9" name="Рисунок 8" descr="geopodosnova.jpg">
            <a:extLst>
              <a:ext uri="{FF2B5EF4-FFF2-40B4-BE49-F238E27FC236}">
                <a16:creationId xmlns:a16="http://schemas.microsoft.com/office/drawing/2014/main" id="{2ADCCB3C-2A32-4EDE-94FF-B9E4F09345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42000"/>
          </a:blip>
          <a:stretch>
            <a:fillRect/>
          </a:stretch>
        </p:blipFill>
        <p:spPr>
          <a:xfrm>
            <a:off x="477069" y="3274092"/>
            <a:ext cx="8210550" cy="30178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47BA92-42FB-4C38-940B-D72EB7DCC81B}"/>
              </a:ext>
            </a:extLst>
          </p:cNvPr>
          <p:cNvSpPr txBox="1"/>
          <p:nvPr/>
        </p:nvSpPr>
        <p:spPr>
          <a:xfrm>
            <a:off x="179512" y="1320449"/>
            <a:ext cx="880566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</a:rPr>
              <a:t>Основные направления развития: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</a:rPr>
              <a:t>создание цифрового федерального фонда материалов инженерных изысканий и инженерных цифровых моделей местности (ИЦММ) как базы данных с ограниченным доступом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002060"/>
                </a:solidFill>
              </a:rPr>
              <a:t>совершенствование классификатора топографо-геодезических объектов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002060"/>
                </a:solidFill>
              </a:rPr>
              <a:t>совершенствование классификатора инженерно-геологических данных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002060"/>
                </a:solidFill>
              </a:rPr>
              <a:t>согласование и утверждение единого открытого формата ИЦММ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</a:rPr>
              <a:t>разработка требований к исходной информации для формирования ИЦММ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</a:rPr>
              <a:t>разработка требований к обмену информации между основными участниками инвестиционно-строительных проектов и правил информационного взаимодействия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</a:rPr>
              <a:t>включение в нормативные документы возможностей современного изыскательского оборудования и технологии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CF9F2BC-6861-47CA-B9BF-B23CF8B453F4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51294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6126" y="6381328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125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485" y="677794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технологий «Умный город»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02EBCB9-F815-4C79-A437-BF91F3A516EC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283469AF-5850-4FE4-8F65-09F482C8F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462783"/>
              </p:ext>
            </p:extLst>
          </p:nvPr>
        </p:nvGraphicFramePr>
        <p:xfrm>
          <a:off x="323527" y="1397000"/>
          <a:ext cx="8486886" cy="494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3443">
                  <a:extLst>
                    <a:ext uri="{9D8B030D-6E8A-4147-A177-3AD203B41FA5}">
                      <a16:colId xmlns:a16="http://schemas.microsoft.com/office/drawing/2014/main" val="2481937728"/>
                    </a:ext>
                  </a:extLst>
                </a:gridCol>
                <a:gridCol w="4243443">
                  <a:extLst>
                    <a:ext uri="{9D8B030D-6E8A-4147-A177-3AD203B41FA5}">
                      <a16:colId xmlns:a16="http://schemas.microsoft.com/office/drawing/2014/main" val="40486531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Основные требования стандарта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Используемые ресурсы и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319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Городское управление, включая ИСОГД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Вовлечение граждан, облачные сервисы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93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Умное городское ЖКХ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Интернет вещей, датчики и исполнительные устройства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350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Инновационная городская среда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Виртуальная реальность, 3</a:t>
                      </a:r>
                      <a:r>
                        <a:rPr lang="en-US" dirty="0"/>
                        <a:t>D </a:t>
                      </a:r>
                      <a:r>
                        <a:rPr lang="ru-RU" dirty="0"/>
                        <a:t>модели, </a:t>
                      </a:r>
                      <a:r>
                        <a:rPr lang="en-US" dirty="0"/>
                        <a:t>BIM </a:t>
                      </a:r>
                      <a:r>
                        <a:rPr lang="ru-RU" dirty="0"/>
                        <a:t>технологии, сервисы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686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Умный городской транспорт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Контроль движения, цифровые табло, выделенные полосы, парковки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808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Интеллектуальные системы безопасности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Видеозаписи, системы идентификации, служба спасения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93701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dirty="0"/>
                        <a:t>Интеллектуальная экологическая безопасность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Обращение с отходами, контроль коммунального транспорта, датчики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06821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Инфраструктура сетей связи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Мобильные сети 5</a:t>
                      </a:r>
                      <a:r>
                        <a:rPr lang="en-US" dirty="0"/>
                        <a:t>G</a:t>
                      </a:r>
                      <a:r>
                        <a:rPr lang="ru-RU" dirty="0"/>
                        <a:t>, кабельные сети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22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Туризм и сервис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Облачные сервисы, </a:t>
                      </a:r>
                      <a:r>
                        <a:rPr lang="en-US" dirty="0"/>
                        <a:t>QR</a:t>
                      </a:r>
                      <a:r>
                        <a:rPr lang="ru-RU" dirty="0"/>
                        <a:t>- коды,</a:t>
                      </a:r>
                      <a:r>
                        <a:rPr lang="en-US" dirty="0"/>
                        <a:t>  RFID</a:t>
                      </a:r>
                      <a:r>
                        <a:rPr lang="ru-RU" dirty="0"/>
                        <a:t>-метки, электронные карты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373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293387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14392" y="6388036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126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3058D70-E3BE-4A98-BB0A-15A2A2D6B72C}"/>
              </a:ext>
            </a:extLst>
          </p:cNvPr>
          <p:cNvSpPr/>
          <p:nvPr/>
        </p:nvSpPr>
        <p:spPr>
          <a:xfrm>
            <a:off x="234459" y="741229"/>
            <a:ext cx="8613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статистического учета в строительстве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FED4F08-B469-46EF-8D97-C3293C62B5B1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BC4EC5-1E7E-41D6-819A-237C579379AD}"/>
              </a:ext>
            </a:extLst>
          </p:cNvPr>
          <p:cNvSpPr txBox="1"/>
          <p:nvPr/>
        </p:nvSpPr>
        <p:spPr>
          <a:xfrm>
            <a:off x="323528" y="1268760"/>
            <a:ext cx="852446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 системе </a:t>
            </a:r>
            <a:r>
              <a:rPr lang="ru-RU" dirty="0">
                <a:solidFill>
                  <a:srgbClr val="C00000"/>
                </a:solidFill>
              </a:rPr>
              <a:t>государственной статистической </a:t>
            </a:r>
            <a:r>
              <a:rPr lang="ru-RU" dirty="0">
                <a:solidFill>
                  <a:srgbClr val="002060"/>
                </a:solidFill>
              </a:rPr>
              <a:t>отчетности:</a:t>
            </a:r>
          </a:p>
          <a:p>
            <a:r>
              <a:rPr lang="ru-RU" dirty="0">
                <a:solidFill>
                  <a:srgbClr val="002060"/>
                </a:solidFill>
              </a:rPr>
              <a:t>- уточнить методику определения общих объемов работ в строительстве и инвестиций в основной капитал с учетом скрытой и неформальной деятельности (</a:t>
            </a:r>
            <a:r>
              <a:rPr lang="ru-RU" i="1" dirty="0">
                <a:solidFill>
                  <a:srgbClr val="002060"/>
                </a:solidFill>
              </a:rPr>
              <a:t>Методологические положения по статистике 1998 г.) </a:t>
            </a:r>
            <a:r>
              <a:rPr lang="ru-RU" dirty="0">
                <a:solidFill>
                  <a:srgbClr val="002060"/>
                </a:solidFill>
              </a:rPr>
              <a:t>с учетом современной структуры строительной отрасли, в том числе с учетом стоимости индивидуального жилищного строительства и отделки жилья</a:t>
            </a:r>
          </a:p>
          <a:p>
            <a:r>
              <a:rPr lang="ru-RU" dirty="0">
                <a:solidFill>
                  <a:srgbClr val="002060"/>
                </a:solidFill>
              </a:rPr>
              <a:t>- обеспечить корректное использование показателя объема работ, выполненных по виду деятельности «Строительство», в отношении определения доли строительства в ВВП страны</a:t>
            </a:r>
          </a:p>
          <a:p>
            <a:r>
              <a:rPr lang="ru-RU" dirty="0">
                <a:solidFill>
                  <a:srgbClr val="002060"/>
                </a:solidFill>
              </a:rPr>
              <a:t>- уточнить методику определения структуры жилищного фонда по износу, а также разбивку периодизации при определении структуры жилищного фонда по годам строительства в увязке со сменой индустриальных строительных технологий</a:t>
            </a:r>
          </a:p>
          <a:p>
            <a:r>
              <a:rPr lang="ru-RU" dirty="0">
                <a:solidFill>
                  <a:srgbClr val="002060"/>
                </a:solidFill>
              </a:rPr>
              <a:t>- выполнить мероприятия плана реализации Стратегии развития промышленности строительных материалов</a:t>
            </a:r>
          </a:p>
          <a:p>
            <a:endParaRPr lang="ru-RU" sz="800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Разработать программу развития </a:t>
            </a:r>
            <a:r>
              <a:rPr lang="ru-RU" dirty="0">
                <a:solidFill>
                  <a:srgbClr val="C00000"/>
                </a:solidFill>
              </a:rPr>
              <a:t>отраслевого статистического учета </a:t>
            </a:r>
            <a:r>
              <a:rPr lang="ru-RU" dirty="0">
                <a:solidFill>
                  <a:srgbClr val="002060"/>
                </a:solidFill>
              </a:rPr>
              <a:t>с учетом данных информационной системы обеспечения градостроительной деятельности, а также информационных систем национальных объединений (НОСТРОЙ и НОПРИЗ)</a:t>
            </a:r>
          </a:p>
        </p:txBody>
      </p:sp>
    </p:spTree>
    <p:extLst>
      <p:ext uri="{BB962C8B-B14F-4D97-AF65-F5344CB8AC3E}">
        <p14:creationId xmlns:p14="http://schemas.microsoft.com/office/powerpoint/2010/main" val="21794405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14392" y="6388036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127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3058D70-E3BE-4A98-BB0A-15A2A2D6B72C}"/>
              </a:ext>
            </a:extLst>
          </p:cNvPr>
          <p:cNvSpPr/>
          <p:nvPr/>
        </p:nvSpPr>
        <p:spPr>
          <a:xfrm>
            <a:off x="164275" y="586256"/>
            <a:ext cx="8613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Сценарии развития строительного комплекса 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FED4F08-B469-46EF-8D97-C3293C62B5B1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645024"/>
            <a:ext cx="8280920" cy="2880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Инновационный сценарий</a:t>
            </a:r>
            <a:r>
              <a:rPr lang="ru-RU" dirty="0"/>
              <a:t>:</a:t>
            </a:r>
          </a:p>
          <a:p>
            <a:pPr lvl="0"/>
            <a:r>
              <a:rPr lang="ru-RU" dirty="0">
                <a:solidFill>
                  <a:srgbClr val="000099"/>
                </a:solidFill>
              </a:rPr>
              <a:t>Реализован национальный проект «ЖИЛЬЕ И ГОРОДСКАЯ СРЕДА» и включенные в него федеральные проекты. Ежегодный ввод жилья достиг к 2024 году планового уровня 120 млн. кв. м. Обновлена нормативно-правовая база, позволяющая быстро внедрять инновации, снижены административные барьеры в жилищном строительстве, пересмотрены градостроительные документы в целях эффективного использование земель, активно развивается малоэтажное индустриальное домостроение, в том числе с использованием местных строительных материалов. Осуществлена демонополизация рынка строящегося жилья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52736"/>
            <a:ext cx="8280920" cy="25922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Консервативный сценарий</a:t>
            </a:r>
            <a:r>
              <a:rPr lang="ru-RU" dirty="0"/>
              <a:t>:</a:t>
            </a:r>
          </a:p>
          <a:p>
            <a:pPr lvl="0"/>
            <a:r>
              <a:rPr lang="ru-RU" dirty="0">
                <a:solidFill>
                  <a:srgbClr val="000099"/>
                </a:solidFill>
              </a:rPr>
              <a:t>Национальный проект «ЖИЛЬЕ И ГОРОДСКАЯ СРЕДА» реализован частично. Ежегодный ввод жилья стабилизировался на уровне 75-90 млн. кв. м.</a:t>
            </a:r>
            <a:br>
              <a:rPr lang="ru-RU" dirty="0">
                <a:solidFill>
                  <a:srgbClr val="000099"/>
                </a:solidFill>
              </a:rPr>
            </a:br>
            <a:r>
              <a:rPr lang="ru-RU" dirty="0">
                <a:solidFill>
                  <a:srgbClr val="000099"/>
                </a:solidFill>
              </a:rPr>
              <a:t>Сохранена предписывающая нормативно-правовая база, административные барьеры в жилищном строительстве не полностью снижены, сохраняются существующий порядок использования земель и инерционность внедрения инноваций, не произошла в полной мере адаптация к условиям использования эскроу счетов в качестве механизмов проектного финансирования. Наблюдается монополизация рынка строящегося жилья крупными застройщиками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790777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14392" y="6388036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128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3058D70-E3BE-4A98-BB0A-15A2A2D6B72C}"/>
              </a:ext>
            </a:extLst>
          </p:cNvPr>
          <p:cNvSpPr/>
          <p:nvPr/>
        </p:nvSpPr>
        <p:spPr>
          <a:xfrm>
            <a:off x="199942" y="760306"/>
            <a:ext cx="8613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Риски реализации Стратегии развития строительного комплекса 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FED4F08-B469-46EF-8D97-C3293C62B5B1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9942" y="1268760"/>
            <a:ext cx="8709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Рыночный риск </a:t>
            </a:r>
            <a:r>
              <a:rPr lang="ru-RU" dirty="0">
                <a:solidFill>
                  <a:srgbClr val="002060"/>
                </a:solidFill>
              </a:rPr>
              <a:t>- отрасль зависит от инвестиций в основной капитал и платежеспособного спроса населения на жилье. Эти факторы зависят в свою очередь от темпов роста экономики России и доходов населения</a:t>
            </a:r>
          </a:p>
          <a:p>
            <a:r>
              <a:rPr lang="ru-RU" b="1" dirty="0">
                <a:solidFill>
                  <a:srgbClr val="C00000"/>
                </a:solidFill>
              </a:rPr>
              <a:t>Риск сырьевой базы </a:t>
            </a:r>
            <a:r>
              <a:rPr lang="ru-RU" dirty="0">
                <a:solidFill>
                  <a:srgbClr val="002060"/>
                </a:solidFill>
              </a:rPr>
              <a:t>отсутствует, так как промышленность строительных материалов имеет достаточно производственных резервов для определенного увеличения объемов производства</a:t>
            </a:r>
          </a:p>
          <a:p>
            <a:r>
              <a:rPr lang="ru-RU" b="1" dirty="0">
                <a:solidFill>
                  <a:srgbClr val="C00000"/>
                </a:solidFill>
              </a:rPr>
              <a:t>Риск недофинансирования </a:t>
            </a:r>
            <a:r>
              <a:rPr lang="ru-RU" dirty="0">
                <a:solidFill>
                  <a:srgbClr val="002060"/>
                </a:solidFill>
              </a:rPr>
              <a:t>мероприятий Стратегии со стороны государства. Снижение финансирования мероприятий национального проекта может снизить полноту его реализации на 10-15%</a:t>
            </a:r>
          </a:p>
          <a:p>
            <a:r>
              <a:rPr lang="ru-RU" b="1" dirty="0">
                <a:solidFill>
                  <a:srgbClr val="C00000"/>
                </a:solidFill>
              </a:rPr>
              <a:t>Риск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обеспечении </a:t>
            </a:r>
            <a:r>
              <a:rPr lang="ru-RU" b="1" dirty="0">
                <a:solidFill>
                  <a:srgbClr val="C00000"/>
                </a:solidFill>
              </a:rPr>
              <a:t>безопасности</a:t>
            </a:r>
            <a:r>
              <a:rPr lang="ru-RU" dirty="0">
                <a:solidFill>
                  <a:srgbClr val="002060"/>
                </a:solidFill>
              </a:rPr>
              <a:t> объектов (спасение с верхних этажей жилых зданий при ЧП). Этот риск может быть снижен за счет мероприятий технического регулирования для многоэтажного и полностью исключен для малоэтажного жилищного строительства</a:t>
            </a:r>
          </a:p>
          <a:p>
            <a:r>
              <a:rPr lang="ru-RU" b="1" dirty="0">
                <a:solidFill>
                  <a:srgbClr val="C00000"/>
                </a:solidFill>
              </a:rPr>
              <a:t>Риск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экологической безопасности </a:t>
            </a:r>
            <a:r>
              <a:rPr lang="ru-RU" dirty="0">
                <a:solidFill>
                  <a:srgbClr val="002060"/>
                </a:solidFill>
              </a:rPr>
              <a:t>связан с экологически вредным влиянием объектов недвижимости на окружающую среду, а также с утилизацией отходов, включая строительный мусор при сносе этих объектов. Пути снижения рисков – в совершенствовании архитектурно-градостроительного планирования и развитии малоэтажной застройки</a:t>
            </a:r>
          </a:p>
        </p:txBody>
      </p:sp>
    </p:spTree>
    <p:extLst>
      <p:ext uri="{BB962C8B-B14F-4D97-AF65-F5344CB8AC3E}">
        <p14:creationId xmlns:p14="http://schemas.microsoft.com/office/powerpoint/2010/main" val="73215230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14392" y="6388036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129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3058D70-E3BE-4A98-BB0A-15A2A2D6B72C}"/>
              </a:ext>
            </a:extLst>
          </p:cNvPr>
          <p:cNvSpPr/>
          <p:nvPr/>
        </p:nvSpPr>
        <p:spPr>
          <a:xfrm>
            <a:off x="234459" y="741229"/>
            <a:ext cx="8613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Риски реализации Стратегии развития строительного комплекса 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FED4F08-B469-46EF-8D97-C3293C62B5B1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008" y="1121988"/>
            <a:ext cx="861353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Риск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при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формировании </a:t>
            </a:r>
            <a:r>
              <a:rPr lang="ru-RU" b="1" dirty="0">
                <a:solidFill>
                  <a:srgbClr val="C00000"/>
                </a:solidFill>
              </a:rPr>
              <a:t>комфортной</a:t>
            </a:r>
            <a:r>
              <a:rPr lang="ru-RU" dirty="0">
                <a:solidFill>
                  <a:srgbClr val="002060"/>
                </a:solidFill>
              </a:rPr>
              <a:t> городской среды связан с нерешенностью проблем стоянок автомобилей для многоэтажной застройки, а также соответствия возможностей городского транспорта потребностям населения</a:t>
            </a:r>
          </a:p>
          <a:p>
            <a:r>
              <a:rPr lang="ru-RU" b="1" dirty="0">
                <a:solidFill>
                  <a:srgbClr val="C00000"/>
                </a:solidFill>
              </a:rPr>
              <a:t>Риск </a:t>
            </a:r>
            <a:r>
              <a:rPr lang="ru-RU" dirty="0">
                <a:solidFill>
                  <a:srgbClr val="002060"/>
                </a:solidFill>
              </a:rPr>
              <a:t>изменения </a:t>
            </a:r>
            <a:r>
              <a:rPr lang="ru-RU" b="1" dirty="0">
                <a:solidFill>
                  <a:srgbClr val="C00000"/>
                </a:solidFill>
              </a:rPr>
              <a:t>финансовой (налоговой) нагрузки </a:t>
            </a:r>
            <a:r>
              <a:rPr lang="ru-RU" dirty="0">
                <a:solidFill>
                  <a:srgbClr val="002060"/>
                </a:solidFill>
              </a:rPr>
              <a:t>на участников рынка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связан с нестабильностью градостроительного, налогового и гражданского законодательства в России. Частично проявился при переходе на проектное финансирование долевого строительства многоквартирного жилья. Для снижения риска необходим мораторий на недостаточно проработанные изменения в законодательстве</a:t>
            </a:r>
          </a:p>
          <a:p>
            <a:r>
              <a:rPr lang="ru-RU" b="1" dirty="0">
                <a:solidFill>
                  <a:srgbClr val="C00000"/>
                </a:solidFill>
              </a:rPr>
              <a:t>Технологические риски </a:t>
            </a:r>
            <a:r>
              <a:rPr lang="ru-RU" dirty="0">
                <a:solidFill>
                  <a:srgbClr val="002060"/>
                </a:solidFill>
              </a:rPr>
              <a:t>включают инертность отрасли к инновациям. Снижение этих рисков лежит в сферах технического регулирования, типизации проектирования, цифровизации отрасли, повышения ответственности ГАПов, ГИПов и других ведущих специалистов, подготовки кадров, развития отраслевой науки, в том числе фундаментальной </a:t>
            </a:r>
          </a:p>
          <a:p>
            <a:r>
              <a:rPr lang="ru-RU" b="1" dirty="0">
                <a:solidFill>
                  <a:srgbClr val="C00000"/>
                </a:solidFill>
              </a:rPr>
              <a:t>Административные риски</a:t>
            </a:r>
            <a:r>
              <a:rPr lang="ru-RU" dirty="0">
                <a:solidFill>
                  <a:srgbClr val="002060"/>
                </a:solidFill>
              </a:rPr>
              <a:t> связаны с особенностями структуры управления отраслью и могут быть снижены за счет вовлечения в реализацию Стратегии профессионального сообщества, в том числе путем развития системы саморегулирования </a:t>
            </a:r>
          </a:p>
        </p:txBody>
      </p:sp>
    </p:spTree>
    <p:extLst>
      <p:ext uri="{BB962C8B-B14F-4D97-AF65-F5344CB8AC3E}">
        <p14:creationId xmlns:p14="http://schemas.microsoft.com/office/powerpoint/2010/main" val="2310117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8F2588-D4C9-43DB-B01F-774D372AB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4185" y="6309320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13</a:t>
            </a:fld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630B6F0D-93D7-4A52-B10F-7CEC283AC0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772609"/>
              </p:ext>
            </p:extLst>
          </p:nvPr>
        </p:nvGraphicFramePr>
        <p:xfrm>
          <a:off x="107504" y="1412776"/>
          <a:ext cx="4032448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F9DE309-7479-4007-83B5-B5826DEE7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56690"/>
              </p:ext>
            </p:extLst>
          </p:nvPr>
        </p:nvGraphicFramePr>
        <p:xfrm>
          <a:off x="4211960" y="1844824"/>
          <a:ext cx="4680522" cy="33822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1962">
                  <a:extLst>
                    <a:ext uri="{9D8B030D-6E8A-4147-A177-3AD203B41FA5}">
                      <a16:colId xmlns:a16="http://schemas.microsoft.com/office/drawing/2014/main" val="1844943527"/>
                    </a:ext>
                  </a:extLst>
                </a:gridCol>
                <a:gridCol w="799520">
                  <a:extLst>
                    <a:ext uri="{9D8B030D-6E8A-4147-A177-3AD203B41FA5}">
                      <a16:colId xmlns:a16="http://schemas.microsoft.com/office/drawing/2014/main" val="3004529288"/>
                    </a:ext>
                  </a:extLst>
                </a:gridCol>
                <a:gridCol w="799520">
                  <a:extLst>
                    <a:ext uri="{9D8B030D-6E8A-4147-A177-3AD203B41FA5}">
                      <a16:colId xmlns:a16="http://schemas.microsoft.com/office/drawing/2014/main" val="3795947057"/>
                    </a:ext>
                  </a:extLst>
                </a:gridCol>
                <a:gridCol w="799520">
                  <a:extLst>
                    <a:ext uri="{9D8B030D-6E8A-4147-A177-3AD203B41FA5}">
                      <a16:colId xmlns:a16="http://schemas.microsoft.com/office/drawing/2014/main" val="3388001912"/>
                    </a:ext>
                  </a:extLst>
                </a:gridCol>
              </a:tblGrid>
              <a:tr h="318817"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Категория земель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доля,%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площадь, тыс. га</a:t>
                      </a:r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2926233"/>
                  </a:ext>
                </a:extLst>
              </a:tr>
              <a:tr h="3201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Всего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Частная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167704"/>
                  </a:ext>
                </a:extLst>
              </a:tr>
              <a:tr h="32015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Лесной фонд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65,6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rgbClr val="C00000"/>
                          </a:solidFill>
                          <a:effectLst/>
                        </a:rPr>
                        <a:t>1121928</a:t>
                      </a:r>
                      <a:endParaRPr lang="ru-RU" sz="14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rgbClr val="C00000"/>
                          </a:solidFill>
                          <a:effectLst/>
                        </a:rPr>
                        <a:t>0,5</a:t>
                      </a:r>
                      <a:endParaRPr lang="ru-RU" sz="14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650711"/>
                  </a:ext>
                </a:extLst>
              </a:tr>
              <a:tr h="50216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Сельхозназначения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22,6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386135,8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rgbClr val="C00000"/>
                          </a:solidFill>
                          <a:effectLst/>
                        </a:rPr>
                        <a:t>128336,7</a:t>
                      </a:r>
                      <a:endParaRPr lang="ru-RU" sz="14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090523"/>
                  </a:ext>
                </a:extLst>
              </a:tr>
              <a:tr h="32015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Земли запаса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rgbClr val="C00000"/>
                          </a:solidFill>
                          <a:effectLst/>
                        </a:rPr>
                        <a:t>5,3</a:t>
                      </a:r>
                      <a:endParaRPr lang="ru-RU" sz="14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90864,6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42820"/>
                  </a:ext>
                </a:extLst>
              </a:tr>
              <a:tr h="32015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Особо охраняемые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2,7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46065,8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11,2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52095"/>
                  </a:ext>
                </a:extLst>
              </a:tr>
              <a:tr h="32015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Водный фонд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1,6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28044,5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0,8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256286"/>
                  </a:ext>
                </a:extLst>
              </a:tr>
              <a:tr h="32015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Промышленные и др.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16898,9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211,4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15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Населенные пункты,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1,2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19886,9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4411,1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087775"/>
                  </a:ext>
                </a:extLst>
              </a:tr>
              <a:tr h="32015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effectLst/>
                        </a:rPr>
                        <a:t>в</a:t>
                      </a:r>
                      <a:r>
                        <a:rPr lang="ru-RU" sz="1600" b="1" u="none" strike="noStrike" baseline="0" dirty="0">
                          <a:effectLst/>
                        </a:rPr>
                        <a:t> </a:t>
                      </a:r>
                      <a:r>
                        <a:rPr lang="ru-RU" sz="1600" b="1" u="none" strike="noStrike" baseline="0" dirty="0" err="1">
                          <a:effectLst/>
                        </a:rPr>
                        <a:t>т.ч</a:t>
                      </a:r>
                      <a:r>
                        <a:rPr lang="ru-RU" sz="1600" b="1" u="none" strike="noStrike" baseline="0" dirty="0">
                          <a:effectLst/>
                        </a:rPr>
                        <a:t>. застройка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3470,0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DDE9D1E5-4849-449D-AC50-C9010DDB4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6" y="987215"/>
            <a:ext cx="8877671" cy="67143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использования земельного фонда Российской Федерации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C747C76-FA87-4DBC-A97F-114ED842DC62}"/>
              </a:ext>
            </a:extLst>
          </p:cNvPr>
          <p:cNvSpPr/>
          <p:nvPr/>
        </p:nvSpPr>
        <p:spPr>
          <a:xfrm>
            <a:off x="405878" y="587105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640288"/>
            <a:ext cx="9144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Сложившаяся ситуация по использованию земельного фонда и развитию системы расселения страны привели к опустыниванию одних территорий и сверхконцентрации населения на других территориях России (в пределах 1% территории)</a:t>
            </a:r>
            <a:endParaRPr lang="ru-RU" sz="1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645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34925" y="1080396"/>
            <a:ext cx="91090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  <a:tabLst>
                <a:tab pos="444500" algn="l"/>
                <a:tab pos="812800" algn="l"/>
              </a:tabLst>
              <a:defRPr/>
            </a:pPr>
            <a:r>
              <a:rPr lang="ru-RU" b="1" dirty="0">
                <a:solidFill>
                  <a:srgbClr val="0000CC"/>
                </a:solidFill>
                <a:latin typeface="Arial" charset="0"/>
              </a:rPr>
              <a:t>Структура жилищного фонда</a:t>
            </a:r>
          </a:p>
        </p:txBody>
      </p:sp>
      <p:sp>
        <p:nvSpPr>
          <p:cNvPr id="6150" name="Rectangle 3"/>
          <p:cNvSpPr>
            <a:spLocks noChangeArrowheads="1"/>
          </p:cNvSpPr>
          <p:nvPr/>
        </p:nvSpPr>
        <p:spPr bwMode="auto">
          <a:xfrm>
            <a:off x="46507" y="1772816"/>
            <a:ext cx="294131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tabLst>
                <a:tab pos="444500" algn="l"/>
                <a:tab pos="812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tabLst>
                <a:tab pos="444500" algn="l"/>
                <a:tab pos="812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tabLst>
                <a:tab pos="444500" algn="l"/>
                <a:tab pos="812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444500" algn="l"/>
                <a:tab pos="812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tabLst>
                <a:tab pos="444500" algn="l"/>
                <a:tab pos="812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4500" algn="l"/>
                <a:tab pos="812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4500" algn="l"/>
                <a:tab pos="812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4500" algn="l"/>
                <a:tab pos="812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4500" algn="l"/>
                <a:tab pos="812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99"/>
                </a:solidFill>
                <a:latin typeface="Arial Narrow" panose="020B0606020202030204" pitchFamily="34" charset="0"/>
              </a:rPr>
              <a:t>По годам постройки</a:t>
            </a:r>
          </a:p>
        </p:txBody>
      </p:sp>
      <p:sp>
        <p:nvSpPr>
          <p:cNvPr id="6152" name="Rectangle 3"/>
          <p:cNvSpPr>
            <a:spLocks noChangeArrowheads="1"/>
          </p:cNvSpPr>
          <p:nvPr/>
        </p:nvSpPr>
        <p:spPr bwMode="auto">
          <a:xfrm>
            <a:off x="-3111" y="4196385"/>
            <a:ext cx="2774911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tabLst>
                <a:tab pos="444500" algn="l"/>
                <a:tab pos="812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tabLst>
                <a:tab pos="444500" algn="l"/>
                <a:tab pos="812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tabLst>
                <a:tab pos="444500" algn="l"/>
                <a:tab pos="812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444500" algn="l"/>
                <a:tab pos="812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tabLst>
                <a:tab pos="444500" algn="l"/>
                <a:tab pos="812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4500" algn="l"/>
                <a:tab pos="812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4500" algn="l"/>
                <a:tab pos="812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4500" algn="l"/>
                <a:tab pos="812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4500" algn="l"/>
                <a:tab pos="812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99"/>
                </a:solidFill>
                <a:latin typeface="Arial Narrow" panose="020B0606020202030204" pitchFamily="34" charset="0"/>
              </a:rPr>
              <a:t>По степени износа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6309320"/>
            <a:ext cx="2133600" cy="365125"/>
          </a:xfrm>
        </p:spPr>
        <p:txBody>
          <a:bodyPr/>
          <a:lstStyle/>
          <a:p>
            <a:pPr>
              <a:defRPr/>
            </a:pPr>
            <a:fld id="{8ADC6058-391C-4C35-A3B2-D23E73961D66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14</a:t>
            </a:fld>
            <a:endParaRPr lang="ru-RU" sz="1400" dirty="0">
              <a:solidFill>
                <a:schemeClr val="tx1"/>
              </a:solidFill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7073441"/>
              </p:ext>
            </p:extLst>
          </p:nvPr>
        </p:nvGraphicFramePr>
        <p:xfrm>
          <a:off x="1043608" y="1269818"/>
          <a:ext cx="777686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2079205"/>
              </p:ext>
            </p:extLst>
          </p:nvPr>
        </p:nvGraphicFramePr>
        <p:xfrm>
          <a:off x="1384344" y="3645024"/>
          <a:ext cx="7265259" cy="288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12E7A86-1A4A-4EC3-91F2-60505D10BAA8}"/>
              </a:ext>
            </a:extLst>
          </p:cNvPr>
          <p:cNvSpPr/>
          <p:nvPr/>
        </p:nvSpPr>
        <p:spPr>
          <a:xfrm>
            <a:off x="333872" y="589631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44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32CBAC-C8A2-44A1-A68F-28A9F291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232" y="6348023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B83BE5F-B345-46E8-977A-43FB7F393C41}"/>
              </a:ext>
            </a:extLst>
          </p:cNvPr>
          <p:cNvSpPr txBox="1">
            <a:spLocks/>
          </p:cNvSpPr>
          <p:nvPr/>
        </p:nvSpPr>
        <p:spPr bwMode="auto">
          <a:xfrm>
            <a:off x="159552" y="1165310"/>
            <a:ext cx="8856663" cy="60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Ввод многоквартирных и индивидуальных жилых домов (млн кв. м) и средняя фактическая стоимость строительства 1 кв. м общей площади жилых помещений (тыс. руб.)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76" y="1768621"/>
            <a:ext cx="7344816" cy="4806027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79511" y="14078"/>
            <a:ext cx="8805664" cy="663716"/>
          </a:xfrm>
        </p:spPr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747C76-FA87-4DBC-A97F-114ED842DC62}"/>
              </a:ext>
            </a:extLst>
          </p:cNvPr>
          <p:cNvSpPr/>
          <p:nvPr/>
        </p:nvSpPr>
        <p:spPr>
          <a:xfrm>
            <a:off x="405878" y="587105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03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16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7890" name="Picture 2" descr="http://www.gks.ru/free_doc/new_site/business/stroit/stroi_graf.files/image0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75" y="2132856"/>
            <a:ext cx="7560840" cy="442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7795" y="1340768"/>
            <a:ext cx="900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Темпы роста индивидуального жилищного строительства многократно превышают общие темпы роста жилищного строительства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040168-E8BA-4C63-95AB-2DFA9B80B8EE}"/>
              </a:ext>
            </a:extLst>
          </p:cNvPr>
          <p:cNvSpPr/>
          <p:nvPr/>
        </p:nvSpPr>
        <p:spPr>
          <a:xfrm>
            <a:off x="333872" y="589631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42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29FF663-EA04-4A83-9E00-9E1DE9BAB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385" y="1268760"/>
            <a:ext cx="8517916" cy="5472608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Основные претензии к потребительским качествам МКД, ведущие к снижению объемов или прекращению их строительства в большинстве стран мира, включая КНР: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жителей верхних этажей -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технологий спасения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ЧС и по требованиям гражданской обороны; пониженный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комфортности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проживания вследствие полной зависимости от лифтов и возможных сбоев в системах инженерного оборудования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функциональные недостатки по условиям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проветривания, воздухообмена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(без систем принудительной вентиляции), гигиенические последствия инфильтрации воздуха нижележащих этажей,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психологический дискомфорт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выходов на балконы и лоджии на уровнях выше 7-8 этажей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недостижимость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комфортности городской среды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вследствие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неразрешимости проблем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автостоянок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условий выездов из кварталов и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загрузки улично-дорожной сети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гипертрофии емкости образовательных учреждений – школ на многие тысячи учащихся, дошкольных учреждений – на многие сотни детей при крайней ограниченности пространств их размещения</a:t>
            </a:r>
            <a:endParaRPr lang="ru-RU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недвижимости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короткий жизненный цикл объекта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различии сроков службы   элементов зданий (лифтов, инженерного оборудования и др.), что приводит к необходимости периодических работ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капитальному ремонту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сложности проблем</a:t>
            </a:r>
            <a:r>
              <a:rPr lang="ru-RU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сноса и утилизации объекта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том числе строительного мусора от сноса железобетонных конструкций зданий)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D93488-D255-427D-81F9-C4C39DFA3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A9D0022-E7DC-4AE3-8B49-D27B5B4B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37" y="764704"/>
            <a:ext cx="8939212" cy="5095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Оценка уровня комфортности многоэтажных жилых домов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914A899-71DA-4C55-A176-66E473FE6F12}"/>
              </a:ext>
            </a:extLst>
          </p:cNvPr>
          <p:cNvSpPr/>
          <p:nvPr/>
        </p:nvSpPr>
        <p:spPr>
          <a:xfrm>
            <a:off x="333872" y="477739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41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0136" y="768096"/>
            <a:ext cx="3483864" cy="4206240"/>
          </a:xfrm>
          <a:prstGeom prst="rect">
            <a:avLst/>
          </a:prstGeom>
        </p:spPr>
      </p:pic>
      <p:pic>
        <p:nvPicPr>
          <p:cNvPr id="4" name="Объект 3" descr="C:\Users\79822\OneDrive\Изображения\Девяткино2.PN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8096"/>
            <a:ext cx="5895242" cy="42062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32303"/>
            <a:ext cx="7856982" cy="64807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Недостатки формирования многоэтажной застройки </a:t>
            </a:r>
          </a:p>
        </p:txBody>
      </p:sp>
      <p:pic>
        <p:nvPicPr>
          <p:cNvPr id="6" name="Рисунок 5" descr="http://pronovostroyku.ru/wp-content/uploads/2017/10/ba7993f297c68a1a0c72a303aec1cc4a.jpg">
            <a:extLst>
              <a:ext uri="{FF2B5EF4-FFF2-40B4-BE49-F238E27FC236}">
                <a16:creationId xmlns:a16="http://schemas.microsoft.com/office/drawing/2014/main" id="{AF2A326E-16EA-46E2-A6D4-7B0305AF8AE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74337"/>
            <a:ext cx="2307981" cy="188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madegroup.ru/images/dom_parkovaya_3.JPG">
            <a:extLst>
              <a:ext uri="{FF2B5EF4-FFF2-40B4-BE49-F238E27FC236}">
                <a16:creationId xmlns:a16="http://schemas.microsoft.com/office/drawing/2014/main" id="{EDE2772C-950F-45BF-905C-8830E529987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380" y="4974337"/>
            <a:ext cx="3248756" cy="188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popgun.ru/files/g/53/orig/3963965.jpg">
            <a:extLst>
              <a:ext uri="{FF2B5EF4-FFF2-40B4-BE49-F238E27FC236}">
                <a16:creationId xmlns:a16="http://schemas.microsoft.com/office/drawing/2014/main" id="{F2E8B77E-ECA6-495B-9BFA-3DD47A8F217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136" y="4945736"/>
            <a:ext cx="3483864" cy="19122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E9936A0-A51D-4E83-8D1E-62692B213277}"/>
              </a:ext>
            </a:extLst>
          </p:cNvPr>
          <p:cNvSpPr/>
          <p:nvPr/>
        </p:nvSpPr>
        <p:spPr>
          <a:xfrm>
            <a:off x="333872" y="477739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15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44893" y="1052736"/>
            <a:ext cx="8496944" cy="638944"/>
          </a:xfrm>
        </p:spPr>
        <p:txBody>
          <a:bodyPr/>
          <a:lstStyle/>
          <a:p>
            <a:r>
              <a:rPr lang="ru-RU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введенных в эксплуатацию жилых домов в Российской Федерации по этажности  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3437202"/>
              </p:ext>
            </p:extLst>
          </p:nvPr>
        </p:nvGraphicFramePr>
        <p:xfrm>
          <a:off x="225858" y="1556792"/>
          <a:ext cx="8712969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19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CB89F88-28A0-4782-8433-658FFA349991}"/>
              </a:ext>
            </a:extLst>
          </p:cNvPr>
          <p:cNvSpPr/>
          <p:nvPr/>
        </p:nvSpPr>
        <p:spPr>
          <a:xfrm>
            <a:off x="333872" y="589631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97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6126" y="6381328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2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485" y="677794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строительной отрасли для целей стратегического планирования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3AD7F3-A200-4061-8D97-4A349E47CDAC}"/>
              </a:ext>
            </a:extLst>
          </p:cNvPr>
          <p:cNvSpPr txBox="1"/>
          <p:nvPr/>
        </p:nvSpPr>
        <p:spPr>
          <a:xfrm>
            <a:off x="405879" y="1482847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</a:rPr>
              <a:t>Строительство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представляет собой межотраслевой комплекс в экономике страны, который предназначен для ввода в действие новых, а также реконструкции, расширения, ремонта и технического перевооружения действующих объектов производственного и непроизводственного назначения.</a:t>
            </a:r>
            <a:endParaRPr lang="ru-RU" dirty="0">
              <a:solidFill>
                <a:srgbClr val="C00000"/>
              </a:solidFill>
            </a:endParaRPr>
          </a:p>
          <a:p>
            <a:pPr algn="just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Термин</a:t>
            </a:r>
            <a:r>
              <a:rPr lang="ru-RU" dirty="0">
                <a:solidFill>
                  <a:srgbClr val="C00000"/>
                </a:solidFill>
              </a:rPr>
              <a:t> строительная отрасль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использован для обозначения комплексной градостроительной деятельности, включающей подготовку градостроительных решений, территориальное планирование, градостроительное зонирование, планировку территории, выполнение изыскательских работ и архитектурно-строительного проектирования, в том числе с использованием системы цифровизации, выбор исполнителей, подготовку и заключение контрактов, организацию и выполнение строительно-монтажных работ, производство строительных материалов, изделий и комплектующих, использование строительных машин и механизмов, строительную экспертизу и контроль качества, ценовой аудит, инфраструктурное и коммуникационное обеспечение объектов строительства, в которой участвуют специалисты различного уровня профессиональной подготовки и опыта.   </a:t>
            </a:r>
          </a:p>
        </p:txBody>
      </p:sp>
    </p:spTree>
    <p:extLst>
      <p:ext uri="{BB962C8B-B14F-4D97-AF65-F5344CB8AC3E}">
        <p14:creationId xmlns:p14="http://schemas.microsoft.com/office/powerpoint/2010/main" val="3373902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71248" y="1251768"/>
            <a:ext cx="9109075" cy="43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  <a:tabLst>
                <a:tab pos="444500" algn="l"/>
                <a:tab pos="812800" algn="l"/>
              </a:tabLst>
              <a:defRPr/>
            </a:pPr>
            <a:r>
              <a:rPr lang="ru-RU" b="1" dirty="0">
                <a:solidFill>
                  <a:srgbClr val="0070C0"/>
                </a:solidFill>
                <a:latin typeface="Arial" charset="0"/>
              </a:rPr>
              <a:t>Усредненная структура цены и себестоимости строительства жилья</a:t>
            </a: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456455"/>
              </p:ext>
            </p:extLst>
          </p:nvPr>
        </p:nvGraphicFramePr>
        <p:xfrm>
          <a:off x="156948" y="1957724"/>
          <a:ext cx="4398963" cy="4797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680" name="Object 8"/>
          <p:cNvGraphicFramePr>
            <a:graphicFrameLocks noChangeAspect="1"/>
          </p:cNvGraphicFramePr>
          <p:nvPr/>
        </p:nvGraphicFramePr>
        <p:xfrm>
          <a:off x="4499992" y="1906925"/>
          <a:ext cx="4591050" cy="4939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7" r:id="rId5" imgW="4590686" imgH="5651482" progId="">
                  <p:embed/>
                </p:oleObj>
              </mc:Choice>
              <mc:Fallback>
                <p:oleObj r:id="rId5" imgW="4590686" imgH="5651482" progId="">
                  <p:embed/>
                  <p:pic>
                    <p:nvPicPr>
                      <p:cNvPr id="0" name="Picture 2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1906925"/>
                        <a:ext cx="4591050" cy="49397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457" name="Text Box 9"/>
          <p:cNvSpPr txBox="1">
            <a:spLocks noChangeArrowheads="1"/>
          </p:cNvSpPr>
          <p:nvPr/>
        </p:nvSpPr>
        <p:spPr bwMode="auto">
          <a:xfrm>
            <a:off x="653820" y="1681906"/>
            <a:ext cx="28797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dirty="0">
                <a:solidFill>
                  <a:srgbClr val="0000CC"/>
                </a:solidFill>
                <a:latin typeface="Arial" charset="0"/>
              </a:rPr>
              <a:t>Структура цены жилья</a:t>
            </a:r>
          </a:p>
        </p:txBody>
      </p:sp>
      <p:sp>
        <p:nvSpPr>
          <p:cNvPr id="232458" name="Text Box 10"/>
          <p:cNvSpPr txBox="1">
            <a:spLocks noChangeArrowheads="1"/>
          </p:cNvSpPr>
          <p:nvPr/>
        </p:nvSpPr>
        <p:spPr bwMode="auto">
          <a:xfrm>
            <a:off x="5154383" y="1678173"/>
            <a:ext cx="31670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dirty="0">
                <a:solidFill>
                  <a:srgbClr val="0000CC"/>
                </a:solidFill>
                <a:latin typeface="Arial" charset="0"/>
              </a:rPr>
              <a:t>Структура себестоимости строительства жилья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28287" y="6309320"/>
            <a:ext cx="2133600" cy="365125"/>
          </a:xfrm>
        </p:spPr>
        <p:txBody>
          <a:bodyPr/>
          <a:lstStyle/>
          <a:p>
            <a:pPr>
              <a:defRPr/>
            </a:pPr>
            <a:fld id="{8ADC6058-391C-4C35-A3B2-D23E73961D66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20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F43897-B484-4B8F-A7A2-30FC2AB3846D}"/>
              </a:ext>
            </a:extLst>
          </p:cNvPr>
          <p:cNvSpPr/>
          <p:nvPr/>
        </p:nvSpPr>
        <p:spPr>
          <a:xfrm>
            <a:off x="333872" y="589631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82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TextBox 1"/>
          <p:cNvSpPr txBox="1">
            <a:spLocks noChangeArrowheads="1"/>
          </p:cNvSpPr>
          <p:nvPr/>
        </p:nvSpPr>
        <p:spPr bwMode="auto">
          <a:xfrm>
            <a:off x="35875" y="3369722"/>
            <a:ext cx="9109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99"/>
                </a:solidFill>
              </a:rPr>
              <a:t>Средняя фактическая стоимость строительства 1 кв. м жилья, тыс. руб.</a:t>
            </a:r>
          </a:p>
        </p:txBody>
      </p:sp>
      <p:sp>
        <p:nvSpPr>
          <p:cNvPr id="29704" name="TextBox 9"/>
          <p:cNvSpPr txBox="1">
            <a:spLocks noChangeArrowheads="1"/>
          </p:cNvSpPr>
          <p:nvPr/>
        </p:nvSpPr>
        <p:spPr bwMode="auto">
          <a:xfrm>
            <a:off x="71287" y="895407"/>
            <a:ext cx="9109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99"/>
                </a:solidFill>
              </a:rPr>
              <a:t>Средняя цена 1 кв. м жилья, тыс. руб.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70343107"/>
              </p:ext>
            </p:extLst>
          </p:nvPr>
        </p:nvGraphicFramePr>
        <p:xfrm>
          <a:off x="-1432" y="3674173"/>
          <a:ext cx="9143999" cy="2518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762939317"/>
              </p:ext>
            </p:extLst>
          </p:nvPr>
        </p:nvGraphicFramePr>
        <p:xfrm>
          <a:off x="48447" y="1262414"/>
          <a:ext cx="9120894" cy="2510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31047" y="6021288"/>
            <a:ext cx="8822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На рынке проявляется стабильная разность между средней ценой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первичного рынка жилья и фактической стоимостью его строительства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6441736"/>
            <a:ext cx="2133600" cy="365125"/>
          </a:xfrm>
        </p:spPr>
        <p:txBody>
          <a:bodyPr/>
          <a:lstStyle/>
          <a:p>
            <a:pPr>
              <a:defRPr/>
            </a:pPr>
            <a:fld id="{8ADC6058-391C-4C35-A3B2-D23E73961D66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21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79511" y="28980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544C5BF-7135-4B11-933B-BBF96D3E320B}"/>
              </a:ext>
            </a:extLst>
          </p:cNvPr>
          <p:cNvSpPr/>
          <p:nvPr/>
        </p:nvSpPr>
        <p:spPr>
          <a:xfrm>
            <a:off x="333872" y="589631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65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599444" y="43934"/>
            <a:ext cx="101574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1283127"/>
            <a:ext cx="4525911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599444" y="5171559"/>
            <a:ext cx="101574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467965892"/>
              </p:ext>
            </p:extLst>
          </p:nvPr>
        </p:nvGraphicFramePr>
        <p:xfrm>
          <a:off x="58167" y="1277038"/>
          <a:ext cx="4427984" cy="3894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1" y="1107760"/>
            <a:ext cx="4544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Проживание в индивидуальных жилых домах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35152D-0074-41A8-B637-A393AD0C29AA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22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5F635A-4CE6-4430-A97B-CC35A48DECC8}"/>
              </a:ext>
            </a:extLst>
          </p:cNvPr>
          <p:cNvSpPr/>
          <p:nvPr/>
        </p:nvSpPr>
        <p:spPr>
          <a:xfrm>
            <a:off x="405879" y="707650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1506" y="5177573"/>
            <a:ext cx="9131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Количество квартир (жилых единиц) в РФ составляет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69,5 млн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количество семей (домохозяйств) составляет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55 млн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т.е. количество жилых единиц на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 млн.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превышает количество семей. 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Более 50% семей состоит  из 3-х и более человек, при этом фонд жилых единиц на 65% состоит из 1-2 комнатных квартир площадью 34-48 кв. м, что не в полной мере соответствует потребностям семей. 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949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b="1" smtClean="0">
                <a:solidFill>
                  <a:srgbClr val="002060"/>
                </a:solidFill>
              </a:rPr>
              <a:pPr>
                <a:defRPr/>
              </a:pPr>
              <a:t>23</a:t>
            </a:fld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97AD2C3-E423-4E78-8185-2D13D9A72AF4}"/>
              </a:ext>
            </a:extLst>
          </p:cNvPr>
          <p:cNvSpPr txBox="1">
            <a:spLocks/>
          </p:cNvSpPr>
          <p:nvPr/>
        </p:nvSpPr>
        <p:spPr bwMode="auto">
          <a:xfrm>
            <a:off x="277330" y="789686"/>
            <a:ext cx="8856663" cy="56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задолженности по ипотеке и рынка ипотечный ценных бумаг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5882" y="1357990"/>
            <a:ext cx="3958425" cy="20029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dk1"/>
                </a:solidFill>
              </a:rPr>
              <a:t>Доля ипотечной задолженности в ВВП России составляет 6%.</a:t>
            </a:r>
          </a:p>
          <a:p>
            <a:endParaRPr lang="ru-RU" dirty="0">
              <a:solidFill>
                <a:schemeClr val="dk1"/>
              </a:solidFill>
            </a:endParaRPr>
          </a:p>
          <a:p>
            <a:r>
              <a:rPr lang="ru-RU" dirty="0"/>
              <a:t>Перспектива прироста такой задолженности – 5-кратный рост.</a:t>
            </a:r>
          </a:p>
          <a:p>
            <a:r>
              <a:rPr lang="ru-RU" dirty="0">
                <a:solidFill>
                  <a:schemeClr val="dk1"/>
                </a:solidFill>
              </a:rPr>
              <a:t>Условие роста – стабильный рост доходов населения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74307" y="1357990"/>
            <a:ext cx="3890447" cy="20029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Объем ипотечных ценных бумаг в обращении – около 400 млрд. руб. </a:t>
            </a:r>
          </a:p>
          <a:p>
            <a:r>
              <a:rPr lang="ru-RU" dirty="0"/>
              <a:t>Это 6% задолженности по ипотеке, и всего 10% годового объема жилищного строительства.</a:t>
            </a:r>
          </a:p>
          <a:p>
            <a:r>
              <a:rPr lang="ru-RU" dirty="0"/>
              <a:t>Условие развития – наличие институциональных инвесторов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691771"/>
              </p:ext>
            </p:extLst>
          </p:nvPr>
        </p:nvGraphicFramePr>
        <p:xfrm>
          <a:off x="757882" y="3349612"/>
          <a:ext cx="7632849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6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Страна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Объем ипотеки к ВВП,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Объем ИЦБ к задолженности,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Россия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Великобритания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США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Канада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Франция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Германия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Япония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7330" y="6291407"/>
            <a:ext cx="8347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Условие роста объема ипотеки к ВВП России – рост доходов населения</a:t>
            </a: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9511" y="14078"/>
            <a:ext cx="8805664" cy="663716"/>
          </a:xfrm>
        </p:spPr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0EDB4D3-5E74-4E00-A27E-F4C6E29FA370}"/>
              </a:ext>
            </a:extLst>
          </p:cNvPr>
          <p:cNvSpPr/>
          <p:nvPr/>
        </p:nvSpPr>
        <p:spPr>
          <a:xfrm>
            <a:off x="360917" y="559720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7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b="1" smtClean="0">
                <a:solidFill>
                  <a:srgbClr val="002060"/>
                </a:solidFill>
              </a:rPr>
              <a:pPr>
                <a:defRPr/>
              </a:pPr>
              <a:t>24</a:t>
            </a:fld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01430387"/>
              </p:ext>
            </p:extLst>
          </p:nvPr>
        </p:nvGraphicFramePr>
        <p:xfrm>
          <a:off x="-684584" y="980613"/>
          <a:ext cx="10873208" cy="3122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55903" y="3861048"/>
            <a:ext cx="3629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Совокупный портфель незавершенных проектов на январь 2019 -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139,7 млн. кв. м</a:t>
            </a:r>
          </a:p>
          <a:p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задолженности застройщиков –</a:t>
            </a:r>
          </a:p>
          <a:p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49,4 млн. кв. м</a:t>
            </a:r>
          </a:p>
          <a:p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35% совокупного портфеля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3533800" y="1640259"/>
            <a:ext cx="914400" cy="50405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(8,7%)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4634608" y="1874031"/>
            <a:ext cx="914400" cy="50405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rgbClr val="C00000"/>
                </a:solidFill>
              </a:rPr>
              <a:t>(13,2%)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2AC5FFF-4ED6-4DA8-A40B-01863392C19D}"/>
              </a:ext>
            </a:extLst>
          </p:cNvPr>
          <p:cNvSpPr/>
          <p:nvPr/>
        </p:nvSpPr>
        <p:spPr>
          <a:xfrm>
            <a:off x="333872" y="589631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3155539"/>
              </p:ext>
            </p:extLst>
          </p:nvPr>
        </p:nvGraphicFramePr>
        <p:xfrm>
          <a:off x="143743" y="3901887"/>
          <a:ext cx="4878017" cy="2959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0865" y="3695164"/>
            <a:ext cx="528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Динамика ипотечного кредитования, млрд. руб.</a:t>
            </a:r>
          </a:p>
        </p:txBody>
      </p:sp>
    </p:spTree>
    <p:extLst>
      <p:ext uri="{BB962C8B-B14F-4D97-AF65-F5344CB8AC3E}">
        <p14:creationId xmlns:p14="http://schemas.microsoft.com/office/powerpoint/2010/main" val="4251937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Прямая соединительная линия 41"/>
          <p:cNvCxnSpPr/>
          <p:nvPr/>
        </p:nvCxnSpPr>
        <p:spPr>
          <a:xfrm>
            <a:off x="7089240" y="2286983"/>
            <a:ext cx="24202" cy="332974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stCxn id="10" idx="2"/>
            <a:endCxn id="20" idx="0"/>
          </p:cNvCxnSpPr>
          <p:nvPr/>
        </p:nvCxnSpPr>
        <p:spPr>
          <a:xfrm>
            <a:off x="1439652" y="3445768"/>
            <a:ext cx="0" cy="195493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7B7550-A737-45B0-9CC5-3125A1B6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76813" y="6345324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25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3112" y="1019582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перехода к проектному финансированию</a:t>
            </a:r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2653680"/>
            <a:ext cx="223224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5700 застройщиков</a:t>
            </a:r>
          </a:p>
          <a:p>
            <a:pPr algn="ctr"/>
            <a:r>
              <a:rPr lang="ru-RU" dirty="0"/>
              <a:t>11 000 разрешений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3910439"/>
            <a:ext cx="2232248" cy="1197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Ввод 42 млн. кв. м МКД </a:t>
            </a:r>
          </a:p>
          <a:p>
            <a:pPr algn="ctr"/>
            <a:r>
              <a:rPr lang="ru-RU" dirty="0"/>
              <a:t>(примерно 900 000 квартир)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9918" y="1419692"/>
            <a:ext cx="10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CC"/>
                </a:solidFill>
              </a:rPr>
              <a:t>2018 год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46274" y="1566903"/>
            <a:ext cx="2088232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Достройка по «старой» схеме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26970" y="2381836"/>
            <a:ext cx="2326840" cy="1242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Фильтр:</a:t>
            </a:r>
          </a:p>
          <a:p>
            <a:pPr algn="ctr"/>
            <a:r>
              <a:rPr lang="ru-RU" sz="1400" dirty="0"/>
              <a:t>Застройщики 8 критериев</a:t>
            </a:r>
          </a:p>
          <a:p>
            <a:pPr algn="ctr"/>
            <a:r>
              <a:rPr lang="ru-RU" sz="1400" dirty="0"/>
              <a:t>Строители 5 критериев</a:t>
            </a:r>
          </a:p>
          <a:p>
            <a:pPr algn="ctr"/>
            <a:r>
              <a:rPr lang="ru-RU" sz="1400" dirty="0"/>
              <a:t>Проект 10 критериев</a:t>
            </a:r>
          </a:p>
          <a:p>
            <a:pPr algn="ctr"/>
            <a:r>
              <a:rPr lang="ru-RU" sz="1400" dirty="0"/>
              <a:t>Финансы 3 условия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45124" y="2467151"/>
            <a:ext cx="2088232" cy="94726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Проектное финансирование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127916" y="6021288"/>
            <a:ext cx="2374712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Банкротство, расторжение ДДУ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127916" y="4509120"/>
            <a:ext cx="2374712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Банковское кредитование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127916" y="3743807"/>
            <a:ext cx="2374712" cy="6480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Средства застройщика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27916" y="5292689"/>
            <a:ext cx="2374712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Суррогатные схемы участия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23528" y="5400701"/>
            <a:ext cx="2232248" cy="10801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Обманутые дольщики:</a:t>
            </a:r>
          </a:p>
          <a:p>
            <a:pPr algn="ctr"/>
            <a:r>
              <a:rPr lang="ru-RU" dirty="0"/>
              <a:t>30-31 тыс. семей </a:t>
            </a:r>
            <a:br>
              <a:rPr lang="ru-RU" dirty="0"/>
            </a:br>
            <a:r>
              <a:rPr lang="ru-RU" dirty="0"/>
              <a:t>3% от ввода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014359" y="4509120"/>
            <a:ext cx="2570700" cy="9721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Снижение ввода в субъектах РФ, монополизация рынка</a:t>
            </a:r>
            <a:endParaRPr lang="ru-RU" dirty="0">
              <a:solidFill>
                <a:schemeClr val="dk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80816" y="1419692"/>
            <a:ext cx="19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CC"/>
                </a:solidFill>
              </a:rPr>
              <a:t>После 2021 года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989553" y="3561071"/>
            <a:ext cx="2565494" cy="7920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до 2000 застройщиков</a:t>
            </a:r>
          </a:p>
          <a:p>
            <a:pPr algn="ctr"/>
            <a:r>
              <a:rPr lang="ru-RU" dirty="0"/>
              <a:t>5 000 разрешений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12160" y="5616725"/>
            <a:ext cx="2502402" cy="10801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Обманутые дольщики:</a:t>
            </a:r>
          </a:p>
          <a:p>
            <a:pPr algn="ctr"/>
            <a:r>
              <a:rPr lang="ru-RU" dirty="0"/>
              <a:t>8-10 тыс. семей </a:t>
            </a:r>
            <a:br>
              <a:rPr lang="ru-RU" dirty="0"/>
            </a:br>
            <a:r>
              <a:rPr lang="ru-RU" dirty="0"/>
              <a:t>около 1% от ввода</a:t>
            </a:r>
          </a:p>
        </p:txBody>
      </p:sp>
      <p:sp>
        <p:nvSpPr>
          <p:cNvPr id="34" name="Стрелка вправо 33"/>
          <p:cNvSpPr/>
          <p:nvPr/>
        </p:nvSpPr>
        <p:spPr>
          <a:xfrm>
            <a:off x="2558211" y="2932174"/>
            <a:ext cx="571194" cy="2100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>
            <a:off x="2843808" y="3957115"/>
            <a:ext cx="283162" cy="1919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>
            <a:off x="2846243" y="4753628"/>
            <a:ext cx="283162" cy="159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>
            <a:off x="2846243" y="5537197"/>
            <a:ext cx="283162" cy="159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>
            <a:off x="2846243" y="6214550"/>
            <a:ext cx="283162" cy="159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5475042" y="2880077"/>
            <a:ext cx="571194" cy="2100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5429639" y="2452296"/>
            <a:ext cx="66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35%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12289" y="3541107"/>
            <a:ext cx="66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10%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771800" y="4353159"/>
            <a:ext cx="66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15%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771799" y="5171782"/>
            <a:ext cx="66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15%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798405" y="5847446"/>
            <a:ext cx="66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25%</a:t>
            </a:r>
          </a:p>
        </p:txBody>
      </p:sp>
      <p:sp>
        <p:nvSpPr>
          <p:cNvPr id="50" name="Стрелка вправо 49"/>
          <p:cNvSpPr/>
          <p:nvPr/>
        </p:nvSpPr>
        <p:spPr>
          <a:xfrm>
            <a:off x="2854626" y="1830960"/>
            <a:ext cx="391647" cy="1919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6046236" y="1830960"/>
            <a:ext cx="2508811" cy="4560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Удорожание на 10-30%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19B1B58-65FC-48F6-93FF-43972DD7DA5C}"/>
              </a:ext>
            </a:extLst>
          </p:cNvPr>
          <p:cNvSpPr/>
          <p:nvPr/>
        </p:nvSpPr>
        <p:spPr>
          <a:xfrm>
            <a:off x="333872" y="589631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712288" y="1882069"/>
            <a:ext cx="131519" cy="4463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578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871" y="1196752"/>
            <a:ext cx="8496944" cy="638944"/>
          </a:xfrm>
        </p:spPr>
        <p:txBody>
          <a:bodyPr/>
          <a:lstStyle/>
          <a:p>
            <a:r>
              <a:rPr lang="ru-RU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жилищного фонда и рынок инженерных услуг и сервисов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8699" y="1772816"/>
            <a:ext cx="8507288" cy="4857403"/>
          </a:xfrm>
        </p:spPr>
        <p:txBody>
          <a:bodyPr/>
          <a:lstStyle/>
          <a:p>
            <a:r>
              <a:rPr lang="ru-RU" sz="2000" dirty="0"/>
              <a:t>Жилищный фонд (расчетные данные Росстата за 2017 год) всего - 3708 млн. кв. м, по видам собственности: </a:t>
            </a:r>
            <a:r>
              <a:rPr lang="ru-RU" sz="2000" dirty="0">
                <a:solidFill>
                  <a:srgbClr val="FF0000"/>
                </a:solidFill>
              </a:rPr>
              <a:t>частный - 91,7%,</a:t>
            </a:r>
            <a:r>
              <a:rPr lang="ru-RU" sz="2000" dirty="0"/>
              <a:t> муниципальный и государственный – 7,9%, прочий - 0,4%;</a:t>
            </a:r>
          </a:p>
          <a:p>
            <a:r>
              <a:rPr lang="ru-RU" sz="2000" dirty="0"/>
              <a:t>Структура управления жилищным фондом по видам собственности: частные – 68%, государственные и муниципальные - 32% </a:t>
            </a:r>
            <a:br>
              <a:rPr lang="ru-RU" sz="2000" dirty="0"/>
            </a:br>
            <a:r>
              <a:rPr lang="ru-RU" sz="2000" dirty="0">
                <a:solidFill>
                  <a:srgbClr val="FF0000"/>
                </a:solidFill>
              </a:rPr>
              <a:t>(годовой оборот свыше 5,1 трлн. руб.)</a:t>
            </a:r>
          </a:p>
          <a:p>
            <a:r>
              <a:rPr lang="ru-RU" sz="2000" dirty="0">
                <a:solidFill>
                  <a:srgbClr val="FF0000"/>
                </a:solidFill>
              </a:rPr>
              <a:t>Финансирование</a:t>
            </a:r>
            <a:r>
              <a:rPr lang="ru-RU" sz="2000" dirty="0"/>
              <a:t> жилищно-коммунального хозяйства, включая расходы на капитальный ремонт жилищного фонда – </a:t>
            </a:r>
            <a:r>
              <a:rPr lang="ru-RU" sz="2000" dirty="0">
                <a:solidFill>
                  <a:srgbClr val="FF0000"/>
                </a:solidFill>
              </a:rPr>
              <a:t>население – 90%, </a:t>
            </a:r>
            <a:r>
              <a:rPr lang="ru-RU" sz="2000" dirty="0"/>
              <a:t>государство (включая муниципалитеты) – 10%</a:t>
            </a:r>
          </a:p>
          <a:p>
            <a:pPr marL="0" indent="0">
              <a:buNone/>
            </a:pPr>
            <a:r>
              <a:rPr lang="ru-RU" sz="2000" dirty="0"/>
              <a:t> ЖКХ – одна из базовых отраслей российской экономики, обеспечивающая население жизненно важными услугами, а промышленность – необходимой инфраструктурой</a:t>
            </a:r>
            <a:endParaRPr lang="ru-RU" sz="1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</a:rPr>
              <a:t>В ЖКХ - полное несоответствие структуры собственности и инвестиций уровню диктата государственного регулирования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26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3B58717-458A-4E27-973B-995C58F6963F}"/>
              </a:ext>
            </a:extLst>
          </p:cNvPr>
          <p:cNvSpPr/>
          <p:nvPr/>
        </p:nvSpPr>
        <p:spPr>
          <a:xfrm>
            <a:off x="333872" y="589631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05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148226-BFD9-4112-92A7-2CF9779F1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070412"/>
            <a:ext cx="8229600" cy="518158"/>
          </a:xfrm>
        </p:spPr>
        <p:txBody>
          <a:bodyPr/>
          <a:lstStyle/>
          <a:p>
            <a:r>
              <a:rPr lang="ru-RU" sz="2000" dirty="0">
                <a:solidFill>
                  <a:srgbClr val="0000CC"/>
                </a:solidFill>
              </a:rPr>
              <a:t>Крупные инфраструктурные проекты, реализуемые с участием Государства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3107B8D-5993-413D-B9C0-8A84E7E0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27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670302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6150" y="1700808"/>
            <a:ext cx="844562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+mn-lt"/>
              </a:rPr>
              <a:t>- Строительство транспортного перехода через Керченский пролив.</a:t>
            </a:r>
          </a:p>
          <a:p>
            <a:r>
              <a:rPr lang="ru-RU" sz="2000" dirty="0">
                <a:solidFill>
                  <a:srgbClr val="002060"/>
                </a:solidFill>
                <a:latin typeface="+mn-lt"/>
              </a:rPr>
              <a:t>- Реконструкция автомобильных дорог М-8, М-11, М-3, М-4, М-7, М-10, ЦКАД</a:t>
            </a:r>
          </a:p>
          <a:p>
            <a:r>
              <a:rPr lang="ru-RU" sz="2000" dirty="0">
                <a:solidFill>
                  <a:srgbClr val="002060"/>
                </a:solidFill>
                <a:latin typeface="+mn-lt"/>
              </a:rPr>
              <a:t>- Модернизация ж/д инфраструктуры БАМ и Транссиба с развитием пропускных и провозных способностей.</a:t>
            </a:r>
          </a:p>
          <a:p>
            <a:r>
              <a:rPr lang="ru-RU" sz="2000" dirty="0">
                <a:solidFill>
                  <a:srgbClr val="002060"/>
                </a:solidFill>
                <a:latin typeface="+mn-lt"/>
              </a:rPr>
              <a:t>- Строительство объектов морского порта в районе пос. Сабетта, Ямал</a:t>
            </a:r>
          </a:p>
          <a:p>
            <a:r>
              <a:rPr lang="ru-RU" sz="2000" dirty="0">
                <a:solidFill>
                  <a:srgbClr val="002060"/>
                </a:solidFill>
                <a:latin typeface="+mn-lt"/>
              </a:rPr>
              <a:t>- Развитие Московского авиационного узла. Строительство новой ВПП международного аэропорта Шереметьево</a:t>
            </a:r>
          </a:p>
          <a:p>
            <a:r>
              <a:rPr lang="ru-RU" sz="2000" dirty="0">
                <a:solidFill>
                  <a:srgbClr val="002060"/>
                </a:solidFill>
                <a:latin typeface="+mn-lt"/>
              </a:rPr>
              <a:t>- Строительство и реконструкция десяти футбольных стадионов к Чемпионату мира по футболу</a:t>
            </a:r>
          </a:p>
          <a:p>
            <a:r>
              <a:rPr lang="ru-RU" sz="2000" dirty="0">
                <a:solidFill>
                  <a:srgbClr val="002060"/>
                </a:solidFill>
                <a:latin typeface="+mn-lt"/>
              </a:rPr>
              <a:t>- Сооружение энергомоста Российская Федерация - полуостров Крым</a:t>
            </a:r>
          </a:p>
          <a:p>
            <a:r>
              <a:rPr lang="ru-RU" sz="2000" dirty="0">
                <a:solidFill>
                  <a:srgbClr val="002060"/>
                </a:solidFill>
                <a:latin typeface="+mn-lt"/>
              </a:rPr>
              <a:t>- Комплексное развитие транспортных узлов «Восточный – Находка», Мурманский, Новороссийский</a:t>
            </a:r>
          </a:p>
          <a:p>
            <a:r>
              <a:rPr lang="ru-RU" sz="2000" dirty="0">
                <a:solidFill>
                  <a:srgbClr val="002060"/>
                </a:solidFill>
                <a:latin typeface="+mn-lt"/>
              </a:rPr>
              <a:t>- Здание Верховного суда в г. Санкт-Петербурге</a:t>
            </a:r>
          </a:p>
          <a:p>
            <a:r>
              <a:rPr lang="ru-RU" sz="2000" dirty="0">
                <a:solidFill>
                  <a:srgbClr val="002060"/>
                </a:solidFill>
                <a:latin typeface="+mn-lt"/>
              </a:rPr>
              <a:t>- Магистральные газопроводы «Северный поток-2», «Турецкий поток», «Сила Сибири»</a:t>
            </a:r>
          </a:p>
        </p:txBody>
      </p:sp>
    </p:spTree>
    <p:extLst>
      <p:ext uri="{BB962C8B-B14F-4D97-AF65-F5344CB8AC3E}">
        <p14:creationId xmlns:p14="http://schemas.microsoft.com/office/powerpoint/2010/main" val="881961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5151" y="2370314"/>
            <a:ext cx="4559020" cy="352237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544" y="1373962"/>
            <a:ext cx="3828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Ввод в действие объектов коммунального хозяйства, км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670302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36864" y="1391408"/>
            <a:ext cx="3828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Состояние сетевого хозяйства на примере теплосетей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35152D-0074-41A8-B637-A393AD0C29AA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28</a:t>
            </a:fld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7185730"/>
              </p:ext>
            </p:extLst>
          </p:nvPr>
        </p:nvGraphicFramePr>
        <p:xfrm>
          <a:off x="0" y="2276872"/>
          <a:ext cx="4582343" cy="3615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99162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3"/>
          <p:cNvSpPr txBox="1"/>
          <p:nvPr/>
        </p:nvSpPr>
        <p:spPr>
          <a:xfrm rot="16200000">
            <a:off x="489744" y="5058569"/>
            <a:ext cx="1943100" cy="46196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Водопровод</a:t>
            </a:r>
          </a:p>
        </p:txBody>
      </p:sp>
      <p:sp>
        <p:nvSpPr>
          <p:cNvPr id="16" name="TextBox 8"/>
          <p:cNvSpPr txBox="1"/>
          <p:nvPr/>
        </p:nvSpPr>
        <p:spPr>
          <a:xfrm rot="16200000">
            <a:off x="1604963" y="5041900"/>
            <a:ext cx="1943100" cy="4730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Канализация</a:t>
            </a:r>
          </a:p>
        </p:txBody>
      </p:sp>
      <p:sp>
        <p:nvSpPr>
          <p:cNvPr id="17" name="TextBox 9"/>
          <p:cNvSpPr txBox="1"/>
          <p:nvPr/>
        </p:nvSpPr>
        <p:spPr>
          <a:xfrm rot="16200000">
            <a:off x="2730500" y="5080000"/>
            <a:ext cx="1943100" cy="4191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Отопление </a:t>
            </a:r>
          </a:p>
        </p:txBody>
      </p:sp>
      <p:sp>
        <p:nvSpPr>
          <p:cNvPr id="18" name="TextBox 11"/>
          <p:cNvSpPr txBox="1"/>
          <p:nvPr/>
        </p:nvSpPr>
        <p:spPr>
          <a:xfrm rot="16200000">
            <a:off x="3815557" y="5183981"/>
            <a:ext cx="1943100" cy="34766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Ванная </a:t>
            </a:r>
          </a:p>
        </p:txBody>
      </p:sp>
      <p:sp>
        <p:nvSpPr>
          <p:cNvPr id="19" name="TextBox 12"/>
          <p:cNvSpPr txBox="1"/>
          <p:nvPr/>
        </p:nvSpPr>
        <p:spPr>
          <a:xfrm rot="16200000">
            <a:off x="4926807" y="5314156"/>
            <a:ext cx="1943100" cy="34766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Газ </a:t>
            </a:r>
          </a:p>
        </p:txBody>
      </p:sp>
      <p:sp>
        <p:nvSpPr>
          <p:cNvPr id="20" name="TextBox 13"/>
          <p:cNvSpPr txBox="1"/>
          <p:nvPr/>
        </p:nvSpPr>
        <p:spPr>
          <a:xfrm rot="16200000">
            <a:off x="6006307" y="5315743"/>
            <a:ext cx="1943100" cy="34766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Горячая вода</a:t>
            </a:r>
          </a:p>
        </p:txBody>
      </p:sp>
      <p:sp>
        <p:nvSpPr>
          <p:cNvPr id="21" name="TextBox 14"/>
          <p:cNvSpPr txBox="1"/>
          <p:nvPr/>
        </p:nvSpPr>
        <p:spPr>
          <a:xfrm rot="16200000">
            <a:off x="7557294" y="5699919"/>
            <a:ext cx="1101725" cy="41751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Э\плита</a:t>
            </a:r>
            <a:r>
              <a:rPr lang="ru-RU" sz="12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34924" y="1146968"/>
            <a:ext cx="910907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  <a:tabLst>
                <a:tab pos="444500" algn="l"/>
                <a:tab pos="812800" algn="l"/>
              </a:tabLst>
              <a:defRPr/>
            </a:pPr>
            <a:r>
              <a:rPr lang="ru-RU" sz="2000" b="1" dirty="0">
                <a:solidFill>
                  <a:srgbClr val="0000CC"/>
                </a:solidFill>
                <a:latin typeface="Arial" charset="0"/>
              </a:rPr>
              <a:t>Уровень обеспеченности инфраструктурой жилищного фонда, %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6469180"/>
            <a:ext cx="2133600" cy="365125"/>
          </a:xfrm>
        </p:spPr>
        <p:txBody>
          <a:bodyPr/>
          <a:lstStyle/>
          <a:p>
            <a:pPr>
              <a:defRPr/>
            </a:pPr>
            <a:fld id="{8ADC6058-391C-4C35-A3B2-D23E73961D66}" type="slidenum">
              <a:rPr lang="ru-RU" sz="1400" b="1" smtClean="0">
                <a:solidFill>
                  <a:schemeClr val="tx1"/>
                </a:solidFill>
              </a:rPr>
              <a:pPr>
                <a:defRPr/>
              </a:pPr>
              <a:t>29</a:t>
            </a:fld>
            <a:endParaRPr lang="ru-RU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46976101"/>
              </p:ext>
            </p:extLst>
          </p:nvPr>
        </p:nvGraphicFramePr>
        <p:xfrm>
          <a:off x="467544" y="1580356"/>
          <a:ext cx="8352928" cy="4328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670302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441" y="5946877"/>
            <a:ext cx="8333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Обеспеченность жилищного фонда инфраструктурой не соответствует требованиям комфортности городской среды</a:t>
            </a:r>
          </a:p>
        </p:txBody>
      </p:sp>
    </p:spTree>
    <p:extLst>
      <p:ext uri="{BB962C8B-B14F-4D97-AF65-F5344CB8AC3E}">
        <p14:creationId xmlns:p14="http://schemas.microsoft.com/office/powerpoint/2010/main" val="3185244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34930" y="639984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6D74D649-3D83-4E32-8A32-0F5E05312E69}" type="slidenum">
              <a:rPr lang="ru-RU" altLang="ru-RU" sz="1400"/>
              <a:pPr algn="r"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-10818" y="1439488"/>
            <a:ext cx="896937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Объем работ, выполненных по виду деятельности </a:t>
            </a:r>
          </a:p>
          <a:p>
            <a:pPr algn="ctr"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"Строительство", трлн. руб. (Росстат)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107617543"/>
              </p:ext>
            </p:extLst>
          </p:nvPr>
        </p:nvGraphicFramePr>
        <p:xfrm>
          <a:off x="395536" y="2060848"/>
          <a:ext cx="8352928" cy="3764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548680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Анализ макроэкономических факторов, влияющих на динамику ключевых показателей строительной отрасли, отрасли строительных материалов и строительной техники	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39752" y="5980638"/>
            <a:ext cx="3905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 текущих ценах</a:t>
            </a:r>
          </a:p>
          <a:p>
            <a:r>
              <a:rPr lang="ru-RU" b="1" dirty="0">
                <a:solidFill>
                  <a:srgbClr val="C00000"/>
                </a:solidFill>
              </a:rPr>
              <a:t>В приведении к ценам 2005 года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6156176" y="5116542"/>
            <a:ext cx="576063" cy="1336794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835696" y="6093296"/>
            <a:ext cx="36004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835696" y="6381328"/>
            <a:ext cx="360040" cy="14401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84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86805" y="873869"/>
            <a:ext cx="9001125" cy="36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Производство основных строительных материалов за 2017-2018 годы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23992" y="6384479"/>
            <a:ext cx="2133600" cy="365125"/>
          </a:xfrm>
        </p:spPr>
        <p:txBody>
          <a:bodyPr/>
          <a:lstStyle/>
          <a:p>
            <a:pPr>
              <a:defRPr/>
            </a:pPr>
            <a:fld id="{8ADC6058-391C-4C35-A3B2-D23E73961D66}" type="slidenum">
              <a:rPr lang="ru-RU" b="1" smtClean="0">
                <a:solidFill>
                  <a:schemeClr val="tx1"/>
                </a:solidFill>
              </a:rPr>
              <a:pPr>
                <a:defRPr/>
              </a:pPr>
              <a:t>30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512690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строительных материалов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82171"/>
              </p:ext>
            </p:extLst>
          </p:nvPr>
        </p:nvGraphicFramePr>
        <p:xfrm>
          <a:off x="539549" y="1264968"/>
          <a:ext cx="8136906" cy="5188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2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58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Наименование продукции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2017 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2018 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8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Цемент, млн. т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54,7</a:t>
                      </a: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53,7</a:t>
                      </a:r>
                    </a:p>
                  </a:txBody>
                  <a:tcPr marL="56516" marR="5651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8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Кирпич керамический, млрд. </a:t>
                      </a:r>
                      <a:r>
                        <a:rPr kumimoji="0" lang="ru-RU" alt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усл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. </a:t>
                      </a:r>
                      <a:r>
                        <a:rPr kumimoji="0" lang="ru-RU" alt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кирп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5,8</a:t>
                      </a: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5,5</a:t>
                      </a:r>
                    </a:p>
                  </a:txBody>
                  <a:tcPr marL="56516" marR="5651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8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Кирпич строительный из цемента и др. млрд. у. кирп.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2,5</a:t>
                      </a: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2,4</a:t>
                      </a:r>
                    </a:p>
                  </a:txBody>
                  <a:tcPr marL="56516" marR="5651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8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Блоки стеновые силикатные млрд. </a:t>
                      </a:r>
                      <a:r>
                        <a:rPr kumimoji="0" lang="ru-RU" alt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усл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. </a:t>
                      </a:r>
                      <a:r>
                        <a:rPr kumimoji="0" lang="ru-RU" alt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кирп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5,6</a:t>
                      </a: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5,2</a:t>
                      </a:r>
                    </a:p>
                  </a:txBody>
                  <a:tcPr marL="56516" marR="5651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8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Конструкции и детали сборные ж/б., млн. куб. м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22,0</a:t>
                      </a: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21,0</a:t>
                      </a:r>
                    </a:p>
                  </a:txBody>
                  <a:tcPr marL="56516" marR="5651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8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Пески природные млн. куб. м</a:t>
                      </a: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265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265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8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Галька, гравий, гранулы, крошка млн куб. м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282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280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58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Пиломатериалы хвойные, млн. куб. м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22,9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26,0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58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Окна и их коробки деревянные, тыс. кв. м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621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605</a:t>
                      </a:r>
                    </a:p>
                  </a:txBody>
                  <a:tcPr marL="56516" marR="5651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58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Блоки оконные пластмассовые, млн. кв. м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24,1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24,1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58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Двери и коробки деревянные, млн. кв. м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12,1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12,1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58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Блоки дверные пластмассовые, тыс. кв. м</a:t>
                      </a: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1151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1151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58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Стекло листовое прокатное, млн. кв. м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110</a:t>
                      </a: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132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58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Материалы рулонные кровельные, млн кв. м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459</a:t>
                      </a:r>
                    </a:p>
                  </a:txBody>
                  <a:tcPr marL="56516" marR="56516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459</a:t>
                      </a:r>
                    </a:p>
                  </a:txBody>
                  <a:tcPr marL="56516" marR="5651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5555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31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6805" y="1054274"/>
            <a:ext cx="9001125" cy="36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Уровень обеспеченности строительной техникой за 2016-2017 годы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084131"/>
              </p:ext>
            </p:extLst>
          </p:nvPr>
        </p:nvGraphicFramePr>
        <p:xfrm>
          <a:off x="251520" y="1397000"/>
          <a:ext cx="8733655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8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Количество </a:t>
                      </a:r>
                      <a:r>
                        <a:rPr lang="ru-RU" dirty="0" err="1"/>
                        <a:t>строймашин</a:t>
                      </a:r>
                      <a:r>
                        <a:rPr lang="ru-RU" dirty="0"/>
                        <a:t> тыс. 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Экскаваторы одноковшовые (изношенных,%)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15,2(37)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12,3(31)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11,9(33)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10,8(32)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Из них импортных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7,4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8,0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Скреперы (изношенных,%)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0,8 (64)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0,3 (74)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0,3 (79)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0,2 (75)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Из них </a:t>
                      </a:r>
                      <a:r>
                        <a:rPr lang="ru-RU" baseline="0" dirty="0"/>
                        <a:t>импортных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Бульдозеры (изношенных,%)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13,7(50)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9,6 (46)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8,9 (48)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7,8 (48)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Из них </a:t>
                      </a:r>
                      <a:r>
                        <a:rPr lang="ru-RU" baseline="0" dirty="0"/>
                        <a:t>импортных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Краны башенные (изношенных,%)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4,7 (56)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4,1 (47)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3,7 (46)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3,0 (41)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Из них </a:t>
                      </a:r>
                      <a:r>
                        <a:rPr lang="ru-RU" baseline="0" dirty="0"/>
                        <a:t>импортных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Автокраны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/>
                        <a:t>(изношенных,%)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10,3(41)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7,7 (36)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7,2 (36)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6,4 (34)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Из них </a:t>
                      </a:r>
                      <a:r>
                        <a:rPr lang="ru-RU" baseline="0" dirty="0"/>
                        <a:t>импортных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Автогрейдеры (изношенных,%)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5,2 (52)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4,1 (46)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4,1 (45)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3,6 (46)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Из них </a:t>
                      </a:r>
                      <a:r>
                        <a:rPr lang="ru-RU" baseline="0" dirty="0"/>
                        <a:t>импортных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3528" y="670302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строительной техники	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45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43A877-48D3-4E98-A14A-90873ADB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32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22B37B-628E-4786-90C0-27E249A8E4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381" y="1484784"/>
            <a:ext cx="8695238" cy="4371429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51886EB-F8FD-420A-B157-FEF094B33884}"/>
              </a:ext>
            </a:extLst>
          </p:cNvPr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670302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Экспорт услуг в строительной отрасли, млн. долларов США	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996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6126" y="6381328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33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485" y="677794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анализ строительной отрасли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E5E604A-696B-47B0-A636-29ED5AB81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24975"/>
              </p:ext>
            </p:extLst>
          </p:nvPr>
        </p:nvGraphicFramePr>
        <p:xfrm>
          <a:off x="251520" y="1124744"/>
          <a:ext cx="8404304" cy="5482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2152">
                  <a:extLst>
                    <a:ext uri="{9D8B030D-6E8A-4147-A177-3AD203B41FA5}">
                      <a16:colId xmlns:a16="http://schemas.microsoft.com/office/drawing/2014/main" val="3784642034"/>
                    </a:ext>
                  </a:extLst>
                </a:gridCol>
                <a:gridCol w="4202152">
                  <a:extLst>
                    <a:ext uri="{9D8B030D-6E8A-4147-A177-3AD203B41FA5}">
                      <a16:colId xmlns:a16="http://schemas.microsoft.com/office/drawing/2014/main" val="938506034"/>
                    </a:ext>
                  </a:extLst>
                </a:gridCol>
              </a:tblGrid>
              <a:tr h="2556284">
                <a:tc>
                  <a:txBody>
                    <a:bodyPr/>
                    <a:lstStyle/>
                    <a:p>
                      <a:r>
                        <a:rPr lang="ru-RU" dirty="0"/>
                        <a:t>Сильные стороны:</a:t>
                      </a:r>
                    </a:p>
                    <a:p>
                      <a:r>
                        <a:rPr lang="ru-RU" sz="1400" dirty="0">
                          <a:solidFill>
                            <a:srgbClr val="FFFF00"/>
                          </a:solidFill>
                        </a:rPr>
                        <a:t>- большой объем потребности в жилье</a:t>
                      </a:r>
                    </a:p>
                    <a:p>
                      <a:r>
                        <a:rPr lang="ru-RU" sz="1400" dirty="0">
                          <a:solidFill>
                            <a:srgbClr val="FFFF00"/>
                          </a:solidFill>
                        </a:rPr>
                        <a:t>- большой спрос на капитальный ремонт МКД</a:t>
                      </a:r>
                    </a:p>
                    <a:p>
                      <a:r>
                        <a:rPr lang="ru-RU" sz="1400" dirty="0">
                          <a:solidFill>
                            <a:srgbClr val="FFFF00"/>
                          </a:solidFill>
                        </a:rPr>
                        <a:t>- потребность в строительстве и обновлении инженерной инфраструктуры</a:t>
                      </a:r>
                    </a:p>
                    <a:p>
                      <a:r>
                        <a:rPr lang="ru-RU" sz="1400" dirty="0">
                          <a:solidFill>
                            <a:srgbClr val="FFFF00"/>
                          </a:solidFill>
                        </a:rPr>
                        <a:t>- развитый рынок  строительных услуг и технологий</a:t>
                      </a:r>
                    </a:p>
                    <a:p>
                      <a:r>
                        <a:rPr lang="ru-RU" sz="1400" dirty="0">
                          <a:solidFill>
                            <a:srgbClr val="FFFF00"/>
                          </a:solidFill>
                        </a:rPr>
                        <a:t>- ипотечное и проектное финансирование</a:t>
                      </a:r>
                    </a:p>
                    <a:p>
                      <a:r>
                        <a:rPr lang="ru-RU" sz="1400" dirty="0">
                          <a:solidFill>
                            <a:srgbClr val="FFFF00"/>
                          </a:solidFill>
                        </a:rPr>
                        <a:t>- реализация государственных мегапроектов</a:t>
                      </a:r>
                    </a:p>
                    <a:p>
                      <a:r>
                        <a:rPr lang="ru-RU" sz="1400" dirty="0">
                          <a:solidFill>
                            <a:srgbClr val="FFFF00"/>
                          </a:solidFill>
                        </a:rPr>
                        <a:t>- сформировавшееся профессиональное сообщество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Слабые стороны:</a:t>
                      </a:r>
                    </a:p>
                    <a:p>
                      <a:r>
                        <a:rPr lang="ru-RU" sz="1400" dirty="0">
                          <a:solidFill>
                            <a:srgbClr val="FFFF00"/>
                          </a:solidFill>
                        </a:rPr>
                        <a:t>- падение доходов населения и его платежеспособности</a:t>
                      </a:r>
                    </a:p>
                    <a:p>
                      <a:r>
                        <a:rPr lang="ru-RU" sz="1400" dirty="0">
                          <a:solidFill>
                            <a:srgbClr val="FFFF00"/>
                          </a:solidFill>
                        </a:rPr>
                        <a:t>- Не</a:t>
                      </a:r>
                      <a:r>
                        <a:rPr lang="ru-RU" sz="1400" baseline="0" dirty="0">
                          <a:solidFill>
                            <a:srgbClr val="FFFF00"/>
                          </a:solidFill>
                        </a:rPr>
                        <a:t>эффективность документов территориального планирования</a:t>
                      </a:r>
                      <a:endParaRPr lang="ru-RU" sz="1400" dirty="0">
                        <a:solidFill>
                          <a:srgbClr val="FFFF00"/>
                        </a:solidFill>
                      </a:endParaRPr>
                    </a:p>
                    <a:p>
                      <a:r>
                        <a:rPr lang="ru-RU" sz="1400" dirty="0">
                          <a:solidFill>
                            <a:srgbClr val="FFFF00"/>
                          </a:solidFill>
                        </a:rPr>
                        <a:t>- нестабильность градостроительного законодательства</a:t>
                      </a:r>
                    </a:p>
                    <a:p>
                      <a:r>
                        <a:rPr lang="ru-RU" sz="1400" dirty="0">
                          <a:solidFill>
                            <a:srgbClr val="FFFF00"/>
                          </a:solidFill>
                        </a:rPr>
                        <a:t>- несовершенство контрактной системы</a:t>
                      </a:r>
                    </a:p>
                    <a:p>
                      <a:r>
                        <a:rPr lang="ru-RU" sz="1400" dirty="0">
                          <a:solidFill>
                            <a:srgbClr val="FFFF00"/>
                          </a:solidFill>
                        </a:rPr>
                        <a:t>- несовершенство системы технического регулирования </a:t>
                      </a:r>
                    </a:p>
                    <a:p>
                      <a:r>
                        <a:rPr lang="ru-RU" sz="1400" dirty="0">
                          <a:solidFill>
                            <a:srgbClr val="FFFF00"/>
                          </a:solidFill>
                        </a:rPr>
                        <a:t>- технологическая инертность отрасли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311187"/>
                  </a:ext>
                </a:extLst>
              </a:tr>
              <a:tr h="2556284">
                <a:tc>
                  <a:txBody>
                    <a:bodyPr/>
                    <a:lstStyle/>
                    <a:p>
                      <a:r>
                        <a:rPr lang="ru-RU" b="1" dirty="0"/>
                        <a:t>Возможности:</a:t>
                      </a:r>
                    </a:p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- наличие больших объемов невовлеченных в оборот территорий для жилищного строительства</a:t>
                      </a:r>
                    </a:p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- Потенциал развития рынка строительных материалов (производственные резервы до 40%)</a:t>
                      </a:r>
                    </a:p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- наличие государственной поддержки в виде национальных проектов</a:t>
                      </a:r>
                    </a:p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- привлечение современных технологий, материалов и механизмов</a:t>
                      </a:r>
                    </a:p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- внедрение современных методов управления строительством и инвестициями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Угрозы:</a:t>
                      </a:r>
                    </a:p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- стагнация спроса на жилье при  существующих ценах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</a:rPr>
                        <a:t> предложения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- падение инвестиций в основной капитал</a:t>
                      </a:r>
                    </a:p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- снижение объемов государственного финансирования подготовки территории</a:t>
                      </a:r>
                    </a:p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- Отставание в развитии коммунальной и социальной инфраструктуры </a:t>
                      </a:r>
                    </a:p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- потеря базовых технологий индустриального строительства жилья и социальных объектов</a:t>
                      </a:r>
                    </a:p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- снижение доходности застройщиков</a:t>
                      </a:r>
                    </a:p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- недостаточное количество подготавливаемых специалистов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321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5345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6126" y="6381328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48680"/>
            <a:ext cx="8985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Аварийный жилищный фонд. 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019" y="1052736"/>
            <a:ext cx="849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Доля аварийного жилищного фонда неизменно составляет порядка 0,6-0,7% от общей площади всего жилищного фонда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4023579"/>
              </p:ext>
            </p:extLst>
          </p:nvPr>
        </p:nvGraphicFramePr>
        <p:xfrm>
          <a:off x="294618" y="1484783"/>
          <a:ext cx="856895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4512" y="5589240"/>
            <a:ext cx="8668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В 2018 году произошло заметное снижение объемов расселяемого аварийного жилищного фонда, что потребует внесения изменений в Национальный проект «Жилье и городская среда»</a:t>
            </a:r>
          </a:p>
        </p:txBody>
      </p:sp>
    </p:spTree>
    <p:extLst>
      <p:ext uri="{BB962C8B-B14F-4D97-AF65-F5344CB8AC3E}">
        <p14:creationId xmlns:p14="http://schemas.microsoft.com/office/powerpoint/2010/main" val="1352382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6126" y="6381328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48680"/>
            <a:ext cx="8985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Жилищное обеспечение отдельных категорий граждан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8864597"/>
              </p:ext>
            </p:extLst>
          </p:nvPr>
        </p:nvGraphicFramePr>
        <p:xfrm>
          <a:off x="474544" y="1556792"/>
          <a:ext cx="8517631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544" y="5589240"/>
            <a:ext cx="7581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Ежегодное субсидирование жилищного обеспечения отдельных категорий граждан составляет порядка </a:t>
            </a:r>
            <a:r>
              <a:rPr lang="ru-RU" dirty="0">
                <a:solidFill>
                  <a:srgbClr val="C00000"/>
                </a:solidFill>
              </a:rPr>
              <a:t>90 млрд. 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0" y="948790"/>
            <a:ext cx="8964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Приобретение квартир отдельными категориями граждан с использованием бюджетных субсидий</a:t>
            </a:r>
          </a:p>
        </p:txBody>
      </p:sp>
    </p:spTree>
    <p:extLst>
      <p:ext uri="{BB962C8B-B14F-4D97-AF65-F5344CB8AC3E}">
        <p14:creationId xmlns:p14="http://schemas.microsoft.com/office/powerpoint/2010/main" val="1718537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6126" y="6381328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36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5879" y="548680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требований к строительству объектов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E7D5EA9-CCB7-4CF3-BA69-A58350A76D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636444"/>
              </p:ext>
            </p:extLst>
          </p:nvPr>
        </p:nvGraphicFramePr>
        <p:xfrm>
          <a:off x="171935" y="1411992"/>
          <a:ext cx="8818144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1753">
                  <a:extLst>
                    <a:ext uri="{9D8B030D-6E8A-4147-A177-3AD203B41FA5}">
                      <a16:colId xmlns:a16="http://schemas.microsoft.com/office/drawing/2014/main" val="893480717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615082306"/>
                    </a:ext>
                  </a:extLst>
                </a:gridCol>
                <a:gridCol w="19574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0622">
                  <a:extLst>
                    <a:ext uri="{9D8B030D-6E8A-4147-A177-3AD203B41FA5}">
                      <a16:colId xmlns:a16="http://schemas.microsoft.com/office/drawing/2014/main" val="28436303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Принципы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Бюрократический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Неуправляемый рыночный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Рыночно- профессиональный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56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Содержание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Все действия строго регламентированы документами. Риски урегулируются государством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Качество определяет покупатель. Риски страхуются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Профессиональное саморегулирование. Ответственность  за сообществом. Риски страхуются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073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Противоречия и</a:t>
                      </a:r>
                      <a:r>
                        <a:rPr lang="ru-RU" baseline="0" dirty="0"/>
                        <a:t> пути их разрешения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Большие затраты бюджета на контроль и нормативы. Высокие барьеры для инноваций.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Отсутствие квалификации покупателя. Высокая роль страховщиков.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Ограничения допуска на рынок. Самоконтроль и ответственность. Страхование. Параметрическое нормирование.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1092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1A85A39-8678-4F48-BC4B-87BD08E13238}"/>
              </a:ext>
            </a:extLst>
          </p:cNvPr>
          <p:cNvSpPr txBox="1"/>
          <p:nvPr/>
        </p:nvSpPr>
        <p:spPr>
          <a:xfrm>
            <a:off x="828919" y="952402"/>
            <a:ext cx="714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Основные принципы регулирования строительной деятельности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12B5DA-E816-4F19-838E-96560893E59A}"/>
              </a:ext>
            </a:extLst>
          </p:cNvPr>
          <p:cNvSpPr txBox="1"/>
          <p:nvPr/>
        </p:nvSpPr>
        <p:spPr>
          <a:xfrm>
            <a:off x="179511" y="5301208"/>
            <a:ext cx="8810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В современных рыночных условиях система требований к строительству объектов должна оптимально сочетать государственно-правовую регламентацию процессов с саморегулированием и самоконтролем, а также оценкой соответствия и страхованием рисков</a:t>
            </a:r>
          </a:p>
        </p:txBody>
      </p:sp>
    </p:spTree>
    <p:extLst>
      <p:ext uri="{BB962C8B-B14F-4D97-AF65-F5344CB8AC3E}">
        <p14:creationId xmlns:p14="http://schemas.microsoft.com/office/powerpoint/2010/main" val="2172083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Прямая соединительная линия 35"/>
          <p:cNvCxnSpPr/>
          <p:nvPr/>
        </p:nvCxnSpPr>
        <p:spPr>
          <a:xfrm>
            <a:off x="7869493" y="2559021"/>
            <a:ext cx="0" cy="199587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5650496" y="2599319"/>
            <a:ext cx="18797" cy="255787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endCxn id="18" idx="0"/>
          </p:cNvCxnSpPr>
          <p:nvPr/>
        </p:nvCxnSpPr>
        <p:spPr>
          <a:xfrm>
            <a:off x="1240835" y="2599319"/>
            <a:ext cx="18797" cy="255787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endCxn id="21" idx="0"/>
          </p:cNvCxnSpPr>
          <p:nvPr/>
        </p:nvCxnSpPr>
        <p:spPr>
          <a:xfrm>
            <a:off x="3419872" y="2567405"/>
            <a:ext cx="0" cy="25897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965" y="1102393"/>
            <a:ext cx="7734755" cy="400110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Структура инноваций в строительстве</a:t>
            </a:r>
            <a:endParaRPr lang="ru-RU" sz="2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E6F026B-9458-4E25-98E2-7BBB8B3D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E2799-882D-4963-93B0-763D814CD93A}" type="slidenum">
              <a:rPr lang="ru-RU" smtClean="0">
                <a:solidFill>
                  <a:srgbClr val="002060"/>
                </a:solidFill>
              </a:rPr>
              <a:pPr/>
              <a:t>37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7030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 технологии в строительстве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8207" y="1592086"/>
            <a:ext cx="2448272" cy="396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Виды инноваций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43608" y="2190799"/>
            <a:ext cx="2448272" cy="396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Управленческие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08104" y="2170651"/>
            <a:ext cx="2448272" cy="396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Технологические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9511" y="2852936"/>
            <a:ext cx="201622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Методы управления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11760" y="2847796"/>
            <a:ext cx="2016224" cy="581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Организация работ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44008" y="2852936"/>
            <a:ext cx="201622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Продуктовые инновации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880178" y="2853543"/>
            <a:ext cx="2016224" cy="57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Процессные инновации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2723" y="3857465"/>
            <a:ext cx="2016224" cy="396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Административные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61797" y="4554894"/>
            <a:ext cx="2016224" cy="396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Экономические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5157192"/>
            <a:ext cx="2016224" cy="396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Социальные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411760" y="3857465"/>
            <a:ext cx="2016224" cy="396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Линейная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411760" y="4554894"/>
            <a:ext cx="2016224" cy="396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Функциональная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411760" y="5157192"/>
            <a:ext cx="2016224" cy="396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Комбинированная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716016" y="3857465"/>
            <a:ext cx="2016224" cy="396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Новые материалы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716016" y="4554894"/>
            <a:ext cx="2016224" cy="396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Новые компоненты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716016" y="5157192"/>
            <a:ext cx="2016224" cy="396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Новое оборудование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948264" y="3857465"/>
            <a:ext cx="2016224" cy="396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Новые технологии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968951" y="4554894"/>
            <a:ext cx="2016224" cy="396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Новые механизмы</a:t>
            </a:r>
          </a:p>
        </p:txBody>
      </p:sp>
      <p:cxnSp>
        <p:nvCxnSpPr>
          <p:cNvPr id="29" name="Прямая соединительная линия 28"/>
          <p:cNvCxnSpPr>
            <a:stCxn id="9" idx="2"/>
          </p:cNvCxnSpPr>
          <p:nvPr/>
        </p:nvCxnSpPr>
        <p:spPr>
          <a:xfrm>
            <a:off x="4582343" y="1988840"/>
            <a:ext cx="0" cy="3801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10" idx="3"/>
            <a:endCxn id="11" idx="1"/>
          </p:cNvCxnSpPr>
          <p:nvPr/>
        </p:nvCxnSpPr>
        <p:spPr>
          <a:xfrm flipV="1">
            <a:off x="3491880" y="2369028"/>
            <a:ext cx="2016224" cy="201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9512" y="5836622"/>
            <a:ext cx="880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Важное направление инноваций, обеспечивающее их быстрое внедрение, – это новые материалы и технологии для индивидуального жилищного строительства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888303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965" y="1102393"/>
            <a:ext cx="7734755" cy="400110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Доступные инновации для строительства</a:t>
            </a:r>
            <a:endParaRPr lang="ru-RU" sz="2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E6F026B-9458-4E25-98E2-7BBB8B3D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E2799-882D-4963-93B0-763D814CD93A}" type="slidenum">
              <a:rPr lang="ru-RU" smtClean="0">
                <a:solidFill>
                  <a:srgbClr val="002060"/>
                </a:solidFill>
              </a:rPr>
              <a:pPr/>
              <a:t>38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332932"/>
              </p:ext>
            </p:extLst>
          </p:nvPr>
        </p:nvGraphicFramePr>
        <p:xfrm>
          <a:off x="395535" y="1772816"/>
          <a:ext cx="8352930" cy="431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Направления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Инновации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Примечание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Методы управления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Проектное управление, контракты</a:t>
                      </a:r>
                      <a:r>
                        <a:rPr lang="ru-RU" baseline="0" dirty="0"/>
                        <a:t> жизненного цикла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Изменения в </a:t>
                      </a:r>
                      <a:r>
                        <a:rPr lang="ru-RU" dirty="0" err="1"/>
                        <a:t>ГрадК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Организационные структуры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Специализация:</a:t>
                      </a:r>
                      <a:r>
                        <a:rPr lang="ru-RU" baseline="0" dirty="0"/>
                        <a:t> подрядчики, логистика, информатика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Внедрение</a:t>
                      </a:r>
                      <a:r>
                        <a:rPr lang="ru-RU" baseline="0" dirty="0"/>
                        <a:t> БИМ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Новые материалы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Гибкий бетон, смарт кирпич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Этап НИР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Новые комплектующие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Деревянные несущие</a:t>
                      </a:r>
                      <a:r>
                        <a:rPr lang="ru-RU" baseline="0" dirty="0"/>
                        <a:t> конструкции МКД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Великобритания, Финляндия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Новое оборудование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Магнитолевитационные</a:t>
                      </a:r>
                      <a:r>
                        <a:rPr lang="ru-RU" dirty="0"/>
                        <a:t> лифты, автономные системы для ИЖС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Великобритания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Новые технологии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Утилизация отходов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Новые</a:t>
                      </a:r>
                      <a:r>
                        <a:rPr lang="ru-RU" baseline="0" dirty="0"/>
                        <a:t> механизмы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Компактное инженерное оборудование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556B3D6-BEF8-48FB-8F13-338149D5CED1}"/>
              </a:ext>
            </a:extLst>
          </p:cNvPr>
          <p:cNvSpPr/>
          <p:nvPr/>
        </p:nvSpPr>
        <p:spPr>
          <a:xfrm>
            <a:off x="0" y="67030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 технологии в строительстве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498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67030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 технологии в строительстве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14965" y="1102393"/>
            <a:ext cx="7734755" cy="400110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Многоэтажное деревянное домостроение</a:t>
            </a:r>
            <a:endParaRPr lang="ru-RU" sz="2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64026"/>
            <a:ext cx="3687475" cy="39604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87346" y="1502688"/>
            <a:ext cx="43978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Студенческое общежитие Университета Британской Колумбии (Ванкувер, Канада)</a:t>
            </a:r>
          </a:p>
          <a:p>
            <a:r>
              <a:rPr lang="ru-RU" sz="1600" b="1" dirty="0" err="1">
                <a:solidFill>
                  <a:srgbClr val="002060"/>
                </a:solidFill>
              </a:rPr>
              <a:t>Brock-commons-Тallwood</a:t>
            </a:r>
            <a:endParaRPr lang="ru-RU" sz="1600" dirty="0">
              <a:solidFill>
                <a:srgbClr val="002060"/>
              </a:solidFill>
            </a:endParaRPr>
          </a:p>
          <a:p>
            <a:r>
              <a:rPr lang="ru-RU" sz="1600" dirty="0">
                <a:solidFill>
                  <a:srgbClr val="002060"/>
                </a:solidFill>
              </a:rPr>
              <a:t> </a:t>
            </a:r>
            <a:r>
              <a:rPr lang="ru-RU" sz="1600" dirty="0">
                <a:solidFill>
                  <a:srgbClr val="C00000"/>
                </a:solidFill>
              </a:rPr>
              <a:t>Высота 54 метра/ 18 этажей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Площадь 15,115 m</a:t>
            </a:r>
            <a:r>
              <a:rPr lang="ru-RU" sz="1600" baseline="30000" dirty="0">
                <a:solidFill>
                  <a:srgbClr val="002060"/>
                </a:solidFill>
              </a:rPr>
              <a:t>2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Строительство завершено август 2017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Основной материал для строительства  - клееный брус. 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Небоскреб стоит на бетонном основании, из бетона также сделаны лестничные пролеты. Крыша выполнена из металлических конструкций.</a:t>
            </a:r>
          </a:p>
          <a:p>
            <a:endParaRPr lang="ru-RU" sz="1600" dirty="0">
              <a:solidFill>
                <a:srgbClr val="002060"/>
              </a:solidFill>
            </a:endParaRPr>
          </a:p>
          <a:p>
            <a:r>
              <a:rPr lang="ru-RU" sz="1600" dirty="0">
                <a:solidFill>
                  <a:srgbClr val="002060"/>
                </a:solidFill>
              </a:rPr>
              <a:t>Общий вес деревянной структуры на 30% легче аналогичной стальной и на 60%  железо-бетонной конструкции. Меньше фундамент, выше сейсмостойкость.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Меньше выбросы СО</a:t>
            </a:r>
            <a:r>
              <a:rPr lang="ru-RU" sz="1600" baseline="-25000" dirty="0">
                <a:solidFill>
                  <a:srgbClr val="002060"/>
                </a:solidFill>
              </a:rPr>
              <a:t>2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70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78351" y="6427880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4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548680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Анализ макроэкономических факторов, влияющих на динамику ключевых показателей строительной отрасли, отрасли строительных материалов и строительной техники	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1" y="1450373"/>
            <a:ext cx="853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Структура работ, выполненных по виду деятельности «Строительство» в 2017 году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323" y="2059808"/>
            <a:ext cx="204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Данные Росстата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8138" y="2348880"/>
            <a:ext cx="2461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Всего 7,54 трлн. рублей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FD753C-9C8B-4ADC-A1D9-36EAE01C047C}"/>
              </a:ext>
            </a:extLst>
          </p:cNvPr>
          <p:cNvSpPr txBox="1"/>
          <p:nvPr/>
        </p:nvSpPr>
        <p:spPr>
          <a:xfrm>
            <a:off x="107504" y="5130620"/>
            <a:ext cx="887767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rgbClr val="002060"/>
                </a:solidFill>
              </a:rPr>
              <a:t>Жилищное строительство является </a:t>
            </a:r>
            <a:r>
              <a:rPr lang="ru-RU" sz="1700" b="1" dirty="0">
                <a:solidFill>
                  <a:srgbClr val="C00000"/>
                </a:solidFill>
              </a:rPr>
              <a:t>локомотивом экономики</a:t>
            </a:r>
            <a:r>
              <a:rPr lang="ru-RU" sz="1700" b="1" dirty="0">
                <a:solidFill>
                  <a:srgbClr val="002060"/>
                </a:solidFill>
              </a:rPr>
              <a:t> </a:t>
            </a:r>
            <a:r>
              <a:rPr lang="ru-RU" sz="1700" dirty="0">
                <a:solidFill>
                  <a:srgbClr val="002060"/>
                </a:solidFill>
              </a:rPr>
              <a:t>страны, так как обеспечивает наиболее высокий </a:t>
            </a:r>
            <a:r>
              <a:rPr lang="ru-RU" sz="1700" dirty="0">
                <a:solidFill>
                  <a:srgbClr val="C00000"/>
                </a:solidFill>
              </a:rPr>
              <a:t>мультипликативный эффект, </a:t>
            </a:r>
            <a:r>
              <a:rPr lang="ru-RU" sz="1700" dirty="0">
                <a:solidFill>
                  <a:srgbClr val="002060"/>
                </a:solidFill>
              </a:rPr>
              <a:t>способствует росту объемов производства строительных материалов, изделий и конструкций, развитию сети внутрипоселковых дорог, росту продаж автономных инженерных систем и оборудования, мебели, монтируемой бытовой техники, текстиля, домашней утвари и др.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4055104"/>
              </p:ext>
            </p:extLst>
          </p:nvPr>
        </p:nvGraphicFramePr>
        <p:xfrm>
          <a:off x="2123728" y="1773538"/>
          <a:ext cx="7020272" cy="3599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4102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04248" y="6492875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6103" y="477739"/>
            <a:ext cx="8892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ценообразования в строительстве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907357"/>
              </p:ext>
            </p:extLst>
          </p:nvPr>
        </p:nvGraphicFramePr>
        <p:xfrm>
          <a:off x="251520" y="1277959"/>
          <a:ext cx="8640959" cy="5192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1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73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</a:rPr>
                        <a:t>Метод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</a:rPr>
                        <a:t>Преимущества 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</a:rPr>
                        <a:t>Недостатки  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964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  <a:cs typeface="+mn-cs"/>
                        </a:rPr>
                        <a:t>По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  <a:cs typeface="+mn-cs"/>
                        </a:rPr>
                        <a:t> проектам аналогам (для ТЭО)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Возможность применения при высокой волатильности издержек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  <a:cs typeface="+mn-cs"/>
                        </a:rPr>
                        <a:t>Сложность учета специфических отличий местных условий от проекта-аналога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2733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Базисно- компенсационный</a:t>
                      </a:r>
                      <a:endParaRPr lang="ru-RU" sz="10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Возможность применения при нестабильной экономике и действии инфляционных процессов.</a:t>
                      </a:r>
                      <a:endParaRPr lang="ru-RU" sz="10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Сложность в расчете компенсаций, которые превышают базисную стоимость, вследствие чего имеет ограниченное применение</a:t>
                      </a:r>
                      <a:endParaRPr lang="ru-RU" sz="10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916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Базисно-индексный</a:t>
                      </a:r>
                      <a:endParaRPr lang="ru-RU" sz="10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Простота в применении. Возможность использовать СНБ 1984 (1991) и 2001 гг.</a:t>
                      </a:r>
                      <a:endParaRPr lang="ru-RU" sz="10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Необходимость тщательного определения стоимости в базисном уровне. Усредненных характер индексов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  <a:cs typeface="+mn-cs"/>
                        </a:rPr>
                        <a:t>ведет к значительным погрешностям.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0856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Ресурсный</a:t>
                      </a:r>
                      <a:endParaRPr lang="ru-RU" sz="10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Наиболее точное отражение издержек производства. Вариантный подход в выборе стоимостных показателей.. Гибкий подход к нормативной базе</a:t>
                      </a:r>
                      <a:endParaRPr lang="ru-RU" sz="10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Трудоемкий и объемный в применении метод, требующий отслеживания текущих цен по большому количеству ресурсов, применения автоматизированных систем.</a:t>
                      </a:r>
                      <a:endParaRPr lang="ru-RU" sz="10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733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Ресурсно-индексный</a:t>
                      </a:r>
                      <a:endParaRPr lang="ru-RU" sz="10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Применение индексов инфляции к стоимостным показателям</a:t>
                      </a:r>
                      <a:endParaRPr lang="ru-RU" sz="10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5916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Метод применения банков данных</a:t>
                      </a:r>
                      <a:endParaRPr lang="ru-RU" sz="105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Использование ранее применяемых стоимостных показателей, что упрощает процесс определения стоимости строительства.</a:t>
                      </a:r>
                      <a:endParaRPr lang="ru-RU" sz="10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Возможность широкого применения только в условиях стабильной экономики. Сложность в поиске объекта-аналога, так как строительная продукция уникальна.</a:t>
                      </a:r>
                      <a:endParaRPr lang="ru-RU" sz="105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7C0743B-2414-4EC4-AE2E-4B88EB596442}"/>
              </a:ext>
            </a:extLst>
          </p:cNvPr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EED5451-82F7-40ED-A5CC-FEA9556D82F8}"/>
              </a:ext>
            </a:extLst>
          </p:cNvPr>
          <p:cNvSpPr/>
          <p:nvPr/>
        </p:nvSpPr>
        <p:spPr>
          <a:xfrm>
            <a:off x="116968" y="877849"/>
            <a:ext cx="8892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Сравнение основных методов расчета сметной стоимости строительства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820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86" name="Прямая со стрелкой 51"/>
          <p:cNvCxnSpPr>
            <a:cxnSpLocks noChangeShapeType="1"/>
            <a:stCxn id="55" idx="5"/>
            <a:endCxn id="16389" idx="0"/>
          </p:cNvCxnSpPr>
          <p:nvPr/>
        </p:nvCxnSpPr>
        <p:spPr bwMode="auto">
          <a:xfrm>
            <a:off x="4678583" y="3317699"/>
            <a:ext cx="1083242" cy="106559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88" name="Прямоугольник 6"/>
          <p:cNvSpPr>
            <a:spLocks noChangeArrowheads="1"/>
          </p:cNvSpPr>
          <p:nvPr/>
        </p:nvSpPr>
        <p:spPr bwMode="auto">
          <a:xfrm>
            <a:off x="2364520" y="4394303"/>
            <a:ext cx="1827213" cy="720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sz="1200" b="1" dirty="0"/>
              <a:t>Главгосэкспертиза</a:t>
            </a:r>
          </a:p>
        </p:txBody>
      </p:sp>
      <p:sp>
        <p:nvSpPr>
          <p:cNvPr id="16389" name="Прямоугольник 7"/>
          <p:cNvSpPr>
            <a:spLocks noChangeArrowheads="1"/>
          </p:cNvSpPr>
          <p:nvPr/>
        </p:nvSpPr>
        <p:spPr bwMode="auto">
          <a:xfrm>
            <a:off x="4802975" y="4383297"/>
            <a:ext cx="1917700" cy="720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sz="1200" b="1" dirty="0"/>
              <a:t>Филиалы</a:t>
            </a:r>
          </a:p>
          <a:p>
            <a:pPr algn="ctr"/>
            <a:r>
              <a:rPr lang="ru-RU" altLang="ru-RU" sz="1200" b="1" dirty="0" err="1"/>
              <a:t>Главгосэкспертизы</a:t>
            </a:r>
            <a:endParaRPr lang="ru-RU" altLang="ru-RU" sz="1200" b="1" dirty="0"/>
          </a:p>
        </p:txBody>
      </p:sp>
      <p:sp>
        <p:nvSpPr>
          <p:cNvPr id="16390" name="Прямоугольник 8"/>
          <p:cNvSpPr>
            <a:spLocks noChangeArrowheads="1"/>
          </p:cNvSpPr>
          <p:nvPr/>
        </p:nvSpPr>
        <p:spPr bwMode="auto">
          <a:xfrm>
            <a:off x="202346" y="4394304"/>
            <a:ext cx="1960563" cy="720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sz="1200" b="1" dirty="0"/>
              <a:t>Госэкспертиза</a:t>
            </a:r>
          </a:p>
          <a:p>
            <a:pPr algn="ctr"/>
            <a:r>
              <a:rPr lang="ru-RU" altLang="ru-RU" sz="1200" b="1" dirty="0"/>
              <a:t> субъектов РФ</a:t>
            </a:r>
          </a:p>
        </p:txBody>
      </p:sp>
      <p:sp>
        <p:nvSpPr>
          <p:cNvPr id="16391" name="Прямоугольник 10"/>
          <p:cNvSpPr>
            <a:spLocks noChangeArrowheads="1"/>
          </p:cNvSpPr>
          <p:nvPr/>
        </p:nvSpPr>
        <p:spPr bwMode="auto">
          <a:xfrm>
            <a:off x="6901595" y="4424466"/>
            <a:ext cx="2049463" cy="720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sz="1200" b="1" dirty="0"/>
              <a:t>Организации</a:t>
            </a:r>
          </a:p>
          <a:p>
            <a:pPr algn="ctr"/>
            <a:r>
              <a:rPr lang="ru-RU" altLang="ru-RU" sz="1200" b="1" dirty="0"/>
              <a:t> негосударственной</a:t>
            </a:r>
          </a:p>
          <a:p>
            <a:pPr algn="ctr"/>
            <a:r>
              <a:rPr lang="ru-RU" altLang="ru-RU" sz="1200" b="1" dirty="0"/>
              <a:t>экспертизы 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75384" y="1895579"/>
            <a:ext cx="1787525" cy="6477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400" dirty="0"/>
              <a:t>Органы власти </a:t>
            </a:r>
          </a:p>
          <a:p>
            <a:pPr algn="ctr">
              <a:defRPr/>
            </a:pPr>
            <a:r>
              <a:rPr lang="ru-RU" sz="1400" dirty="0"/>
              <a:t>субъектов РФ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3534509" y="1887642"/>
            <a:ext cx="1722437" cy="6477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1400" dirty="0">
                <a:solidFill>
                  <a:schemeClr val="lt1"/>
                </a:solidFill>
                <a:latin typeface="+mn-lt"/>
                <a:cs typeface="+mn-cs"/>
              </a:rPr>
              <a:t>Минстрой</a:t>
            </a:r>
          </a:p>
          <a:p>
            <a:pPr algn="ctr"/>
            <a:r>
              <a:rPr lang="ru-RU" sz="1400" dirty="0">
                <a:solidFill>
                  <a:schemeClr val="lt1"/>
                </a:solidFill>
                <a:latin typeface="+mn-lt"/>
                <a:cs typeface="+mn-cs"/>
              </a:rPr>
              <a:t>России</a:t>
            </a: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6757133" y="1895578"/>
            <a:ext cx="1727201" cy="6397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1400" dirty="0" err="1">
                <a:solidFill>
                  <a:schemeClr val="lt1"/>
                </a:solidFill>
                <a:latin typeface="+mn-lt"/>
                <a:cs typeface="+mn-cs"/>
              </a:rPr>
              <a:t>Росаккредитация</a:t>
            </a:r>
            <a:endParaRPr lang="ru-RU" sz="14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6395" name="Прямая со стрелкой 43"/>
          <p:cNvCxnSpPr>
            <a:cxnSpLocks noChangeShapeType="1"/>
            <a:stCxn id="16390" idx="0"/>
            <a:endCxn id="55" idx="2"/>
          </p:cNvCxnSpPr>
          <p:nvPr/>
        </p:nvCxnSpPr>
        <p:spPr bwMode="auto">
          <a:xfrm flipV="1">
            <a:off x="1182628" y="3156054"/>
            <a:ext cx="3104356" cy="12382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sys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6" name="Прямая со стрелкой 51"/>
          <p:cNvCxnSpPr>
            <a:cxnSpLocks noChangeShapeType="1"/>
            <a:stCxn id="16388" idx="0"/>
            <a:endCxn id="55" idx="3"/>
          </p:cNvCxnSpPr>
          <p:nvPr/>
        </p:nvCxnSpPr>
        <p:spPr bwMode="auto">
          <a:xfrm flipV="1">
            <a:off x="3278127" y="3317699"/>
            <a:ext cx="1076045" cy="1076604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sys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7" name="Прямая соединительная линия 23"/>
          <p:cNvCxnSpPr>
            <a:cxnSpLocks noChangeShapeType="1"/>
          </p:cNvCxnSpPr>
          <p:nvPr/>
        </p:nvCxnSpPr>
        <p:spPr bwMode="auto">
          <a:xfrm>
            <a:off x="951646" y="2555979"/>
            <a:ext cx="0" cy="1838325"/>
          </a:xfrm>
          <a:prstGeom prst="line">
            <a:avLst/>
          </a:prstGeom>
          <a:noFill/>
          <a:ln w="38100" cmpd="dbl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8" name="Прямая со стрелкой 21"/>
          <p:cNvCxnSpPr>
            <a:cxnSpLocks noChangeShapeType="1"/>
            <a:stCxn id="16391" idx="0"/>
          </p:cNvCxnSpPr>
          <p:nvPr/>
        </p:nvCxnSpPr>
        <p:spPr bwMode="auto">
          <a:xfrm flipH="1" flipV="1">
            <a:off x="7926326" y="2535342"/>
            <a:ext cx="1" cy="1889124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lgDashDot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9" name="Прямая со стрелкой 21"/>
          <p:cNvCxnSpPr>
            <a:cxnSpLocks noChangeShapeType="1"/>
            <a:endCxn id="55" idx="6"/>
          </p:cNvCxnSpPr>
          <p:nvPr/>
        </p:nvCxnSpPr>
        <p:spPr bwMode="auto">
          <a:xfrm flipH="1" flipV="1">
            <a:off x="4745771" y="3156054"/>
            <a:ext cx="3066589" cy="126841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sys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Овал 54"/>
          <p:cNvSpPr/>
          <p:nvPr/>
        </p:nvSpPr>
        <p:spPr bwMode="auto">
          <a:xfrm>
            <a:off x="4286984" y="2927454"/>
            <a:ext cx="458787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dirty="0">
                <a:solidFill>
                  <a:schemeClr val="dk1"/>
                </a:solidFill>
                <a:latin typeface="+mn-lt"/>
                <a:cs typeface="+mn-cs"/>
              </a:rPr>
              <a:t>1</a:t>
            </a:r>
          </a:p>
        </p:txBody>
      </p:sp>
      <p:sp>
        <p:nvSpPr>
          <p:cNvPr id="84" name="Овал 83"/>
          <p:cNvSpPr/>
          <p:nvPr/>
        </p:nvSpPr>
        <p:spPr bwMode="auto">
          <a:xfrm>
            <a:off x="3278921" y="2803629"/>
            <a:ext cx="458788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dirty="0">
                <a:solidFill>
                  <a:schemeClr val="dk1"/>
                </a:solidFill>
                <a:latin typeface="+mn-lt"/>
                <a:cs typeface="+mn-cs"/>
              </a:rPr>
              <a:t>2</a:t>
            </a:r>
          </a:p>
        </p:txBody>
      </p:sp>
      <p:cxnSp>
        <p:nvCxnSpPr>
          <p:cNvPr id="16403" name="Прямая соединительная линия 23"/>
          <p:cNvCxnSpPr>
            <a:cxnSpLocks noChangeShapeType="1"/>
            <a:stCxn id="14" idx="2"/>
            <a:endCxn id="16388" idx="0"/>
          </p:cNvCxnSpPr>
          <p:nvPr/>
        </p:nvCxnSpPr>
        <p:spPr bwMode="auto">
          <a:xfrm flipH="1">
            <a:off x="3278127" y="2535342"/>
            <a:ext cx="1117601" cy="1858961"/>
          </a:xfrm>
          <a:prstGeom prst="line">
            <a:avLst/>
          </a:prstGeom>
          <a:noFill/>
          <a:ln w="38100" cmpd="dbl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" name="Овал 85"/>
          <p:cNvSpPr/>
          <p:nvPr/>
        </p:nvSpPr>
        <p:spPr bwMode="auto">
          <a:xfrm>
            <a:off x="951646" y="3032229"/>
            <a:ext cx="458788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dirty="0"/>
              <a:t>2</a:t>
            </a:r>
          </a:p>
        </p:txBody>
      </p:sp>
      <p:cxnSp>
        <p:nvCxnSpPr>
          <p:cNvPr id="16405" name="Прямая соединительная линия 23"/>
          <p:cNvCxnSpPr>
            <a:cxnSpLocks noChangeShapeType="1"/>
            <a:stCxn id="16388" idx="3"/>
            <a:endCxn id="16389" idx="1"/>
          </p:cNvCxnSpPr>
          <p:nvPr/>
        </p:nvCxnSpPr>
        <p:spPr bwMode="auto">
          <a:xfrm flipV="1">
            <a:off x="4191733" y="4743660"/>
            <a:ext cx="611242" cy="11006"/>
          </a:xfrm>
          <a:prstGeom prst="line">
            <a:avLst/>
          </a:prstGeom>
          <a:noFill/>
          <a:ln w="38100" cmpd="dbl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" name="Овал 88"/>
          <p:cNvSpPr/>
          <p:nvPr/>
        </p:nvSpPr>
        <p:spPr bwMode="auto">
          <a:xfrm>
            <a:off x="4258802" y="4256276"/>
            <a:ext cx="460375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dirty="0">
                <a:solidFill>
                  <a:schemeClr val="dk1"/>
                </a:solidFill>
                <a:latin typeface="+mn-lt"/>
                <a:cs typeface="+mn-cs"/>
              </a:rPr>
              <a:t>2,3</a:t>
            </a:r>
          </a:p>
        </p:txBody>
      </p:sp>
      <p:sp>
        <p:nvSpPr>
          <p:cNvPr id="112" name="Овал 111"/>
          <p:cNvSpPr/>
          <p:nvPr/>
        </p:nvSpPr>
        <p:spPr bwMode="auto">
          <a:xfrm>
            <a:off x="8023959" y="3083029"/>
            <a:ext cx="460375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dirty="0">
                <a:solidFill>
                  <a:schemeClr val="dk1"/>
                </a:solidFill>
                <a:latin typeface="+mn-lt"/>
                <a:cs typeface="+mn-cs"/>
              </a:rPr>
              <a:t>4</a:t>
            </a:r>
          </a:p>
        </p:txBody>
      </p:sp>
      <p:cxnSp>
        <p:nvCxnSpPr>
          <p:cNvPr id="16410" name="Прямая со стрелкой 51"/>
          <p:cNvCxnSpPr>
            <a:cxnSpLocks noChangeShapeType="1"/>
            <a:endCxn id="55" idx="0"/>
          </p:cNvCxnSpPr>
          <p:nvPr/>
        </p:nvCxnSpPr>
        <p:spPr bwMode="auto">
          <a:xfrm flipH="1">
            <a:off x="4515584" y="2555979"/>
            <a:ext cx="19050" cy="3714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411" name="TextBox 6154"/>
          <p:cNvSpPr txBox="1">
            <a:spLocks noChangeArrowheads="1"/>
          </p:cNvSpPr>
          <p:nvPr/>
        </p:nvSpPr>
        <p:spPr bwMode="auto">
          <a:xfrm>
            <a:off x="291704" y="5159493"/>
            <a:ext cx="86593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ru-RU" altLang="ru-RU" sz="1400" dirty="0"/>
              <a:t>1 – аттестация экспертов; 2 – контроль за деятельностью; 3 – методологическое обеспечение;</a:t>
            </a:r>
          </a:p>
          <a:p>
            <a:pPr algn="l"/>
            <a:r>
              <a:rPr lang="ru-RU" altLang="ru-RU" sz="1400" dirty="0"/>
              <a:t>4 – аккредитация организаций НГЭ;</a:t>
            </a:r>
          </a:p>
        </p:txBody>
      </p:sp>
      <p:sp>
        <p:nvSpPr>
          <p:cNvPr id="16413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3BDDC7D-9BE1-469D-B814-41BFC73CD28B}" type="slidenum">
              <a:rPr lang="ru-RU" altLang="ru-RU" smtClean="0"/>
              <a:pPr/>
              <a:t>41</a:t>
            </a:fld>
            <a:endParaRPr lang="ru-RU" altLang="ru-RU"/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44FBE45B-12E6-44FF-9CE2-7BE2A13C5CAB}"/>
              </a:ext>
            </a:extLst>
          </p:cNvPr>
          <p:cNvSpPr txBox="1">
            <a:spLocks/>
          </p:cNvSpPr>
          <p:nvPr/>
        </p:nvSpPr>
        <p:spPr bwMode="auto">
          <a:xfrm>
            <a:off x="179511" y="14078"/>
            <a:ext cx="8805664" cy="52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9F965784-F70C-4EE6-9E46-6E137D308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0" y="679752"/>
            <a:ext cx="8780001" cy="330002"/>
          </a:xfrm>
        </p:spPr>
        <p:txBody>
          <a:bodyPr/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Инновационное развитие института экспертизы в строительстве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05FEDC-F63B-405D-A3E8-4078A708C54C}"/>
              </a:ext>
            </a:extLst>
          </p:cNvPr>
          <p:cNvSpPr txBox="1"/>
          <p:nvPr/>
        </p:nvSpPr>
        <p:spPr>
          <a:xfrm>
            <a:off x="680271" y="1138281"/>
            <a:ext cx="7670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Система управления экспертизой требует совершенствования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082" y="5682713"/>
            <a:ext cx="87760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b="1" dirty="0">
                <a:solidFill>
                  <a:srgbClr val="002060"/>
                </a:solidFill>
              </a:rPr>
              <a:t>Следует уточнить </a:t>
            </a:r>
            <a:r>
              <a:rPr lang="ru-RU" altLang="ru-RU" sz="1600" b="1" dirty="0">
                <a:solidFill>
                  <a:srgbClr val="C00000"/>
                </a:solidFill>
              </a:rPr>
              <a:t>предмет экспертизы</a:t>
            </a:r>
            <a:r>
              <a:rPr lang="ru-RU" altLang="ru-RU" sz="1600" b="1" dirty="0">
                <a:solidFill>
                  <a:srgbClr val="002060"/>
                </a:solidFill>
              </a:rPr>
              <a:t> и условия необходимости ее проведения. Кроме того, недостаточный контроль за организациями негосударственной экспертизы и отсутствие методологического обеспечения  этих организаций, а также организаций госэкспертизы субъектов РФ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48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B5FB28-95D8-4E13-BF0E-D9E94F6A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9245" y="6381328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42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52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CB6C555F-5DD0-433F-843A-11F4D5A92E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4037249"/>
              </p:ext>
            </p:extLst>
          </p:nvPr>
        </p:nvGraphicFramePr>
        <p:xfrm>
          <a:off x="-141128" y="1872292"/>
          <a:ext cx="3672408" cy="2882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86F0297B-1332-44AE-AA65-0C1317533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1560171"/>
              </p:ext>
            </p:extLst>
          </p:nvPr>
        </p:nvGraphicFramePr>
        <p:xfrm>
          <a:off x="2890154" y="1843083"/>
          <a:ext cx="3384377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4394621C-10A1-4359-A3F7-B298BDB121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6178440"/>
              </p:ext>
            </p:extLst>
          </p:nvPr>
        </p:nvGraphicFramePr>
        <p:xfrm>
          <a:off x="5652120" y="1772816"/>
          <a:ext cx="3491880" cy="3472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4167" y="1196752"/>
            <a:ext cx="8075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Распределение способов проведения конкурентных процедур по отбору подрядчиков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971600" y="3589145"/>
            <a:ext cx="792088" cy="3600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(223</a:t>
            </a:r>
            <a:r>
              <a:rPr lang="ru-RU" sz="1100" dirty="0"/>
              <a:t>-ФЗ)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695076" y="2212938"/>
            <a:ext cx="792088" cy="3600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(615 ПП)</a:t>
            </a:r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358999" y="5157192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Менее </a:t>
            </a:r>
            <a:r>
              <a:rPr lang="ru-RU" b="1" dirty="0">
                <a:solidFill>
                  <a:srgbClr val="C00000"/>
                </a:solidFill>
              </a:rPr>
              <a:t>50%</a:t>
            </a:r>
            <a:r>
              <a:rPr lang="ru-RU" dirty="0">
                <a:solidFill>
                  <a:srgbClr val="002060"/>
                </a:solidFill>
              </a:rPr>
              <a:t> договоров строительного подряда были заключены членами СРО с использованием конкурентных способов 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Более </a:t>
            </a:r>
            <a:r>
              <a:rPr lang="ru-RU" b="1" dirty="0">
                <a:solidFill>
                  <a:srgbClr val="C00000"/>
                </a:solidFill>
              </a:rPr>
              <a:t>30%</a:t>
            </a:r>
            <a:r>
              <a:rPr lang="ru-RU" dirty="0">
                <a:solidFill>
                  <a:srgbClr val="002060"/>
                </a:solidFill>
              </a:rPr>
              <a:t> закупок заключаются «иными способами», которые в большинстве подразумевают неконкурентные способы заключения договоров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318E4E3-E477-4CF3-A2D2-7217B5718E07}"/>
              </a:ext>
            </a:extLst>
          </p:cNvPr>
          <p:cNvSpPr/>
          <p:nvPr/>
        </p:nvSpPr>
        <p:spPr>
          <a:xfrm>
            <a:off x="358999" y="470448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Функционирование рынка строительных услуг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3B303061-CAE1-4870-B58B-B6771A07D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27" y="902539"/>
            <a:ext cx="8229600" cy="288032"/>
          </a:xfrm>
        </p:spPr>
        <p:txBody>
          <a:bodyPr/>
          <a:lstStyle/>
          <a:p>
            <a:r>
              <a:rPr lang="ru-RU" sz="2000" b="1" dirty="0">
                <a:solidFill>
                  <a:srgbClr val="0000CC"/>
                </a:solidFill>
              </a:rPr>
              <a:t>Система государственных и корпоративных закупок в строительстве</a:t>
            </a:r>
          </a:p>
        </p:txBody>
      </p:sp>
    </p:spTree>
    <p:extLst>
      <p:ext uri="{BB962C8B-B14F-4D97-AF65-F5344CB8AC3E}">
        <p14:creationId xmlns:p14="http://schemas.microsoft.com/office/powerpoint/2010/main" val="19775994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FF73F-9051-45B8-B1FE-BCC3E6171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27" y="902539"/>
            <a:ext cx="8229600" cy="288032"/>
          </a:xfrm>
        </p:spPr>
        <p:txBody>
          <a:bodyPr/>
          <a:lstStyle/>
          <a:p>
            <a:r>
              <a:rPr lang="ru-RU" sz="2000" b="1" dirty="0">
                <a:solidFill>
                  <a:srgbClr val="0000CC"/>
                </a:solidFill>
              </a:rPr>
              <a:t>Сравнение условий допуска подрядчиков и застройщиков на рынок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B5FB28-95D8-4E13-BF0E-D9E94F6A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9245" y="6381328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43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52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8999" y="470448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Функционирование рынка строительных услуг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95B88BD-748E-48D8-81B7-0D3C3394E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160132"/>
              </p:ext>
            </p:extLst>
          </p:nvPr>
        </p:nvGraphicFramePr>
        <p:xfrm>
          <a:off x="161999" y="1268760"/>
          <a:ext cx="8658472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4618">
                  <a:extLst>
                    <a:ext uri="{9D8B030D-6E8A-4147-A177-3AD203B41FA5}">
                      <a16:colId xmlns:a16="http://schemas.microsoft.com/office/drawing/2014/main" val="2809392687"/>
                    </a:ext>
                  </a:extLst>
                </a:gridCol>
                <a:gridCol w="2164618">
                  <a:extLst>
                    <a:ext uri="{9D8B030D-6E8A-4147-A177-3AD203B41FA5}">
                      <a16:colId xmlns:a16="http://schemas.microsoft.com/office/drawing/2014/main" val="339047414"/>
                    </a:ext>
                  </a:extLst>
                </a:gridCol>
                <a:gridCol w="2164618">
                  <a:extLst>
                    <a:ext uri="{9D8B030D-6E8A-4147-A177-3AD203B41FA5}">
                      <a16:colId xmlns:a16="http://schemas.microsoft.com/office/drawing/2014/main" val="2651012647"/>
                    </a:ext>
                  </a:extLst>
                </a:gridCol>
                <a:gridCol w="2164618">
                  <a:extLst>
                    <a:ext uri="{9D8B030D-6E8A-4147-A177-3AD203B41FA5}">
                      <a16:colId xmlns:a16="http://schemas.microsoft.com/office/drawing/2014/main" val="3202192098"/>
                    </a:ext>
                  </a:extLst>
                </a:gridCol>
              </a:tblGrid>
              <a:tr h="537246">
                <a:tc>
                  <a:txBody>
                    <a:bodyPr/>
                    <a:lstStyle/>
                    <a:p>
                      <a:r>
                        <a:rPr lang="ru-RU" sz="1600" dirty="0"/>
                        <a:t>Требования к проведению процедур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Выбор подрядчиков по  исполнению госзаказа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Допуск застройщика к использованию эскроу</a:t>
                      </a:r>
                      <a:r>
                        <a:rPr lang="ru-RU" sz="1600" baseline="0" dirty="0"/>
                        <a:t> счетов</a:t>
                      </a:r>
                      <a:r>
                        <a:rPr lang="ru-RU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Мировой опыт  подрядных торгов (ФИДИК, ЕБРР, МБРР)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306912"/>
                  </a:ext>
                </a:extLst>
              </a:tr>
              <a:tr h="311037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Предквалификация исполнителя проекта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C00000"/>
                          </a:solidFill>
                        </a:rPr>
                        <a:t>Отсутствует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Стандарт ДОМ.РФ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Проводится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638391"/>
                  </a:ext>
                </a:extLst>
              </a:tr>
              <a:tr h="311037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Отбор по критериям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C00000"/>
                          </a:solidFill>
                        </a:rPr>
                        <a:t>Минимальная цена контракта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Наличие спроса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Опыт исполнителя, экономика проекта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84379"/>
                  </a:ext>
                </a:extLst>
              </a:tr>
              <a:tr h="763455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Проверка финансовой обеспеченности проекта и исполнителя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C00000"/>
                          </a:solidFill>
                        </a:rPr>
                        <a:t>Не проверяется,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стартовая цена  минимизирована экспертизой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Резерв сметы 5%, резерв продаж 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Важнейший критерий отбора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327940"/>
                  </a:ext>
                </a:extLst>
              </a:tr>
              <a:tr h="537246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Баланс интересов сторон контракта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C00000"/>
                          </a:solidFill>
                        </a:rPr>
                        <a:t>Заказчик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 имеет приоритет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Приоритет у дольщика (баланс)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Сбалансированные контракты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99496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9509" y="5013176"/>
            <a:ext cx="86409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Существующая система требований российского законодательства по проведению подрядных торгов в зависимости от типов объектов значительно отличается от передового международного опыта и не способствует повышению качества строительства и экономической эффективности реализуемых проектов в течение всего жизненного цикла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4217796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CE2B89-B752-4A93-8F71-0D40B61AB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44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7184" y="548680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допуска на рынок строительства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Контрольно-надзорные функции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E1EFB8F1-C1FA-4504-AADA-FF6C18030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910232"/>
              </p:ext>
            </p:extLst>
          </p:nvPr>
        </p:nvGraphicFramePr>
        <p:xfrm>
          <a:off x="302013" y="1256566"/>
          <a:ext cx="8512196" cy="3237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669">
                  <a:extLst>
                    <a:ext uri="{9D8B030D-6E8A-4147-A177-3AD203B41FA5}">
                      <a16:colId xmlns:a16="http://schemas.microsoft.com/office/drawing/2014/main" val="2809392687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339047414"/>
                    </a:ext>
                  </a:extLst>
                </a:gridCol>
                <a:gridCol w="1996194">
                  <a:extLst>
                    <a:ext uri="{9D8B030D-6E8A-4147-A177-3AD203B41FA5}">
                      <a16:colId xmlns:a16="http://schemas.microsoft.com/office/drawing/2014/main" val="2651012647"/>
                    </a:ext>
                  </a:extLst>
                </a:gridCol>
                <a:gridCol w="2847109">
                  <a:extLst>
                    <a:ext uri="{9D8B030D-6E8A-4147-A177-3AD203B41FA5}">
                      <a16:colId xmlns:a16="http://schemas.microsoft.com/office/drawing/2014/main" val="3202192098"/>
                    </a:ext>
                  </a:extLst>
                </a:gridCol>
              </a:tblGrid>
              <a:tr h="537246">
                <a:tc>
                  <a:txBody>
                    <a:bodyPr/>
                    <a:lstStyle/>
                    <a:p>
                      <a:r>
                        <a:rPr lang="ru-RU" sz="1400" dirty="0"/>
                        <a:t>Этапы жизненного цикла зданий</a:t>
                      </a:r>
                      <a:r>
                        <a:rPr lang="ru-RU" sz="1400" baseline="0" dirty="0"/>
                        <a:t> и сооружений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Исполнители, квалификация специалистов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Функции контроля, квалификация специалистов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Функции</a:t>
                      </a:r>
                      <a:r>
                        <a:rPr lang="ru-RU" sz="1400" baseline="0" dirty="0"/>
                        <a:t> н</a:t>
                      </a:r>
                      <a:r>
                        <a:rPr lang="ru-RU" sz="1400" dirty="0"/>
                        <a:t>адзора, квалификация специалистов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306912"/>
                  </a:ext>
                </a:extLst>
              </a:tr>
              <a:tr h="311037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Изыскания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Член СРО, НРС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Экспертиза, аттестация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C00000"/>
                          </a:solidFill>
                        </a:rPr>
                        <a:t>Отсутствует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638391"/>
                  </a:ext>
                </a:extLst>
              </a:tr>
              <a:tr h="311037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Проектирование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Член СРО, НРС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Экспертиза, аттестация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Разрешение на строительство – </a:t>
                      </a:r>
                      <a:r>
                        <a:rPr lang="ru-RU" sz="1400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без подтверждения квалификации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84379"/>
                  </a:ext>
                </a:extLst>
              </a:tr>
              <a:tr h="388119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Строительство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Член СРО, НРС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Техзаказчик, </a:t>
                      </a:r>
                      <a:br>
                        <a:rPr lang="ru-RU" sz="1400" dirty="0">
                          <a:solidFill>
                            <a:srgbClr val="002060"/>
                          </a:solidFill>
                        </a:rPr>
                      </a:br>
                      <a:r>
                        <a:rPr lang="ru-RU" sz="1400" dirty="0">
                          <a:solidFill>
                            <a:srgbClr val="C00000"/>
                          </a:solidFill>
                        </a:rPr>
                        <a:t>без подтверждения квалификации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Стройнадзор,  </a:t>
                      </a:r>
                      <a:br>
                        <a:rPr lang="ru-RU" sz="1400" dirty="0">
                          <a:solidFill>
                            <a:srgbClr val="002060"/>
                          </a:solidFill>
                        </a:rPr>
                      </a:br>
                      <a:r>
                        <a:rPr lang="ru-RU" sz="1400" dirty="0">
                          <a:solidFill>
                            <a:srgbClr val="C00000"/>
                          </a:solidFill>
                        </a:rPr>
                        <a:t>без подтверждения квалификации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327940"/>
                  </a:ext>
                </a:extLst>
              </a:tr>
              <a:tr h="36193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Эксплуатация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Лицензированное лицо для МКД, </a:t>
                      </a:r>
                      <a:br>
                        <a:rPr lang="ru-RU" sz="1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400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без подтверждения квалификации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Жилищная инспекция для МКД, </a:t>
                      </a:r>
                      <a:br>
                        <a:rPr lang="ru-RU" sz="1400" dirty="0">
                          <a:solidFill>
                            <a:srgbClr val="002060"/>
                          </a:solidFill>
                        </a:rPr>
                      </a:br>
                      <a:r>
                        <a:rPr lang="ru-RU" sz="1400" dirty="0">
                          <a:solidFill>
                            <a:srgbClr val="C00000"/>
                          </a:solidFill>
                        </a:rPr>
                        <a:t>без подтверждения квалификации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Ростехнадзор – производственные объекты, объекты энергетики, лифтовое хозяйство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99496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F904150-1A90-4450-B570-9263CB35394D}"/>
              </a:ext>
            </a:extLst>
          </p:cNvPr>
          <p:cNvSpPr txBox="1"/>
          <p:nvPr/>
        </p:nvSpPr>
        <p:spPr>
          <a:xfrm>
            <a:off x="350476" y="4509120"/>
            <a:ext cx="84637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Предложения: </a:t>
            </a:r>
          </a:p>
          <a:p>
            <a:r>
              <a:rPr lang="ru-RU" sz="1600" dirty="0">
                <a:solidFill>
                  <a:srgbClr val="002060"/>
                </a:solidFill>
              </a:rPr>
              <a:t>- повышение квалификационных требований ко всем участникам</a:t>
            </a:r>
          </a:p>
          <a:p>
            <a:r>
              <a:rPr lang="ru-RU" sz="1600" dirty="0">
                <a:solidFill>
                  <a:srgbClr val="002060"/>
                </a:solidFill>
              </a:rPr>
              <a:t>- повышение квалификации и роли разрешительных органов</a:t>
            </a:r>
          </a:p>
          <a:p>
            <a:r>
              <a:rPr lang="ru-RU" sz="1600" dirty="0">
                <a:solidFill>
                  <a:srgbClr val="002060"/>
                </a:solidFill>
              </a:rPr>
              <a:t>- цифровизация контрольно-надзорной деятельности ЕИС КНД</a:t>
            </a:r>
          </a:p>
          <a:p>
            <a:r>
              <a:rPr lang="ru-RU" sz="1600" dirty="0">
                <a:solidFill>
                  <a:srgbClr val="002060"/>
                </a:solidFill>
              </a:rPr>
              <a:t>- включение СРО в единую систему контроля, допуск СРО к КИС КНД</a:t>
            </a:r>
          </a:p>
          <a:p>
            <a:r>
              <a:rPr lang="ru-RU" sz="1600" dirty="0">
                <a:solidFill>
                  <a:srgbClr val="002060"/>
                </a:solidFill>
              </a:rPr>
              <a:t>- применение риск-ориентированных методов контроля, включая анализ данных о деятельности, контрактов, портфолио, КФ ОДО и др. </a:t>
            </a:r>
          </a:p>
        </p:txBody>
      </p:sp>
    </p:spTree>
    <p:extLst>
      <p:ext uri="{BB962C8B-B14F-4D97-AF65-F5344CB8AC3E}">
        <p14:creationId xmlns:p14="http://schemas.microsoft.com/office/powerpoint/2010/main" val="3740005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78797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45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42472"/>
              </p:ext>
            </p:extLst>
          </p:nvPr>
        </p:nvGraphicFramePr>
        <p:xfrm>
          <a:off x="413753" y="2852936"/>
          <a:ext cx="8208912" cy="387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Наименование</a:t>
                      </a:r>
                      <a:r>
                        <a:rPr lang="ru-RU" baseline="0" dirty="0"/>
                        <a:t> показателей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Строительство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ПИР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Количество членов СРО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89746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53510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Количество</a:t>
                      </a:r>
                      <a:r>
                        <a:rPr lang="ru-RU" baseline="0" dirty="0"/>
                        <a:t> специалистов в НРС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187517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98254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Обеспеченность специалистами НРС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Общий дефицит инженеров и архитекторов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Ежегодная потребность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34 000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Количество студентов строительных специальностей в РФ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83 000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Ежегодный выпуск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20 000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Ежегодный</a:t>
                      </a:r>
                      <a:r>
                        <a:rPr lang="ru-RU" b="1" baseline="0" dirty="0">
                          <a:solidFill>
                            <a:srgbClr val="C00000"/>
                          </a:solidFill>
                        </a:rPr>
                        <a:t> дефицит выпускников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14 000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6567" y="1396908"/>
            <a:ext cx="84832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Общее количество занятых в строительной сфере составляет 6318 тыс. чел.</a:t>
            </a:r>
          </a:p>
          <a:p>
            <a:r>
              <a:rPr lang="ru-RU" dirty="0"/>
              <a:t>Удельный вес занятых в общей численности занятого населения 8,8%</a:t>
            </a:r>
          </a:p>
          <a:p>
            <a:r>
              <a:rPr lang="ru-RU" dirty="0"/>
              <a:t>Среднемесячная начисленная зарплата 			33678 руб.</a:t>
            </a:r>
          </a:p>
          <a:p>
            <a:r>
              <a:rPr lang="ru-RU" dirty="0"/>
              <a:t>Потребность в квалифицированных рабочих		613 тыс. чел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Потребность в специалистах, инженерах, архитекторах: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CDC3FF7-98C4-4AC8-B78A-5CF58D63EC3C}"/>
              </a:ext>
            </a:extLst>
          </p:cNvPr>
          <p:cNvSpPr/>
          <p:nvPr/>
        </p:nvSpPr>
        <p:spPr>
          <a:xfrm>
            <a:off x="341745" y="593458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допуска на рынок строительства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Потребности в кадрах и квалификации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234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46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647" y="620688"/>
            <a:ext cx="9001125" cy="36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Кадровое обеспечение строительной отрасли. Статус специалиста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9374309-A1F1-4CCD-8EE0-F457A327D503}"/>
              </a:ext>
            </a:extLst>
          </p:cNvPr>
          <p:cNvGraphicFramePr>
            <a:graphicFrameLocks noGrp="1"/>
          </p:cNvGraphicFramePr>
          <p:nvPr/>
        </p:nvGraphicFramePr>
        <p:xfrm>
          <a:off x="269736" y="1142873"/>
          <a:ext cx="8496945" cy="5303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100">
                  <a:extLst>
                    <a:ext uri="{9D8B030D-6E8A-4147-A177-3AD203B41FA5}">
                      <a16:colId xmlns:a16="http://schemas.microsoft.com/office/drawing/2014/main" val="3242713541"/>
                    </a:ext>
                  </a:extLst>
                </a:gridCol>
                <a:gridCol w="1284739">
                  <a:extLst>
                    <a:ext uri="{9D8B030D-6E8A-4147-A177-3AD203B41FA5}">
                      <a16:colId xmlns:a16="http://schemas.microsoft.com/office/drawing/2014/main" val="2784966486"/>
                    </a:ext>
                  </a:extLst>
                </a:gridCol>
                <a:gridCol w="1101204">
                  <a:extLst>
                    <a:ext uri="{9D8B030D-6E8A-4147-A177-3AD203B41FA5}">
                      <a16:colId xmlns:a16="http://schemas.microsoft.com/office/drawing/2014/main" val="2812089023"/>
                    </a:ext>
                  </a:extLst>
                </a:gridCol>
                <a:gridCol w="1226957">
                  <a:extLst>
                    <a:ext uri="{9D8B030D-6E8A-4147-A177-3AD203B41FA5}">
                      <a16:colId xmlns:a16="http://schemas.microsoft.com/office/drawing/2014/main" val="3868892243"/>
                    </a:ext>
                  </a:extLst>
                </a:gridCol>
                <a:gridCol w="1157284">
                  <a:extLst>
                    <a:ext uri="{9D8B030D-6E8A-4147-A177-3AD203B41FA5}">
                      <a16:colId xmlns:a16="http://schemas.microsoft.com/office/drawing/2014/main" val="4149374314"/>
                    </a:ext>
                  </a:extLst>
                </a:gridCol>
                <a:gridCol w="1201467">
                  <a:extLst>
                    <a:ext uri="{9D8B030D-6E8A-4147-A177-3AD203B41FA5}">
                      <a16:colId xmlns:a16="http://schemas.microsoft.com/office/drawing/2014/main" val="3476356402"/>
                    </a:ext>
                  </a:extLst>
                </a:gridCol>
                <a:gridCol w="1177677">
                  <a:extLst>
                    <a:ext uri="{9D8B030D-6E8A-4147-A177-3AD203B41FA5}">
                      <a16:colId xmlns:a16="http://schemas.microsoft.com/office/drawing/2014/main" val="1161433619"/>
                    </a:ext>
                  </a:extLst>
                </a:gridCol>
                <a:gridCol w="1065517">
                  <a:extLst>
                    <a:ext uri="{9D8B030D-6E8A-4147-A177-3AD203B41FA5}">
                      <a16:colId xmlns:a16="http://schemas.microsoft.com/office/drawing/2014/main" val="337042739"/>
                    </a:ext>
                  </a:extLst>
                </a:gridCol>
              </a:tblGrid>
              <a:tr h="318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№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Наименование фактора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Австралия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Великобритания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Канада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Россия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США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Япония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extLst>
                  <a:ext uri="{0D108BD9-81ED-4DB2-BD59-A6C34878D82A}">
                    <a16:rowId xmlns:a16="http://schemas.microsoft.com/office/drawing/2014/main" val="4194780462"/>
                  </a:ext>
                </a:extLst>
              </a:tr>
              <a:tr h="3617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C00000"/>
                          </a:solidFill>
                          <a:effectLst/>
                        </a:rPr>
                        <a:t>Архитекторы. </a:t>
                      </a:r>
                      <a:r>
                        <a:rPr lang="ru-RU" sz="1000" dirty="0">
                          <a:effectLst/>
                        </a:rPr>
                        <a:t>регулирование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Законы штатов 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Прецедентное право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нет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Градостроительный кодекс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Законы каждого штата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Закон о кенчикуши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extLst>
                  <a:ext uri="{0D108BD9-81ED-4DB2-BD59-A6C34878D82A}">
                    <a16:rowId xmlns:a16="http://schemas.microsoft.com/office/drawing/2014/main" val="1924428857"/>
                  </a:ext>
                </a:extLst>
              </a:tr>
              <a:tr h="318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Процедура легализации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Регистрация в штате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Обязательная регистрация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Обязательная регистрация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Наличие образования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Лицензия персональная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лицензирование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extLst>
                  <a:ext uri="{0D108BD9-81ED-4DB2-BD59-A6C34878D82A}">
                    <a16:rowId xmlns:a16="http://schemas.microsoft.com/office/drawing/2014/main" val="3575162651"/>
                  </a:ext>
                </a:extLst>
              </a:tr>
              <a:tr h="647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Этапы легализации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Диплом, стажировка, экзамен, регистрация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Диплом, стажировка, экзамен, регистрация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Диплом, стажировка, экзамен, регистрация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C00000"/>
                          </a:solidFill>
                          <a:effectLst/>
                        </a:rPr>
                        <a:t>отсутствует</a:t>
                      </a:r>
                      <a:endParaRPr lang="ru-RU" sz="1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Диплом, стажировка, экзамен (тр), регистрация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Образование, стажировка, экзамен, регистрация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extLst>
                  <a:ext uri="{0D108BD9-81ED-4DB2-BD59-A6C34878D82A}">
                    <a16:rowId xmlns:a16="http://schemas.microsoft.com/office/drawing/2014/main" val="4091068520"/>
                  </a:ext>
                </a:extLst>
              </a:tr>
              <a:tr h="647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Орган регулирования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Коллегии по регистрации в штатах или землях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Общественная архитектурная коллегия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архитектурная сертификационная комиссия + СРО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C00000"/>
                          </a:solidFill>
                          <a:effectLst/>
                        </a:rPr>
                        <a:t>Отсутствует</a:t>
                      </a:r>
                      <a:r>
                        <a:rPr lang="ru-RU" sz="1000" dirty="0">
                          <a:effectLst/>
                        </a:rPr>
                        <a:t>, </a:t>
                      </a: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Саморегулируемые организации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Губернатор провинции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extLst>
                  <a:ext uri="{0D108BD9-81ED-4DB2-BD59-A6C34878D82A}">
                    <a16:rowId xmlns:a16="http://schemas.microsoft.com/office/drawing/2014/main" val="3173230240"/>
                  </a:ext>
                </a:extLst>
              </a:tr>
              <a:tr h="318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Ступени квалификации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нет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Три уровня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extLst>
                  <a:ext uri="{0D108BD9-81ED-4DB2-BD59-A6C34878D82A}">
                    <a16:rowId xmlns:a16="http://schemas.microsoft.com/office/drawing/2014/main" val="1486790342"/>
                  </a:ext>
                </a:extLst>
              </a:tr>
              <a:tr h="482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C00000"/>
                          </a:solidFill>
                          <a:effectLst/>
                        </a:rPr>
                        <a:t>Инженеры (проектировщики). </a:t>
                      </a:r>
                      <a:r>
                        <a:rPr lang="ru-RU" sz="1000" dirty="0">
                          <a:effectLst/>
                        </a:rPr>
                        <a:t>регулирование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Законы штатов 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нет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Законы провинций и территорий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Градостроительный кодекс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Законы каждого штата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Закон об инженерах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extLst>
                  <a:ext uri="{0D108BD9-81ED-4DB2-BD59-A6C34878D82A}">
                    <a16:rowId xmlns:a16="http://schemas.microsoft.com/office/drawing/2014/main" val="4163556598"/>
                  </a:ext>
                </a:extLst>
              </a:tr>
              <a:tr h="318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Процедура легализации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Регистрация в штатах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Добровольная регистрация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Обязательная регистрация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Наличие образования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Лицензирование персональное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регистрация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extLst>
                  <a:ext uri="{0D108BD9-81ED-4DB2-BD59-A6C34878D82A}">
                    <a16:rowId xmlns:a16="http://schemas.microsoft.com/office/drawing/2014/main" val="3901803432"/>
                  </a:ext>
                </a:extLst>
              </a:tr>
              <a:tr h="647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Этапы легализации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Диплом,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стажировка, экзамен, регистрация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Диплом, стажировка, экзамен, регистрация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Диплом, стажировка, экзамен, регистрация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C00000"/>
                          </a:solidFill>
                          <a:effectLst/>
                        </a:rPr>
                        <a:t>отсутствует</a:t>
                      </a:r>
                      <a:endParaRPr lang="ru-RU" sz="1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стажировка, экзамен, регистрация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Образование, стажировка, экзамен, регистрация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extLst>
                  <a:ext uri="{0D108BD9-81ED-4DB2-BD59-A6C34878D82A}">
                    <a16:rowId xmlns:a16="http://schemas.microsoft.com/office/drawing/2014/main" val="321127288"/>
                  </a:ext>
                </a:extLst>
              </a:tr>
              <a:tr h="482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Орган регулирования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Национальная коллегия инженеров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Саморегулируемые организации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Инженерная территориальная ассоциация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C00000"/>
                          </a:solidFill>
                          <a:effectLst/>
                        </a:rPr>
                        <a:t>Отсутствует, </a:t>
                      </a: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НРС</a:t>
                      </a: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Саморегулируемые организации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Государственные органы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extLst>
                  <a:ext uri="{0D108BD9-81ED-4DB2-BD59-A6C34878D82A}">
                    <a16:rowId xmlns:a16="http://schemas.microsoft.com/office/drawing/2014/main" val="3129518268"/>
                  </a:ext>
                </a:extLst>
              </a:tr>
              <a:tr h="384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Ступени квалификации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Два основных и промежуточные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Два основных и промежуточные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Один уровень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Различной ответственности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Два уровня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39" marR="49839" marT="0" marB="0"/>
                </a:tc>
                <a:extLst>
                  <a:ext uri="{0D108BD9-81ED-4DB2-BD59-A6C34878D82A}">
                    <a16:rowId xmlns:a16="http://schemas.microsoft.com/office/drawing/2014/main" val="3956673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85252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6126" y="6381328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47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485" y="677794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Отраслевая и университетская наука в строительстве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851196-E138-4326-B4EE-9B2D861190C7}"/>
              </a:ext>
            </a:extLst>
          </p:cNvPr>
          <p:cNvSpPr/>
          <p:nvPr/>
        </p:nvSpPr>
        <p:spPr>
          <a:xfrm>
            <a:off x="326943" y="1194669"/>
            <a:ext cx="306573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Минстрой России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789BD0-3E83-4960-8B56-627A3E7E2699}"/>
              </a:ext>
            </a:extLst>
          </p:cNvPr>
          <p:cNvSpPr/>
          <p:nvPr/>
        </p:nvSpPr>
        <p:spPr>
          <a:xfrm>
            <a:off x="5816843" y="2271778"/>
            <a:ext cx="2626183" cy="7200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МГСУ и его институты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F52DF8E-4026-47A9-837B-2090603C5361}"/>
              </a:ext>
            </a:extLst>
          </p:cNvPr>
          <p:cNvSpPr/>
          <p:nvPr/>
        </p:nvSpPr>
        <p:spPr>
          <a:xfrm>
            <a:off x="5830317" y="3280389"/>
            <a:ext cx="2626183" cy="7200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Технические университеты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9A4FA3-4A44-445E-96C0-8052CBD81975}"/>
              </a:ext>
            </a:extLst>
          </p:cNvPr>
          <p:cNvSpPr/>
          <p:nvPr/>
        </p:nvSpPr>
        <p:spPr>
          <a:xfrm>
            <a:off x="5816843" y="4292709"/>
            <a:ext cx="2635482" cy="7200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Архитектурные ВУЗы</a:t>
            </a:r>
          </a:p>
        </p:txBody>
      </p:sp>
      <p:sp>
        <p:nvSpPr>
          <p:cNvPr id="13" name="Стрелка: влево 12">
            <a:extLst>
              <a:ext uri="{FF2B5EF4-FFF2-40B4-BE49-F238E27FC236}">
                <a16:creationId xmlns:a16="http://schemas.microsoft.com/office/drawing/2014/main" id="{90D58BA3-D4F7-4F08-9FD3-80F761CAB0DD}"/>
              </a:ext>
            </a:extLst>
          </p:cNvPr>
          <p:cNvSpPr/>
          <p:nvPr/>
        </p:nvSpPr>
        <p:spPr>
          <a:xfrm>
            <a:off x="8443025" y="4676186"/>
            <a:ext cx="184693" cy="1460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E688DC7-8439-4469-8C88-32B3A8736F30}"/>
              </a:ext>
            </a:extLst>
          </p:cNvPr>
          <p:cNvSpPr/>
          <p:nvPr/>
        </p:nvSpPr>
        <p:spPr>
          <a:xfrm>
            <a:off x="671198" y="2232996"/>
            <a:ext cx="2721475" cy="7978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Институты развития: (ДОМ.РФ, Фонд ЖКХ, Главгосэкспертиза)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32D50BB-446C-4681-8899-763508D74D38}"/>
              </a:ext>
            </a:extLst>
          </p:cNvPr>
          <p:cNvSpPr/>
          <p:nvPr/>
        </p:nvSpPr>
        <p:spPr>
          <a:xfrm>
            <a:off x="658431" y="3291226"/>
            <a:ext cx="2721475" cy="7978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Подведомственные: (РААСН, ЦНИИП Минстроя, НИИСФ)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8F38DC1-4C4A-4277-AF5B-AD457ACEE66A}"/>
              </a:ext>
            </a:extLst>
          </p:cNvPr>
          <p:cNvSpPr/>
          <p:nvPr/>
        </p:nvSpPr>
        <p:spPr>
          <a:xfrm>
            <a:off x="671198" y="4303546"/>
            <a:ext cx="2708708" cy="7978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НИЦ «Строительство» (ЦНИИСК, НИИЖБ, НИИОСП)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F95B9C5-DDFC-49B7-945D-B79977F93912}"/>
              </a:ext>
            </a:extLst>
          </p:cNvPr>
          <p:cNvSpPr/>
          <p:nvPr/>
        </p:nvSpPr>
        <p:spPr>
          <a:xfrm>
            <a:off x="326943" y="1842741"/>
            <a:ext cx="130542" cy="2954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ADA236A5-66AC-45CA-833B-E65E59C76BAD}"/>
              </a:ext>
            </a:extLst>
          </p:cNvPr>
          <p:cNvSpPr/>
          <p:nvPr/>
        </p:nvSpPr>
        <p:spPr>
          <a:xfrm>
            <a:off x="457485" y="2562821"/>
            <a:ext cx="198167" cy="1460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6526EE22-11FE-4ACF-8033-56894629019A}"/>
              </a:ext>
            </a:extLst>
          </p:cNvPr>
          <p:cNvSpPr/>
          <p:nvPr/>
        </p:nvSpPr>
        <p:spPr>
          <a:xfrm>
            <a:off x="438978" y="3651266"/>
            <a:ext cx="198167" cy="1460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F03D404A-F6AD-4130-B7A0-74C7429FD02C}"/>
              </a:ext>
            </a:extLst>
          </p:cNvPr>
          <p:cNvSpPr/>
          <p:nvPr/>
        </p:nvSpPr>
        <p:spPr>
          <a:xfrm>
            <a:off x="457484" y="4674589"/>
            <a:ext cx="198167" cy="1460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A5685E8-D617-42CD-B8FA-F4E862A6579B}"/>
              </a:ext>
            </a:extLst>
          </p:cNvPr>
          <p:cNvSpPr/>
          <p:nvPr/>
        </p:nvSpPr>
        <p:spPr>
          <a:xfrm>
            <a:off x="205353" y="5364724"/>
            <a:ext cx="2766174" cy="7978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Независимые организации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10F4E2C-5A85-4F1C-A5AC-98182802FCC6}"/>
              </a:ext>
            </a:extLst>
          </p:cNvPr>
          <p:cNvSpPr/>
          <p:nvPr/>
        </p:nvSpPr>
        <p:spPr>
          <a:xfrm>
            <a:off x="3199256" y="5364724"/>
            <a:ext cx="2766174" cy="7978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Корпоративные институты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32F642E-4927-4AE5-9BA6-9EA35743702A}"/>
              </a:ext>
            </a:extLst>
          </p:cNvPr>
          <p:cNvSpPr/>
          <p:nvPr/>
        </p:nvSpPr>
        <p:spPr>
          <a:xfrm>
            <a:off x="6172473" y="5364724"/>
            <a:ext cx="2766174" cy="797831"/>
          </a:xfrm>
          <a:prstGeom prst="rect">
            <a:avLst/>
          </a:prstGeom>
          <a:ln>
            <a:prstDash val="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Институты профсообщества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54BCE71-0C60-4631-B181-859EFBADE839}"/>
              </a:ext>
            </a:extLst>
          </p:cNvPr>
          <p:cNvSpPr/>
          <p:nvPr/>
        </p:nvSpPr>
        <p:spPr>
          <a:xfrm>
            <a:off x="5868144" y="1210332"/>
            <a:ext cx="291596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Минобрнауки России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00C1856-586F-496C-9788-46155939F819}"/>
              </a:ext>
            </a:extLst>
          </p:cNvPr>
          <p:cNvSpPr/>
          <p:nvPr/>
        </p:nvSpPr>
        <p:spPr>
          <a:xfrm>
            <a:off x="8653566" y="1856321"/>
            <a:ext cx="130542" cy="2954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: влево 26">
            <a:extLst>
              <a:ext uri="{FF2B5EF4-FFF2-40B4-BE49-F238E27FC236}">
                <a16:creationId xmlns:a16="http://schemas.microsoft.com/office/drawing/2014/main" id="{0F136108-264F-48E8-8A6B-25AE70F437FF}"/>
              </a:ext>
            </a:extLst>
          </p:cNvPr>
          <p:cNvSpPr/>
          <p:nvPr/>
        </p:nvSpPr>
        <p:spPr>
          <a:xfrm>
            <a:off x="8455399" y="2576401"/>
            <a:ext cx="184693" cy="1460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лево 27">
            <a:extLst>
              <a:ext uri="{FF2B5EF4-FFF2-40B4-BE49-F238E27FC236}">
                <a16:creationId xmlns:a16="http://schemas.microsoft.com/office/drawing/2014/main" id="{48E72E7A-F8F2-492A-BD40-05268CB467F9}"/>
              </a:ext>
            </a:extLst>
          </p:cNvPr>
          <p:cNvSpPr/>
          <p:nvPr/>
        </p:nvSpPr>
        <p:spPr>
          <a:xfrm>
            <a:off x="8455397" y="3621558"/>
            <a:ext cx="184693" cy="1460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A5CD183D-25E6-4882-9369-45D0D34F240B}"/>
              </a:ext>
            </a:extLst>
          </p:cNvPr>
          <p:cNvSpPr/>
          <p:nvPr/>
        </p:nvSpPr>
        <p:spPr>
          <a:xfrm>
            <a:off x="3463220" y="1210332"/>
            <a:ext cx="2255157" cy="389104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Отсутствие межведомственной  координации.</a:t>
            </a:r>
          </a:p>
          <a:p>
            <a:pPr algn="ctr"/>
            <a:r>
              <a:rPr lang="ru-RU" sz="1600" dirty="0"/>
              <a:t>Проведение фундаментальных исследований не в полной мере отвечает  потребностям отрасли.</a:t>
            </a:r>
          </a:p>
          <a:p>
            <a:pPr algn="ctr"/>
            <a:r>
              <a:rPr lang="ru-RU" sz="1600" dirty="0"/>
              <a:t>Слабая связь с производством, отсутствие ответственности за актуальность тематики</a:t>
            </a:r>
          </a:p>
        </p:txBody>
      </p:sp>
    </p:spTree>
    <p:extLst>
      <p:ext uri="{BB962C8B-B14F-4D97-AF65-F5344CB8AC3E}">
        <p14:creationId xmlns:p14="http://schemas.microsoft.com/office/powerpoint/2010/main" val="3077983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6126" y="6381328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48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485" y="677794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Отраслевая и университетская наука в строительстве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1EE2F92C-D0BD-48BE-BBFF-32FD33CA3C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0550839"/>
              </p:ext>
            </p:extLst>
          </p:nvPr>
        </p:nvGraphicFramePr>
        <p:xfrm>
          <a:off x="278724" y="2215805"/>
          <a:ext cx="8607237" cy="4188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72A6208-4086-4207-B269-9959675BA5EA}"/>
              </a:ext>
            </a:extLst>
          </p:cNvPr>
          <p:cNvSpPr txBox="1"/>
          <p:nvPr/>
        </p:nvSpPr>
        <p:spPr>
          <a:xfrm>
            <a:off x="377939" y="1323689"/>
            <a:ext cx="860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Четыре промышленных революции и технологические уклады в строительстве</a:t>
            </a:r>
          </a:p>
        </p:txBody>
      </p:sp>
    </p:spTree>
    <p:extLst>
      <p:ext uri="{BB962C8B-B14F-4D97-AF65-F5344CB8AC3E}">
        <p14:creationId xmlns:p14="http://schemas.microsoft.com/office/powerpoint/2010/main" val="40467338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3">
            <a:extLst>
              <a:ext uri="{FF2B5EF4-FFF2-40B4-BE49-F238E27FC236}">
                <a16:creationId xmlns:a16="http://schemas.microsoft.com/office/drawing/2014/main" id="{B3B7170F-1129-402A-852E-630AB0EE0839}"/>
              </a:ext>
            </a:extLst>
          </p:cNvPr>
          <p:cNvSpPr/>
          <p:nvPr/>
        </p:nvSpPr>
        <p:spPr>
          <a:xfrm>
            <a:off x="1072117" y="5604238"/>
            <a:ext cx="7380138" cy="85358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494" tIns="36247" rIns="72494" bIns="36247" rtlCol="0" anchor="ctr"/>
          <a:lstStyle/>
          <a:p>
            <a:pPr algn="ctr"/>
            <a:r>
              <a:rPr lang="en-US" sz="600" b="1" kern="0" dirty="0">
                <a:solidFill>
                  <a:prstClr val="white"/>
                </a:solidFill>
              </a:rPr>
              <a:t>						</a:t>
            </a:r>
          </a:p>
          <a:p>
            <a:pPr algn="ctr"/>
            <a:r>
              <a:rPr lang="en-US" sz="600" b="1" kern="0" dirty="0">
                <a:solidFill>
                  <a:prstClr val="white"/>
                </a:solidFill>
              </a:rPr>
              <a:t>						</a:t>
            </a:r>
          </a:p>
          <a:p>
            <a:pPr algn="ctr"/>
            <a:r>
              <a:rPr lang="en-US" sz="600" b="1" kern="0" dirty="0">
                <a:solidFill>
                  <a:prstClr val="white"/>
                </a:solidFill>
              </a:rPr>
              <a:t>			           </a:t>
            </a:r>
            <a:endParaRPr lang="ru-RU" sz="1200" b="1" kern="0" dirty="0">
              <a:solidFill>
                <a:prstClr val="white"/>
              </a:solidFill>
            </a:endParaRPr>
          </a:p>
        </p:txBody>
      </p:sp>
      <p:sp>
        <p:nvSpPr>
          <p:cNvPr id="66" name="Прямоугольник: скругленные углы 3">
            <a:extLst>
              <a:ext uri="{FF2B5EF4-FFF2-40B4-BE49-F238E27FC236}">
                <a16:creationId xmlns:a16="http://schemas.microsoft.com/office/drawing/2014/main" id="{B3B7170F-1129-402A-852E-630AB0EE0839}"/>
              </a:ext>
            </a:extLst>
          </p:cNvPr>
          <p:cNvSpPr/>
          <p:nvPr/>
        </p:nvSpPr>
        <p:spPr>
          <a:xfrm>
            <a:off x="1072118" y="5627235"/>
            <a:ext cx="2259888" cy="75057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72494" tIns="36247" rIns="72494" bIns="36247" rtlCol="0" anchor="ctr"/>
          <a:lstStyle/>
          <a:p>
            <a:pPr algn="ctr"/>
            <a:r>
              <a:rPr lang="en-US" sz="600" b="1" kern="0" dirty="0">
                <a:solidFill>
                  <a:prstClr val="white"/>
                </a:solidFill>
              </a:rPr>
              <a:t>						</a:t>
            </a:r>
          </a:p>
          <a:p>
            <a:pPr algn="ctr"/>
            <a:r>
              <a:rPr lang="en-US" sz="600" b="1" kern="0" dirty="0">
                <a:solidFill>
                  <a:prstClr val="white"/>
                </a:solidFill>
              </a:rPr>
              <a:t>						</a:t>
            </a:r>
          </a:p>
          <a:p>
            <a:pPr algn="ctr"/>
            <a:r>
              <a:rPr lang="en-US" sz="600" b="1" kern="0" dirty="0">
                <a:solidFill>
                  <a:prstClr val="white"/>
                </a:solidFill>
              </a:rPr>
              <a:t>			           </a:t>
            </a:r>
            <a:endParaRPr lang="ru-RU" sz="1200" b="1" kern="0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: скругленные углы 3">
            <a:extLst>
              <a:ext uri="{FF2B5EF4-FFF2-40B4-BE49-F238E27FC236}">
                <a16:creationId xmlns:a16="http://schemas.microsoft.com/office/drawing/2014/main" id="{B3B7170F-1129-402A-852E-630AB0EE0839}"/>
              </a:ext>
            </a:extLst>
          </p:cNvPr>
          <p:cNvSpPr/>
          <p:nvPr/>
        </p:nvSpPr>
        <p:spPr>
          <a:xfrm>
            <a:off x="1298915" y="1805644"/>
            <a:ext cx="6709817" cy="15680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2494" tIns="36247" rIns="72494" bIns="36247" rtlCol="0" anchor="ctr"/>
          <a:lstStyle/>
          <a:p>
            <a:pPr algn="ctr"/>
            <a:r>
              <a:rPr lang="en-US" sz="600" b="1" kern="0" dirty="0">
                <a:solidFill>
                  <a:prstClr val="white"/>
                </a:solidFill>
              </a:rPr>
              <a:t>						</a:t>
            </a:r>
          </a:p>
          <a:p>
            <a:pPr algn="ctr"/>
            <a:r>
              <a:rPr lang="en-US" sz="600" b="1" kern="0" dirty="0">
                <a:solidFill>
                  <a:prstClr val="white"/>
                </a:solidFill>
              </a:rPr>
              <a:t>						</a:t>
            </a:r>
          </a:p>
          <a:p>
            <a:pPr algn="ctr"/>
            <a:r>
              <a:rPr lang="en-US" sz="600" b="1" kern="0" dirty="0">
                <a:solidFill>
                  <a:prstClr val="white"/>
                </a:solidFill>
              </a:rPr>
              <a:t>	</a:t>
            </a:r>
            <a:endParaRPr lang="ru-RU" sz="1200" b="1" kern="0" dirty="0">
              <a:solidFill>
                <a:prstClr val="white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60133" y="1564368"/>
            <a:ext cx="7787383" cy="2012566"/>
          </a:xfrm>
          <a:prstGeom prst="roundRect">
            <a:avLst/>
          </a:prstGeom>
          <a:noFill/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72494" tIns="36247" rIns="72494" bIns="36247" rtlCol="0" anchor="ctr"/>
          <a:lstStyle/>
          <a:p>
            <a:pPr algn="ctr"/>
            <a:endParaRPr lang="ru-RU" sz="600" b="1" kern="0" dirty="0">
              <a:solidFill>
                <a:srgbClr val="44546A"/>
              </a:solidFill>
              <a:latin typeface="Calibri Light" panose="020F0302020204030204"/>
            </a:endParaRPr>
          </a:p>
        </p:txBody>
      </p:sp>
      <p:sp>
        <p:nvSpPr>
          <p:cNvPr id="11" name="Прямоугольник: скругленные углы 3">
            <a:extLst>
              <a:ext uri="{FF2B5EF4-FFF2-40B4-BE49-F238E27FC236}">
                <a16:creationId xmlns:a16="http://schemas.microsoft.com/office/drawing/2014/main" id="{B3B7170F-1129-402A-852E-630AB0EE0839}"/>
              </a:ext>
            </a:extLst>
          </p:cNvPr>
          <p:cNvSpPr/>
          <p:nvPr/>
        </p:nvSpPr>
        <p:spPr>
          <a:xfrm>
            <a:off x="5831688" y="2209910"/>
            <a:ext cx="2098443" cy="100986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2494" tIns="36247" rIns="72494" bIns="36247" rtlCol="0" anchor="ctr"/>
          <a:lstStyle/>
          <a:p>
            <a:pPr algn="ctr"/>
            <a:r>
              <a:rPr lang="en-US" sz="600" b="1" kern="0" dirty="0">
                <a:solidFill>
                  <a:prstClr val="white"/>
                </a:solidFill>
              </a:rPr>
              <a:t>						</a:t>
            </a:r>
          </a:p>
          <a:p>
            <a:pPr algn="ctr"/>
            <a:r>
              <a:rPr lang="en-US" sz="600" b="1" kern="0" dirty="0">
                <a:solidFill>
                  <a:prstClr val="white"/>
                </a:solidFill>
              </a:rPr>
              <a:t>						</a:t>
            </a:r>
          </a:p>
          <a:p>
            <a:pPr algn="ctr"/>
            <a:r>
              <a:rPr lang="en-US" sz="600" b="1" kern="0" dirty="0">
                <a:solidFill>
                  <a:prstClr val="white"/>
                </a:solidFill>
              </a:rPr>
              <a:t>	</a:t>
            </a:r>
            <a:endParaRPr lang="ru-RU" sz="1200" b="1" kern="0" dirty="0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19903" y="2404429"/>
            <a:ext cx="1030159" cy="628882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494" tIns="36247" rIns="72494" bIns="36247" rtlCol="0" anchor="ctr"/>
          <a:lstStyle/>
          <a:p>
            <a:pPr algn="ctr"/>
            <a:r>
              <a:rPr lang="ru-RU" sz="7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КЛАССИФИКАТОР СТРОИТЕЛЬНОЙ ИНФОРМАЦИИ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93457" y="2425845"/>
            <a:ext cx="643848" cy="607659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494" tIns="36247" rIns="72494" bIns="36247" rtlCol="0" anchor="ctr"/>
          <a:lstStyle/>
          <a:p>
            <a:pPr algn="ctr"/>
            <a:r>
              <a:rPr lang="ru-RU" sz="7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</a:t>
            </a:r>
          </a:p>
          <a:p>
            <a:pPr algn="ctr"/>
            <a:r>
              <a:rPr lang="ru-RU" sz="7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ЦНТД</a:t>
            </a:r>
          </a:p>
        </p:txBody>
      </p:sp>
      <p:sp>
        <p:nvSpPr>
          <p:cNvPr id="9" name="Скругленный прямоугольник 40">
            <a:extLst>
              <a:ext uri="{FF2B5EF4-FFF2-40B4-BE49-F238E27FC236}">
                <a16:creationId xmlns:a16="http://schemas.microsoft.com/office/drawing/2014/main" id="{BC9889C3-0A78-411F-97AA-4F2FA124B8A9}"/>
              </a:ext>
            </a:extLst>
          </p:cNvPr>
          <p:cNvSpPr/>
          <p:nvPr/>
        </p:nvSpPr>
        <p:spPr>
          <a:xfrm>
            <a:off x="2915816" y="1837757"/>
            <a:ext cx="1118416" cy="142404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2494" tIns="36247" rIns="72494" bIns="36247" rtlCol="0" anchor="ctr"/>
          <a:lstStyle/>
          <a:p>
            <a:pPr algn="ctr"/>
            <a:r>
              <a:rPr lang="ru-RU" sz="1100" b="1" kern="0" dirty="0">
                <a:solidFill>
                  <a:schemeClr val="tx1"/>
                </a:solidFill>
                <a:latin typeface="+mn-lt"/>
                <a:cs typeface="+mn-cs"/>
              </a:rPr>
              <a:t>БИБЛИОТЕКА</a:t>
            </a:r>
          </a:p>
          <a:p>
            <a:pPr algn="ctr"/>
            <a:r>
              <a:rPr lang="ru-RU" sz="1100" b="1" kern="0" dirty="0">
                <a:solidFill>
                  <a:schemeClr val="tx1"/>
                </a:solidFill>
                <a:latin typeface="+mn-lt"/>
                <a:cs typeface="+mn-cs"/>
              </a:rPr>
              <a:t>ТИПОВЫХ ПРОЕКТНЫХ РЕШЕНИЙ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150776" y="5732195"/>
            <a:ext cx="695107" cy="56354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2494" tIns="36247" rIns="72494" bIns="36247" rtlCol="0" anchor="ctr"/>
          <a:lstStyle/>
          <a:p>
            <a:pPr algn="ctr"/>
            <a:r>
              <a:rPr lang="ru-RU" sz="1400" kern="0" baseline="-25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ОБИН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382612" y="5712676"/>
            <a:ext cx="1379573" cy="60258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2494" tIns="36247" rIns="72494" bIns="36247" rtlCol="0" anchor="ctr"/>
          <a:lstStyle/>
          <a:p>
            <a:pPr algn="ctr"/>
            <a:r>
              <a:rPr lang="ru-RU" sz="1400" kern="0" baseline="-25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</a:t>
            </a: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869870" y="5283473"/>
            <a:ext cx="7670920" cy="1186239"/>
          </a:xfrm>
          <a:prstGeom prst="roundRect">
            <a:avLst/>
          </a:prstGeom>
          <a:noFill/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72494" tIns="36247" rIns="72494" bIns="36247" rtlCol="0" anchor="ctr"/>
          <a:lstStyle/>
          <a:p>
            <a:pPr algn="ctr"/>
            <a:endParaRPr lang="ru-RU" sz="600" b="1" kern="0" dirty="0">
              <a:solidFill>
                <a:srgbClr val="44546A"/>
              </a:solidFill>
              <a:latin typeface="Calibri Light" panose="020F0302020204030204"/>
            </a:endParaRPr>
          </a:p>
        </p:txBody>
      </p:sp>
      <p:sp>
        <p:nvSpPr>
          <p:cNvPr id="73" name="Стрелка: вправо 59">
            <a:extLst>
              <a:ext uri="{FF2B5EF4-FFF2-40B4-BE49-F238E27FC236}">
                <a16:creationId xmlns:a16="http://schemas.microsoft.com/office/drawing/2014/main" id="{97E3D021-E947-4011-9296-268C51C3A27F}"/>
              </a:ext>
            </a:extLst>
          </p:cNvPr>
          <p:cNvSpPr/>
          <p:nvPr/>
        </p:nvSpPr>
        <p:spPr>
          <a:xfrm rot="16200000">
            <a:off x="4134293" y="4844274"/>
            <a:ext cx="670037" cy="264568"/>
          </a:xfrm>
          <a:prstGeom prst="rightArrow">
            <a:avLst/>
          </a:prstGeom>
          <a:solidFill>
            <a:srgbClr val="00A1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2494" tIns="36247" rIns="72494" bIns="362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kern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827124" y="3871180"/>
            <a:ext cx="7602196" cy="896986"/>
          </a:xfrm>
          <a:prstGeom prst="roundRect">
            <a:avLst/>
          </a:prstGeom>
          <a:noFill/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72494" tIns="36247" rIns="72494" bIns="36247" rtlCol="0" anchor="ctr"/>
          <a:lstStyle/>
          <a:p>
            <a:pPr algn="ctr"/>
            <a:endParaRPr lang="ru-RU" sz="600" b="1" kern="0" dirty="0">
              <a:solidFill>
                <a:srgbClr val="44546A"/>
              </a:solidFill>
              <a:latin typeface="Calibri Light" panose="020F0302020204030204"/>
            </a:endParaRPr>
          </a:p>
        </p:txBody>
      </p:sp>
      <p:sp>
        <p:nvSpPr>
          <p:cNvPr id="75" name="Стрелка: вправо 59">
            <a:extLst>
              <a:ext uri="{FF2B5EF4-FFF2-40B4-BE49-F238E27FC236}">
                <a16:creationId xmlns:a16="http://schemas.microsoft.com/office/drawing/2014/main" id="{97E3D021-E947-4011-9296-268C51C3A27F}"/>
              </a:ext>
            </a:extLst>
          </p:cNvPr>
          <p:cNvSpPr/>
          <p:nvPr/>
        </p:nvSpPr>
        <p:spPr>
          <a:xfrm rot="5400000">
            <a:off x="4424198" y="4879996"/>
            <a:ext cx="675975" cy="264568"/>
          </a:xfrm>
          <a:prstGeom prst="rightArrow">
            <a:avLst/>
          </a:prstGeom>
          <a:solidFill>
            <a:srgbClr val="00A1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2494" tIns="36247" rIns="72494" bIns="362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kern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30" name="Скругленный прямоугольник 40">
            <a:extLst>
              <a:ext uri="{FF2B5EF4-FFF2-40B4-BE49-F238E27FC236}">
                <a16:creationId xmlns:a16="http://schemas.microsoft.com/office/drawing/2014/main" id="{A6DD75DD-E39C-4A80-9B94-19EE8D4B1563}"/>
              </a:ext>
            </a:extLst>
          </p:cNvPr>
          <p:cNvSpPr/>
          <p:nvPr/>
        </p:nvSpPr>
        <p:spPr>
          <a:xfrm>
            <a:off x="983698" y="3983882"/>
            <a:ext cx="7340255" cy="67158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2494" tIns="36247" rIns="72494" bIns="36247" rtlCol="0" anchor="ctr"/>
          <a:lstStyle/>
          <a:p>
            <a:pPr algn="ctr">
              <a:defRPr/>
            </a:pPr>
            <a:r>
              <a:rPr lang="ru-RU" kern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ИСОГД  </a:t>
            </a:r>
            <a:r>
              <a:rPr lang="ru-RU" kern="0" baseline="-25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7" name="Скругленный прямоугольник 40">
            <a:extLst>
              <a:ext uri="{FF2B5EF4-FFF2-40B4-BE49-F238E27FC236}">
                <a16:creationId xmlns:a16="http://schemas.microsoft.com/office/drawing/2014/main" id="{A6DD75DD-E39C-4A80-9B94-19EE8D4B1563}"/>
              </a:ext>
            </a:extLst>
          </p:cNvPr>
          <p:cNvSpPr/>
          <p:nvPr/>
        </p:nvSpPr>
        <p:spPr>
          <a:xfrm>
            <a:off x="480182" y="5915797"/>
            <a:ext cx="591935" cy="196339"/>
          </a:xfrm>
          <a:prstGeom prst="roundRect">
            <a:avLst/>
          </a:prstGeom>
          <a:solidFill>
            <a:srgbClr val="00A1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2494" tIns="36247" rIns="72494" bIns="362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kern="0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13" name="Скругленный прямоугольник 40">
            <a:extLst>
              <a:ext uri="{FF2B5EF4-FFF2-40B4-BE49-F238E27FC236}">
                <a16:creationId xmlns:a16="http://schemas.microsoft.com/office/drawing/2014/main" id="{A6DD75DD-E39C-4A80-9B94-19EE8D4B1563}"/>
              </a:ext>
            </a:extLst>
          </p:cNvPr>
          <p:cNvSpPr/>
          <p:nvPr/>
        </p:nvSpPr>
        <p:spPr>
          <a:xfrm>
            <a:off x="3332005" y="5328320"/>
            <a:ext cx="2884337" cy="25544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72494" tIns="36247" rIns="72494" bIns="36247" rtlCol="0" anchor="ctr"/>
          <a:lstStyle/>
          <a:p>
            <a:pPr algn="ctr">
              <a:defRPr/>
            </a:pPr>
            <a:r>
              <a:rPr lang="ru-RU" sz="1000" kern="0" dirty="0">
                <a:solidFill>
                  <a:srgbClr val="0050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ЗАКАЗЧИК / БАЛАНСОДЕРЖАТЕЛЬ </a:t>
            </a:r>
            <a:r>
              <a:rPr lang="ru-RU" sz="1000" b="1" kern="0" baseline="-25000" dirty="0">
                <a:solidFill>
                  <a:srgbClr val="0050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sz="1000" b="1" kern="0" baseline="-25000" dirty="0">
                <a:solidFill>
                  <a:srgbClr val="0050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ru-RU" sz="1000" kern="0" baseline="-25000" dirty="0">
              <a:solidFill>
                <a:srgbClr val="00506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Прямоугольник: скругленные углы 3">
            <a:extLst>
              <a:ext uri="{FF2B5EF4-FFF2-40B4-BE49-F238E27FC236}">
                <a16:creationId xmlns:a16="http://schemas.microsoft.com/office/drawing/2014/main" id="{B3B7170F-1129-402A-852E-630AB0EE0839}"/>
              </a:ext>
            </a:extLst>
          </p:cNvPr>
          <p:cNvSpPr/>
          <p:nvPr/>
        </p:nvSpPr>
        <p:spPr>
          <a:xfrm>
            <a:off x="4184209" y="1857684"/>
            <a:ext cx="1448231" cy="1407427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2494" tIns="36247" rIns="72494" bIns="36247" rtlCol="0" anchor="ctr"/>
          <a:lstStyle/>
          <a:p>
            <a:pPr algn="ctr"/>
            <a:endParaRPr lang="ru-RU" sz="600" b="1" kern="0" dirty="0">
              <a:solidFill>
                <a:prstClr val="white"/>
              </a:solidFill>
              <a:latin typeface="+mn-lt"/>
              <a:cs typeface="+mn-cs"/>
            </a:endParaRPr>
          </a:p>
          <a:p>
            <a:pPr algn="ctr"/>
            <a:endParaRPr lang="ru-RU" sz="600" b="1" kern="0" dirty="0">
              <a:solidFill>
                <a:prstClr val="white"/>
              </a:solidFill>
              <a:latin typeface="+mn-lt"/>
              <a:cs typeface="+mn-cs"/>
            </a:endParaRPr>
          </a:p>
          <a:p>
            <a:pPr algn="ctr"/>
            <a:endParaRPr lang="ru-RU" sz="600" b="1" kern="0" dirty="0">
              <a:solidFill>
                <a:prstClr val="white"/>
              </a:solidFill>
              <a:latin typeface="+mn-lt"/>
              <a:cs typeface="+mn-cs"/>
            </a:endParaRPr>
          </a:p>
          <a:p>
            <a:pPr algn="ctr"/>
            <a:endParaRPr lang="ru-RU" sz="600" b="1" kern="0" dirty="0">
              <a:solidFill>
                <a:prstClr val="white"/>
              </a:solidFill>
              <a:latin typeface="+mn-lt"/>
              <a:cs typeface="+mn-cs"/>
            </a:endParaRPr>
          </a:p>
          <a:p>
            <a:pPr algn="ctr"/>
            <a:endParaRPr lang="ru-RU" sz="600" b="1" kern="0" dirty="0">
              <a:solidFill>
                <a:prstClr val="white"/>
              </a:solidFill>
              <a:latin typeface="+mn-lt"/>
              <a:cs typeface="+mn-cs"/>
            </a:endParaRPr>
          </a:p>
          <a:p>
            <a:pPr algn="ctr"/>
            <a:endParaRPr lang="ru-RU" sz="600" b="1" kern="0" dirty="0">
              <a:solidFill>
                <a:prstClr val="white"/>
              </a:solidFill>
              <a:latin typeface="+mn-lt"/>
              <a:cs typeface="+mn-cs"/>
            </a:endParaRPr>
          </a:p>
          <a:p>
            <a:pPr algn="ctr"/>
            <a:endParaRPr lang="ru-RU" sz="600" b="1" kern="0" dirty="0">
              <a:solidFill>
                <a:prstClr val="white"/>
              </a:solidFill>
              <a:latin typeface="+mn-lt"/>
              <a:cs typeface="+mn-cs"/>
            </a:endParaRPr>
          </a:p>
          <a:p>
            <a:pPr algn="ctr"/>
            <a:endParaRPr lang="ru-RU" sz="600" b="1" kern="0" dirty="0">
              <a:solidFill>
                <a:prstClr val="white"/>
              </a:solidFill>
              <a:latin typeface="+mn-lt"/>
              <a:cs typeface="+mn-cs"/>
            </a:endParaRPr>
          </a:p>
          <a:p>
            <a:pPr algn="ctr"/>
            <a:r>
              <a:rPr lang="ru-RU" sz="1200" b="1" kern="0" dirty="0">
                <a:solidFill>
                  <a:schemeClr val="tx1"/>
                </a:solidFill>
                <a:latin typeface="+mn-lt"/>
                <a:cs typeface="+mn-cs"/>
              </a:rPr>
              <a:t>АНАЛИТИЧЕСКАЯ</a:t>
            </a:r>
            <a:r>
              <a:rPr lang="ru-RU" b="1" kern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sz="1200" b="1" kern="0" dirty="0">
                <a:solidFill>
                  <a:schemeClr val="tx1"/>
                </a:solidFill>
                <a:latin typeface="+mn-lt"/>
                <a:cs typeface="+mn-cs"/>
              </a:rPr>
              <a:t>СИСТЕМА</a:t>
            </a:r>
            <a:r>
              <a:rPr lang="en-US" b="1" kern="0" dirty="0">
                <a:solidFill>
                  <a:schemeClr val="tx1"/>
                </a:solidFill>
                <a:latin typeface="+mn-lt"/>
                <a:cs typeface="+mn-cs"/>
              </a:rPr>
              <a:t>		</a:t>
            </a:r>
          </a:p>
          <a:p>
            <a:pPr algn="ctr"/>
            <a:r>
              <a:rPr lang="en-US" sz="600" b="1" kern="0" dirty="0">
                <a:solidFill>
                  <a:prstClr val="white"/>
                </a:solidFill>
                <a:latin typeface="+mn-lt"/>
                <a:cs typeface="+mn-cs"/>
              </a:rPr>
              <a:t>						</a:t>
            </a:r>
          </a:p>
          <a:p>
            <a:pPr algn="ctr"/>
            <a:r>
              <a:rPr lang="en-US" sz="600" b="1" kern="0" dirty="0">
                <a:solidFill>
                  <a:prstClr val="white"/>
                </a:solidFill>
                <a:latin typeface="+mn-lt"/>
                <a:cs typeface="+mn-cs"/>
              </a:rPr>
              <a:t>	</a:t>
            </a:r>
            <a:endParaRPr lang="ru-RU" sz="600" b="1" kern="0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74078" y="1845794"/>
            <a:ext cx="985850" cy="1449714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494" tIns="36247" rIns="72494" bIns="36247" rtlCol="0" anchor="ctr"/>
          <a:lstStyle/>
          <a:p>
            <a:pPr algn="ctr"/>
            <a:r>
              <a:rPr lang="ru-RU" sz="9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ЭКСПЕРТИЗА</a:t>
            </a:r>
          </a:p>
          <a:p>
            <a:pPr algn="ctr"/>
            <a:r>
              <a:rPr lang="ru-RU" sz="1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</a:t>
            </a:r>
          </a:p>
          <a:p>
            <a:pPr algn="ctr"/>
            <a:endParaRPr lang="ru-RU" sz="10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ЕГРЗ</a:t>
            </a:r>
          </a:p>
        </p:txBody>
      </p:sp>
      <p:sp>
        <p:nvSpPr>
          <p:cNvPr id="129" name="Скругленный прямоугольник 40">
            <a:extLst>
              <a:ext uri="{FF2B5EF4-FFF2-40B4-BE49-F238E27FC236}">
                <a16:creationId xmlns:a16="http://schemas.microsoft.com/office/drawing/2014/main" id="{A6DD75DD-E39C-4A80-9B94-19EE8D4B1563}"/>
              </a:ext>
            </a:extLst>
          </p:cNvPr>
          <p:cNvSpPr/>
          <p:nvPr/>
        </p:nvSpPr>
        <p:spPr>
          <a:xfrm>
            <a:off x="385589" y="2404429"/>
            <a:ext cx="161860" cy="3707707"/>
          </a:xfrm>
          <a:prstGeom prst="roundRect">
            <a:avLst/>
          </a:prstGeom>
          <a:solidFill>
            <a:srgbClr val="00A1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2494" tIns="36247" rIns="72494" bIns="362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kern="0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76" name="Прямоугольник: скругленные углы 3">
            <a:extLst>
              <a:ext uri="{FF2B5EF4-FFF2-40B4-BE49-F238E27FC236}">
                <a16:creationId xmlns:a16="http://schemas.microsoft.com/office/drawing/2014/main" id="{B3B7170F-1129-402A-852E-630AB0EE0839}"/>
              </a:ext>
            </a:extLst>
          </p:cNvPr>
          <p:cNvSpPr/>
          <p:nvPr/>
        </p:nvSpPr>
        <p:spPr>
          <a:xfrm>
            <a:off x="5831688" y="1892595"/>
            <a:ext cx="2077268" cy="30747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2494" tIns="36247" rIns="72494" bIns="36247" rtlCol="0" anchor="ctr"/>
          <a:lstStyle/>
          <a:p>
            <a:pPr algn="ctr"/>
            <a:endParaRPr lang="ru-RU" sz="10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УИН</a:t>
            </a:r>
            <a:endParaRPr lang="en-US" sz="10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</a:p>
          <a:p>
            <a:pPr algn="ctr"/>
            <a:r>
              <a:rPr lang="en-US" sz="1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0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62186" y="4108466"/>
            <a:ext cx="292278" cy="186053"/>
          </a:xfrm>
          <a:prstGeom prst="rect">
            <a:avLst/>
          </a:prstGeom>
        </p:spPr>
        <p:txBody>
          <a:bodyPr wrap="none" lIns="72494" tIns="36247" rIns="72494" bIns="36247">
            <a:spAutoFit/>
          </a:bodyPr>
          <a:lstStyle/>
          <a:p>
            <a:pPr algn="ctr">
              <a:defRPr/>
            </a:pPr>
            <a:r>
              <a:rPr lang="ru-RU" sz="1100" b="1" kern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sz="1100" b="1" kern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ru-RU" sz="1100" kern="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Стрелка: вправо 59">
            <a:extLst>
              <a:ext uri="{FF2B5EF4-FFF2-40B4-BE49-F238E27FC236}">
                <a16:creationId xmlns:a16="http://schemas.microsoft.com/office/drawing/2014/main" id="{97E3D021-E947-4011-9296-268C51C3A27F}"/>
              </a:ext>
            </a:extLst>
          </p:cNvPr>
          <p:cNvSpPr/>
          <p:nvPr/>
        </p:nvSpPr>
        <p:spPr>
          <a:xfrm>
            <a:off x="517844" y="2314772"/>
            <a:ext cx="756234" cy="376803"/>
          </a:xfrm>
          <a:prstGeom prst="rightArrow">
            <a:avLst/>
          </a:prstGeom>
          <a:solidFill>
            <a:srgbClr val="00A1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2494" tIns="36247" rIns="72494" bIns="362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kern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930040" y="5701233"/>
            <a:ext cx="1345816" cy="59167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2494" tIns="36247" rIns="72494" bIns="36247" rtlCol="0" anchor="ctr"/>
          <a:lstStyle/>
          <a:p>
            <a:pPr algn="ctr"/>
            <a:r>
              <a:rPr lang="ru-RU" sz="1400" kern="0" baseline="-25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861134" y="5701234"/>
            <a:ext cx="2188928" cy="59450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2494" tIns="36247" rIns="72494" bIns="36247" rtlCol="0" anchor="ctr"/>
          <a:lstStyle/>
          <a:p>
            <a:pPr algn="ctr"/>
            <a:r>
              <a:rPr lang="ru-RU" sz="1400" kern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589584" y="1183139"/>
            <a:ext cx="7985517" cy="257868"/>
          </a:xfrm>
          <a:prstGeom prst="rect">
            <a:avLst/>
          </a:prstGeom>
        </p:spPr>
        <p:txBody>
          <a:bodyPr wrap="square" lIns="72494" tIns="36247" rIns="72494" bIns="36247">
            <a:spAutoFit/>
          </a:bodyPr>
          <a:lstStyle/>
          <a:p>
            <a:pPr algn="ctr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  ОТРАСЛЕВАЯ   ЦИФРОВАЯ ПЛАТФОРМА   УПРАВЛЕНИЯ   ЖИЗНЕННЫМ   ЦИКЛОМ   ОКС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75805" y="1597597"/>
            <a:ext cx="1311788" cy="227090"/>
          </a:xfrm>
          <a:prstGeom prst="rect">
            <a:avLst/>
          </a:prstGeom>
          <a:noFill/>
        </p:spPr>
        <p:txBody>
          <a:bodyPr wrap="none" lIns="72494" tIns="36247" rIns="72494" bIns="36247" rtlCol="0">
            <a:spAutoFit/>
          </a:bodyPr>
          <a:lstStyle/>
          <a:p>
            <a:r>
              <a:rPr lang="ru-RU" sz="1000" dirty="0">
                <a:solidFill>
                  <a:srgbClr val="0050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СЕРВИСНЫЙ БЛОК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464916" y="1624198"/>
            <a:ext cx="1664448" cy="227090"/>
          </a:xfrm>
          <a:prstGeom prst="rect">
            <a:avLst/>
          </a:prstGeom>
          <a:noFill/>
        </p:spPr>
        <p:txBody>
          <a:bodyPr wrap="none" lIns="72494" tIns="36247" rIns="72494" bIns="36247" rtlCol="0">
            <a:spAutoFit/>
          </a:bodyPr>
          <a:lstStyle/>
          <a:p>
            <a:r>
              <a:rPr lang="ru-RU" sz="1000" dirty="0">
                <a:solidFill>
                  <a:srgbClr val="0050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АНАЛИТИЧЕСКИЙ БЛОК</a:t>
            </a:r>
          </a:p>
        </p:txBody>
      </p:sp>
      <p:sp>
        <p:nvSpPr>
          <p:cNvPr id="63" name="Стрелка: вправо 59">
            <a:extLst>
              <a:ext uri="{FF2B5EF4-FFF2-40B4-BE49-F238E27FC236}">
                <a16:creationId xmlns:a16="http://schemas.microsoft.com/office/drawing/2014/main" id="{97E3D021-E947-4011-9296-268C51C3A27F}"/>
              </a:ext>
            </a:extLst>
          </p:cNvPr>
          <p:cNvSpPr/>
          <p:nvPr/>
        </p:nvSpPr>
        <p:spPr>
          <a:xfrm>
            <a:off x="2259928" y="2349817"/>
            <a:ext cx="655888" cy="342383"/>
          </a:xfrm>
          <a:prstGeom prst="rightArrow">
            <a:avLst/>
          </a:prstGeom>
          <a:solidFill>
            <a:srgbClr val="00A1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2494" tIns="36247" rIns="72494" bIns="362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kern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81" name="Стрелка: вправо 59">
            <a:extLst>
              <a:ext uri="{FF2B5EF4-FFF2-40B4-BE49-F238E27FC236}">
                <a16:creationId xmlns:a16="http://schemas.microsoft.com/office/drawing/2014/main" id="{97E3D021-E947-4011-9296-268C51C3A27F}"/>
              </a:ext>
            </a:extLst>
          </p:cNvPr>
          <p:cNvSpPr/>
          <p:nvPr/>
        </p:nvSpPr>
        <p:spPr>
          <a:xfrm rot="5400000">
            <a:off x="4441878" y="3564627"/>
            <a:ext cx="573942" cy="264568"/>
          </a:xfrm>
          <a:prstGeom prst="rightArrow">
            <a:avLst/>
          </a:prstGeom>
          <a:solidFill>
            <a:srgbClr val="00A1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2494" tIns="36247" rIns="72494" bIns="362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ru-RU" kern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84" name="Стрелка: вправо 59">
            <a:extLst>
              <a:ext uri="{FF2B5EF4-FFF2-40B4-BE49-F238E27FC236}">
                <a16:creationId xmlns:a16="http://schemas.microsoft.com/office/drawing/2014/main" id="{97E3D021-E947-4011-9296-268C51C3A27F}"/>
              </a:ext>
            </a:extLst>
          </p:cNvPr>
          <p:cNvSpPr/>
          <p:nvPr/>
        </p:nvSpPr>
        <p:spPr>
          <a:xfrm rot="16200000">
            <a:off x="4174842" y="3537954"/>
            <a:ext cx="588939" cy="264568"/>
          </a:xfrm>
          <a:prstGeom prst="rightArrow">
            <a:avLst/>
          </a:prstGeom>
          <a:solidFill>
            <a:srgbClr val="00A1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2494" tIns="36247" rIns="72494" bIns="362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kern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78557" y="6343890"/>
            <a:ext cx="2133600" cy="365125"/>
          </a:xfrm>
        </p:spPr>
        <p:txBody>
          <a:bodyPr/>
          <a:lstStyle/>
          <a:p>
            <a:pPr>
              <a:defRPr/>
            </a:pPr>
            <a:fld id="{8ADC6058-391C-4C35-A3B2-D23E73961D66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49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C3454ED-B47C-4257-9899-648771911780}"/>
              </a:ext>
            </a:extLst>
          </p:cNvPr>
          <p:cNvSpPr/>
          <p:nvPr/>
        </p:nvSpPr>
        <p:spPr>
          <a:xfrm>
            <a:off x="56222" y="57087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 строительной отрасли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193458" y="5701234"/>
            <a:ext cx="1130496" cy="60258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2494" tIns="36247" rIns="72494" bIns="36247" rtlCol="0" anchor="ctr"/>
          <a:lstStyle/>
          <a:p>
            <a:pPr algn="ctr"/>
            <a:r>
              <a:rPr lang="ru-RU" sz="1400" kern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И УТИЛИЗ</a:t>
            </a:r>
            <a:r>
              <a:rPr lang="ru-RU" sz="1400" kern="0" baseline="-25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АЦИЯ</a:t>
            </a:r>
          </a:p>
        </p:txBody>
      </p:sp>
    </p:spTree>
    <p:extLst>
      <p:ext uri="{BB962C8B-B14F-4D97-AF65-F5344CB8AC3E}">
        <p14:creationId xmlns:p14="http://schemas.microsoft.com/office/powerpoint/2010/main" val="143582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14078"/>
            <a:ext cx="8805664" cy="663716"/>
          </a:xfrm>
        </p:spPr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61" y="1412776"/>
            <a:ext cx="9088739" cy="5222006"/>
          </a:xfrm>
        </p:spPr>
        <p:txBody>
          <a:bodyPr/>
          <a:lstStyle/>
          <a:p>
            <a:r>
              <a:rPr lang="ru-RU" sz="1800" dirty="0">
                <a:latin typeface="+mj-lt"/>
                <a:cs typeface="Arial" panose="020B0604020202020204" pitchFamily="34" charset="0"/>
              </a:rPr>
              <a:t>Доля строительной отрасли, промышленности стройматериалов и ЖКХ ~ </a:t>
            </a:r>
            <a:r>
              <a:rPr lang="ru-RU" sz="1800" b="1" dirty="0">
                <a:latin typeface="+mj-lt"/>
                <a:cs typeface="Arial" panose="020B0604020202020204" pitchFamily="34" charset="0"/>
              </a:rPr>
              <a:t>14,6% ВВП </a:t>
            </a:r>
            <a:r>
              <a:rPr lang="ru-RU" sz="1800" dirty="0">
                <a:latin typeface="+mj-lt"/>
                <a:cs typeface="Arial" panose="020B0604020202020204" pitchFamily="34" charset="0"/>
              </a:rPr>
              <a:t>(строительство 8,4, ЖКХ – 5,1, стройматериалы 1,5, итого 15 трлн. руб.)</a:t>
            </a:r>
          </a:p>
          <a:p>
            <a:r>
              <a:rPr lang="ru-RU" sz="1800" dirty="0"/>
              <a:t>Общее число предприятий строительной отрасли – 279,5, тыс. из них 276,9 тыс. </a:t>
            </a:r>
            <a:r>
              <a:rPr lang="ru-RU" sz="1800" dirty="0">
                <a:solidFill>
                  <a:srgbClr val="FF0000"/>
                </a:solidFill>
              </a:rPr>
              <a:t>(99,1%) - в частной собственности.</a:t>
            </a:r>
            <a:r>
              <a:rPr lang="ru-RU" sz="1800" dirty="0"/>
              <a:t> Из общего числа в СРО в целом состоят около </a:t>
            </a:r>
            <a:r>
              <a:rPr lang="ru-RU" sz="1800" dirty="0">
                <a:solidFill>
                  <a:srgbClr val="FF0000"/>
                </a:solidFill>
              </a:rPr>
              <a:t>130 тыс. предприятий</a:t>
            </a:r>
            <a:r>
              <a:rPr lang="ru-RU" sz="1800" dirty="0"/>
              <a:t>, в том числе: в строительных СРО состоят около 90 тыс. предприятий, в проектных и изыскательских СРО – около 55 тыс. предприятий (часть предприятий одновременно состоят в СРО различных видов).</a:t>
            </a:r>
          </a:p>
          <a:p>
            <a:r>
              <a:rPr lang="ru-RU" sz="1800" dirty="0"/>
              <a:t>Предприятия строительной индустрии и промышленности строительных материалов – </a:t>
            </a:r>
            <a:r>
              <a:rPr lang="ru-RU" sz="1800" dirty="0">
                <a:solidFill>
                  <a:srgbClr val="FF0000"/>
                </a:solidFill>
              </a:rPr>
              <a:t>99% в частной собственности</a:t>
            </a:r>
          </a:p>
          <a:p>
            <a:r>
              <a:rPr lang="ru-RU" sz="1800" dirty="0"/>
              <a:t>Доля государственных инвестиций в основные фонды – </a:t>
            </a:r>
            <a:r>
              <a:rPr lang="ru-RU" sz="1800" dirty="0">
                <a:solidFill>
                  <a:srgbClr val="FF0000"/>
                </a:solidFill>
              </a:rPr>
              <a:t>16,3%</a:t>
            </a:r>
            <a:r>
              <a:rPr lang="ru-RU" sz="1800" dirty="0"/>
              <a:t>, негосударственных – </a:t>
            </a:r>
            <a:r>
              <a:rPr lang="ru-RU" sz="1800" dirty="0">
                <a:solidFill>
                  <a:srgbClr val="FF0000"/>
                </a:solidFill>
              </a:rPr>
              <a:t>83,7%.</a:t>
            </a:r>
          </a:p>
          <a:p>
            <a:r>
              <a:rPr lang="ru-RU" sz="1800" dirty="0"/>
              <a:t>Объем работ по виду деятельности «Строительство» за 2018 год – 8,4 трлн. руб. Доля госкапвложений примерно - </a:t>
            </a:r>
            <a:r>
              <a:rPr lang="ru-RU" sz="1800" dirty="0">
                <a:solidFill>
                  <a:srgbClr val="FF0000"/>
                </a:solidFill>
              </a:rPr>
              <a:t>1,</a:t>
            </a:r>
            <a:r>
              <a:rPr lang="en-US" sz="1800" dirty="0">
                <a:solidFill>
                  <a:srgbClr val="FF0000"/>
                </a:solidFill>
              </a:rPr>
              <a:t>5</a:t>
            </a:r>
            <a:r>
              <a:rPr lang="ru-RU" sz="1800" dirty="0">
                <a:solidFill>
                  <a:srgbClr val="FF0000"/>
                </a:solidFill>
              </a:rPr>
              <a:t> трлн. руб</a:t>
            </a:r>
            <a:r>
              <a:rPr lang="ru-RU" sz="1800" dirty="0"/>
              <a:t>.  </a:t>
            </a:r>
          </a:p>
          <a:p>
            <a:r>
              <a:rPr lang="ru-RU" sz="1800" dirty="0"/>
              <a:t>Распределение инвестиций в жилищное строительство: </a:t>
            </a:r>
            <a:r>
              <a:rPr lang="ru-RU" sz="1800" dirty="0">
                <a:solidFill>
                  <a:srgbClr val="FF0000"/>
                </a:solidFill>
              </a:rPr>
              <a:t>частные – 94,4%, </a:t>
            </a:r>
            <a:r>
              <a:rPr lang="ru-RU" sz="1800" dirty="0"/>
              <a:t>государственные – 2,6%, прочие 3% </a:t>
            </a:r>
            <a:r>
              <a:rPr lang="ru-RU" sz="1800" dirty="0">
                <a:solidFill>
                  <a:srgbClr val="FF0000"/>
                </a:solidFill>
              </a:rPr>
              <a:t>(годовой объем около 4 трлн. руб. (включая ИЖС и отделочные работы</a:t>
            </a:r>
            <a:r>
              <a:rPr lang="ru-RU" sz="1800">
                <a:solidFill>
                  <a:srgbClr val="FF0000"/>
                </a:solidFill>
              </a:rPr>
              <a:t>) </a:t>
            </a:r>
            <a:endParaRPr lang="ru-RU" sz="1800" dirty="0">
              <a:solidFill>
                <a:srgbClr val="FF0000"/>
              </a:solidFill>
            </a:endParaRPr>
          </a:p>
          <a:p>
            <a:r>
              <a:rPr lang="ru-RU" sz="1800" dirty="0"/>
              <a:t>Годовой оборот в ЖКХ – свыше </a:t>
            </a:r>
            <a:r>
              <a:rPr lang="en-US" sz="1800" dirty="0">
                <a:solidFill>
                  <a:srgbClr val="FF0000"/>
                </a:solidFill>
              </a:rPr>
              <a:t>5,1</a:t>
            </a:r>
            <a:r>
              <a:rPr lang="ru-RU" sz="1800" dirty="0">
                <a:solidFill>
                  <a:srgbClr val="FF0000"/>
                </a:solidFill>
              </a:rPr>
              <a:t> трлн. руб</a:t>
            </a:r>
            <a:r>
              <a:rPr lang="ru-RU" sz="1800" dirty="0"/>
              <a:t>. </a:t>
            </a:r>
            <a:endParaRPr lang="en-US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48680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Анализ макроэкономических факторов, влияющих на динамику ключевых показателей строительной отрасли, отрасли строительных материалов и строительной техники	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087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622" y="906626"/>
            <a:ext cx="7734755" cy="400110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Проблемные вопросы внедрения </a:t>
            </a:r>
            <a:r>
              <a:rPr lang="en-US" sz="2000" b="1" dirty="0">
                <a:solidFill>
                  <a:srgbClr val="0070C0"/>
                </a:solidFill>
              </a:rPr>
              <a:t>BIM</a:t>
            </a:r>
            <a:r>
              <a:rPr lang="ru-RU" sz="2000" b="1" dirty="0">
                <a:solidFill>
                  <a:srgbClr val="0070C0"/>
                </a:solidFill>
              </a:rPr>
              <a:t> технологий</a:t>
            </a:r>
            <a:endParaRPr lang="ru-RU" sz="20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E6F026B-9458-4E25-98E2-7BBB8B3D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E2799-882D-4963-93B0-763D814CD93A}" type="slidenum">
              <a:rPr lang="ru-RU" smtClean="0">
                <a:solidFill>
                  <a:srgbClr val="002060"/>
                </a:solidFill>
              </a:rPr>
              <a:pPr/>
              <a:t>50</a:t>
            </a:fld>
            <a:endParaRPr lang="ru-RU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678288"/>
              </p:ext>
            </p:extLst>
          </p:nvPr>
        </p:nvGraphicFramePr>
        <p:xfrm>
          <a:off x="179511" y="1412776"/>
          <a:ext cx="8562109" cy="5064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4880">
                  <a:extLst>
                    <a:ext uri="{9D8B030D-6E8A-4147-A177-3AD203B41FA5}">
                      <a16:colId xmlns:a16="http://schemas.microsoft.com/office/drawing/2014/main" val="1970000401"/>
                    </a:ext>
                  </a:extLst>
                </a:gridCol>
                <a:gridCol w="2936600">
                  <a:extLst>
                    <a:ext uri="{9D8B030D-6E8A-4147-A177-3AD203B41FA5}">
                      <a16:colId xmlns:a16="http://schemas.microsoft.com/office/drawing/2014/main" val="918629441"/>
                    </a:ext>
                  </a:extLst>
                </a:gridCol>
                <a:gridCol w="3140629">
                  <a:extLst>
                    <a:ext uri="{9D8B030D-6E8A-4147-A177-3AD203B41FA5}">
                      <a16:colId xmlns:a16="http://schemas.microsoft.com/office/drawing/2014/main" val="6675249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Составляющая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Проблема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Пути решений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830066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Продолжительность и стоимость работ по </a:t>
                      </a:r>
                      <a:r>
                        <a:rPr lang="en-US" sz="1400" b="1" dirty="0"/>
                        <a:t>BIM</a:t>
                      </a:r>
                      <a:endParaRPr lang="ru-RU" sz="1400" b="1" dirty="0"/>
                    </a:p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проектированию</a:t>
                      </a:r>
                      <a:r>
                        <a:rPr lang="ru-RU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Увеличение</a:t>
                      </a:r>
                      <a:r>
                        <a:rPr lang="ru-RU" sz="1400" baseline="0" dirty="0"/>
                        <a:t> продолжительности (на 20-40%) и стоимости (на 30-70%) проектных работ</a:t>
                      </a:r>
                      <a:endParaRPr lang="ru-RU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Государственная поддержка ПИР по бюджетным объектам, резкое повышение качества проектов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Программное обеспечение </a:t>
                      </a:r>
                      <a:r>
                        <a:rPr lang="en-US" sz="1400" b="1" dirty="0"/>
                        <a:t>BIM</a:t>
                      </a:r>
                      <a:endParaRPr lang="ru-RU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Стоимость одного АРМ составляет от 2 до 6 млн. руб.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Господдержка в разработке и приобретении отечественного</a:t>
                      </a:r>
                      <a:r>
                        <a:rPr lang="ru-RU" sz="1400" baseline="0" dirty="0"/>
                        <a:t> ПО</a:t>
                      </a:r>
                      <a:endParaRPr lang="ru-RU" sz="14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607846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Классификаторы для применения в </a:t>
                      </a:r>
                      <a:r>
                        <a:rPr lang="en-US" sz="1400" b="1" dirty="0"/>
                        <a:t>BIM</a:t>
                      </a:r>
                      <a:endParaRPr lang="ru-RU" sz="14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Создаются самостоятельно, что удлиняет и удорожает проектирование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Разрабатывается единый государственный</a:t>
                      </a:r>
                      <a:r>
                        <a:rPr lang="ru-RU" sz="1400" baseline="0" dirty="0"/>
                        <a:t> классификатор </a:t>
                      </a:r>
                      <a:endParaRPr lang="ru-RU" sz="14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985809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Библиотеки типовых проектных элементов (компонентов модели)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Создаются самостоятельно, нет единства в моделях, удорожание, 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Требуется цифровизация типовых проектных элементов с участием профессиональных сообществ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144100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Цифровые реестры цен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Создаются самостоятельно на основе собственной базы данных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Создание единой базы данных с профессиональным доступом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137155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Подготовка документации в экспертизу (возврат</a:t>
                      </a:r>
                      <a:r>
                        <a:rPr lang="ru-RU" sz="1400" b="1" baseline="0" dirty="0"/>
                        <a:t> к стадии проект после рабочей документации)</a:t>
                      </a:r>
                      <a:endParaRPr lang="ru-RU" sz="14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Экспертиза законодательно</a:t>
                      </a:r>
                      <a:r>
                        <a:rPr lang="ru-RU" sz="1400" baseline="0" dirty="0"/>
                        <a:t> ограничена в приемке информационных моделей</a:t>
                      </a:r>
                      <a:endParaRPr lang="ru-RU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Внесение изменений в регламентирующие</a:t>
                      </a:r>
                      <a:r>
                        <a:rPr lang="ru-RU" sz="1400" baseline="0" dirty="0"/>
                        <a:t> документы и методы экспертизы</a:t>
                      </a:r>
                      <a:endParaRPr lang="ru-RU" sz="14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659825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Подготовка кадров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Оплата за обучение, проблемы</a:t>
                      </a:r>
                      <a:r>
                        <a:rPr lang="ru-RU" sz="1400" baseline="0" dirty="0"/>
                        <a:t> смены поколений, стройка</a:t>
                      </a:r>
                      <a:endParaRPr lang="ru-RU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Повышение зарплаты специалистов и стоимости ПИР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766497654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50651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 строительной отрасли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018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984606"/>
            <a:ext cx="8805664" cy="400110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Вопросы, препятствующие внедрению </a:t>
            </a:r>
            <a:r>
              <a:rPr lang="en-US" sz="2000" b="1" dirty="0">
                <a:solidFill>
                  <a:srgbClr val="0070C0"/>
                </a:solidFill>
              </a:rPr>
              <a:t>BIM </a:t>
            </a:r>
            <a:r>
              <a:rPr lang="ru-RU" sz="2000" b="1" dirty="0">
                <a:solidFill>
                  <a:srgbClr val="0070C0"/>
                </a:solidFill>
              </a:rPr>
              <a:t>в государственных закупках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34340" y="1401033"/>
            <a:ext cx="8206554" cy="37076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</a:rPr>
              <a:t>Нормативная правовая база ограничивает возможность нанимать единого подрядчика на проектирование, строительство, эксплуатацию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</a:rPr>
              <a:t>Контракты жизненного цикла (п.16 ст.34 ФЗ 44) – не работают, т.к. в постановлении 1087 не учли эксплуатацию объектов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</a:rPr>
              <a:t>Контракты, предметом которых могут быть выполнение работ по проектированию и строительству (п.16</a:t>
            </a:r>
            <a:r>
              <a:rPr lang="ru-RU" sz="1600" baseline="30000" dirty="0">
                <a:solidFill>
                  <a:srgbClr val="002060"/>
                </a:solidFill>
              </a:rPr>
              <a:t>1</a:t>
            </a:r>
            <a:r>
              <a:rPr lang="ru-RU" sz="1600" dirty="0">
                <a:solidFill>
                  <a:srgbClr val="002060"/>
                </a:solidFill>
              </a:rPr>
              <a:t> ст.34 ФЗ 44) – не работают, т.к. требуют предварительного обоснования инвестиций, по сути являющегося проектированием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</a:rPr>
              <a:t>Сферу применения Постановления № 1071 (случаи, когда срок контракта более трех лет) не распространили на п. 16 и п.16</a:t>
            </a:r>
            <a:r>
              <a:rPr lang="ru-RU" sz="1600" baseline="30000" dirty="0">
                <a:solidFill>
                  <a:srgbClr val="002060"/>
                </a:solidFill>
              </a:rPr>
              <a:t>1  </a:t>
            </a:r>
            <a:r>
              <a:rPr lang="ru-RU" sz="1600" dirty="0">
                <a:solidFill>
                  <a:srgbClr val="002060"/>
                </a:solidFill>
              </a:rPr>
              <a:t>ст.34 ФЗ 44)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002060"/>
                </a:solidFill>
              </a:rPr>
              <a:t>Происходит «дробление контрактов»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E6F026B-9458-4E25-98E2-7BBB8B3D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E2799-882D-4963-93B0-763D814CD93A}" type="slidenum">
              <a:rPr lang="ru-RU" smtClean="0">
                <a:solidFill>
                  <a:schemeClr val="tx1"/>
                </a:solidFill>
              </a:rPr>
              <a:pPr/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3013" y="4638152"/>
            <a:ext cx="1728192" cy="5653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Обоснование инвестиций, задание на проектирование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4621744"/>
            <a:ext cx="1728192" cy="5653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Проектирование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79912" y="4621744"/>
            <a:ext cx="1728191" cy="5653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Строительство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80112" y="4621744"/>
            <a:ext cx="1584175" cy="5653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Эксплуатация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340" y="5373216"/>
            <a:ext cx="8212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</a:rPr>
              <a:t>Техническому заказчику </a:t>
            </a:r>
            <a:r>
              <a:rPr lang="ru-RU" sz="1600" dirty="0">
                <a:solidFill>
                  <a:srgbClr val="C00000"/>
                </a:solidFill>
              </a:rPr>
              <a:t>запрещено</a:t>
            </a:r>
            <a:r>
              <a:rPr lang="ru-RU" sz="1600" dirty="0">
                <a:solidFill>
                  <a:srgbClr val="002060"/>
                </a:solidFill>
              </a:rPr>
              <a:t> принимать на себя функции по строительству (письмо Минфина России от 12.12.2017 № 24-03-08/82756 "О возможности заключения контракта, если исполнитель подрядных работ, строительного контроля и технического надзора - одно лицо")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2375B16-E65C-47C0-8847-77C8730B9F11}"/>
              </a:ext>
            </a:extLst>
          </p:cNvPr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4367457B-3DF7-4A2C-B03E-056636601F37}"/>
              </a:ext>
            </a:extLst>
          </p:cNvPr>
          <p:cNvSpPr/>
          <p:nvPr/>
        </p:nvSpPr>
        <p:spPr>
          <a:xfrm>
            <a:off x="971600" y="4365104"/>
            <a:ext cx="144016" cy="2566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0537A3AD-AC69-4A74-A8D0-62A837786AE8}"/>
              </a:ext>
            </a:extLst>
          </p:cNvPr>
          <p:cNvSpPr/>
          <p:nvPr/>
        </p:nvSpPr>
        <p:spPr>
          <a:xfrm>
            <a:off x="2771800" y="4356729"/>
            <a:ext cx="144016" cy="2566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D71D296E-7D80-493E-B40D-04DCAAE3EB8E}"/>
              </a:ext>
            </a:extLst>
          </p:cNvPr>
          <p:cNvSpPr/>
          <p:nvPr/>
        </p:nvSpPr>
        <p:spPr>
          <a:xfrm>
            <a:off x="4572000" y="4352371"/>
            <a:ext cx="144016" cy="2566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91FBA55A-A3E7-4FC2-9122-86420829758D}"/>
              </a:ext>
            </a:extLst>
          </p:cNvPr>
          <p:cNvSpPr/>
          <p:nvPr/>
        </p:nvSpPr>
        <p:spPr>
          <a:xfrm>
            <a:off x="7956376" y="4365104"/>
            <a:ext cx="144016" cy="2566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B1E6C70-393C-439B-B77E-0C57C83011CF}"/>
              </a:ext>
            </a:extLst>
          </p:cNvPr>
          <p:cNvSpPr/>
          <p:nvPr/>
        </p:nvSpPr>
        <p:spPr>
          <a:xfrm>
            <a:off x="1027109" y="4237022"/>
            <a:ext cx="7029830" cy="111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BC12A98-2E67-4CF5-953F-3E3142707B1C}"/>
              </a:ext>
            </a:extLst>
          </p:cNvPr>
          <p:cNvSpPr/>
          <p:nvPr/>
        </p:nvSpPr>
        <p:spPr>
          <a:xfrm>
            <a:off x="0" y="50651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 строительной отрасли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264852" y="4638152"/>
            <a:ext cx="1584175" cy="5653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Снос и утилизация</a:t>
            </a:r>
          </a:p>
        </p:txBody>
      </p:sp>
      <p:sp>
        <p:nvSpPr>
          <p:cNvPr id="24" name="Стрелка: вниз 20">
            <a:extLst>
              <a:ext uri="{FF2B5EF4-FFF2-40B4-BE49-F238E27FC236}">
                <a16:creationId xmlns:a16="http://schemas.microsoft.com/office/drawing/2014/main" id="{91FBA55A-A3E7-4FC2-9122-86420829758D}"/>
              </a:ext>
            </a:extLst>
          </p:cNvPr>
          <p:cNvSpPr/>
          <p:nvPr/>
        </p:nvSpPr>
        <p:spPr>
          <a:xfrm>
            <a:off x="6300191" y="4352371"/>
            <a:ext cx="144016" cy="2566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8662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5BAA48C7-2CF5-4CBE-8A7D-678B0E014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766820"/>
            <a:ext cx="5292080" cy="209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57528" y="6456692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52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7504" y="948790"/>
            <a:ext cx="8877671" cy="400110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</a:rPr>
              <a:t>Внедрение цифровых моделей местности в инженерных изысканиях</a:t>
            </a:r>
            <a:endParaRPr lang="ru-RU" sz="2000" b="1" dirty="0">
              <a:solidFill>
                <a:srgbClr val="0000C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D6B71227-F054-4268-99D6-59E919B16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463573"/>
            <a:ext cx="3843857" cy="11695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400" dirty="0">
                <a:solidFill>
                  <a:srgbClr val="002060"/>
                </a:solidFill>
              </a:rPr>
              <a:t>Многослойная цифровая модель ситуации - это модель, описывающая </a:t>
            </a:r>
            <a:r>
              <a:rPr lang="ru-RU" altLang="ru-RU" sz="1400" dirty="0">
                <a:solidFill>
                  <a:srgbClr val="002060"/>
                </a:solidFill>
              </a:rPr>
              <a:t>пространственное положение и характеристики точечных, линейных и площадных объектов, включая инженерные коммуникации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18084CE2-E52B-408D-8132-16463F2DD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79" y="5658521"/>
            <a:ext cx="3672408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fontAlgn="auto">
              <a:spcBef>
                <a:spcPts val="0"/>
              </a:spcBef>
              <a:spcAft>
                <a:spcPts val="600"/>
              </a:spcAft>
              <a:defRPr sz="1400">
                <a:solidFill>
                  <a:srgbClr val="002060"/>
                </a:solidFill>
              </a:defRPr>
            </a:lvl1pPr>
          </a:lstStyle>
          <a:p>
            <a:r>
              <a:rPr lang="ru-RU" dirty="0"/>
              <a:t>Инфраструктура пространственных данных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EAD3F2AB-EA44-4CFA-B810-B509E0913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8608" y="1380752"/>
            <a:ext cx="3681854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fontAlgn="auto">
              <a:spcBef>
                <a:spcPts val="0"/>
              </a:spcBef>
              <a:spcAft>
                <a:spcPts val="600"/>
              </a:spcAft>
              <a:defRPr sz="1400">
                <a:solidFill>
                  <a:srgbClr val="002060"/>
                </a:solidFill>
              </a:defRPr>
            </a:lvl1pPr>
          </a:lstStyle>
          <a:p>
            <a:r>
              <a:rPr lang="ru-RU" dirty="0"/>
              <a:t>Цифровая модель рельефа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4D413E92-FD0E-47DC-8455-1281F9E5A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6246524"/>
            <a:ext cx="2232248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fontAlgn="auto">
              <a:spcBef>
                <a:spcPts val="0"/>
              </a:spcBef>
              <a:spcAft>
                <a:spcPts val="600"/>
              </a:spcAft>
              <a:defRPr sz="1400">
                <a:solidFill>
                  <a:srgbClr val="002060"/>
                </a:solidFill>
              </a:defRPr>
            </a:lvl1pPr>
          </a:lstStyle>
          <a:p>
            <a:r>
              <a:rPr lang="ru-RU" dirty="0"/>
              <a:t>Объемная геологическая модель</a:t>
            </a:r>
          </a:p>
        </p:txBody>
      </p:sp>
      <p:pic>
        <p:nvPicPr>
          <p:cNvPr id="21" name="Рисунок 14">
            <a:extLst>
              <a:ext uri="{FF2B5EF4-FFF2-40B4-BE49-F238E27FC236}">
                <a16:creationId xmlns:a16="http://schemas.microsoft.com/office/drawing/2014/main" id="{378AA92B-EE12-4AC1-85E9-117A9523A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7" y="2811490"/>
            <a:ext cx="4462462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8" descr="ТП 06 Рельеф и профиль.jpg">
            <a:extLst>
              <a:ext uri="{FF2B5EF4-FFF2-40B4-BE49-F238E27FC236}">
                <a16:creationId xmlns:a16="http://schemas.microsoft.com/office/drawing/2014/main" id="{2C3B5BB1-01EB-48F0-8491-C19C7FA715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27618"/>
            <a:ext cx="5148064" cy="304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FF41E11-E1E1-42C1-B677-E0B4BAB0BA52}"/>
              </a:ext>
            </a:extLst>
          </p:cNvPr>
          <p:cNvSpPr/>
          <p:nvPr/>
        </p:nvSpPr>
        <p:spPr>
          <a:xfrm>
            <a:off x="0" y="50651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 строительной отрасли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0465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53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04622" y="796642"/>
            <a:ext cx="7734755" cy="400110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</a:rPr>
              <a:t>Проблемы развития типизации в строительстве</a:t>
            </a:r>
            <a:endParaRPr lang="ru-RU" sz="2000" b="1" dirty="0">
              <a:solidFill>
                <a:srgbClr val="0000C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47773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Типовое проектирование в строительстве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1340768"/>
            <a:ext cx="856895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solidFill>
                  <a:srgbClr val="002060"/>
                </a:solidFill>
              </a:rPr>
              <a:t>Фонд типовой проектной документации (ТПД) в 80-е годы составлял более </a:t>
            </a:r>
            <a:r>
              <a:rPr lang="ru-RU" sz="1500" dirty="0">
                <a:solidFill>
                  <a:srgbClr val="C00000"/>
                </a:solidFill>
              </a:rPr>
              <a:t>14600 единиц</a:t>
            </a:r>
            <a:r>
              <a:rPr lang="ru-RU" sz="1500" dirty="0">
                <a:solidFill>
                  <a:srgbClr val="002060"/>
                </a:solidFill>
              </a:rPr>
              <a:t>. Наиболее интенсивно этот фонд использовался для проектирования и строительства </a:t>
            </a:r>
            <a:r>
              <a:rPr lang="ru-RU" sz="1500" dirty="0">
                <a:solidFill>
                  <a:srgbClr val="C00000"/>
                </a:solidFill>
              </a:rPr>
              <a:t>жилых домов, детских садов, школ, </a:t>
            </a:r>
            <a:r>
              <a:rPr lang="ru-RU" sz="1500" dirty="0">
                <a:solidFill>
                  <a:srgbClr val="002060"/>
                </a:solidFill>
              </a:rPr>
              <a:t>а также объектов </a:t>
            </a:r>
            <a:r>
              <a:rPr lang="ru-RU" sz="1500" dirty="0">
                <a:solidFill>
                  <a:srgbClr val="C00000"/>
                </a:solidFill>
              </a:rPr>
              <a:t>инженерного</a:t>
            </a:r>
            <a:r>
              <a:rPr lang="ru-RU" sz="1500" dirty="0">
                <a:solidFill>
                  <a:srgbClr val="002060"/>
                </a:solidFill>
              </a:rPr>
              <a:t> и </a:t>
            </a:r>
            <a:r>
              <a:rPr lang="ru-RU" sz="1500" dirty="0">
                <a:solidFill>
                  <a:srgbClr val="C00000"/>
                </a:solidFill>
              </a:rPr>
              <a:t>коммунального</a:t>
            </a:r>
            <a:r>
              <a:rPr lang="ru-RU" sz="1500" dirty="0">
                <a:solidFill>
                  <a:srgbClr val="002060"/>
                </a:solidFill>
              </a:rPr>
              <a:t> назначения. Создание системы типового проектирования финансировалось за счет средств государственного бюджета СССР.</a:t>
            </a:r>
          </a:p>
          <a:p>
            <a:pPr algn="just"/>
            <a:r>
              <a:rPr lang="ru-RU" sz="1500" dirty="0">
                <a:solidFill>
                  <a:srgbClr val="002060"/>
                </a:solidFill>
              </a:rPr>
              <a:t>В середине 80-х годов в СССР существовало более 3000 заводов ЖБИ и 545 предприятий полносборного домостроения, которые находились в государственной собственности и обеспечивали выпуск типовых объектов и их элементов. На РСФСР приходилось около 50% таких предприятий.</a:t>
            </a:r>
          </a:p>
          <a:p>
            <a:pPr algn="just"/>
            <a:r>
              <a:rPr lang="ru-RU" sz="1500" dirty="0">
                <a:solidFill>
                  <a:srgbClr val="002060"/>
                </a:solidFill>
              </a:rPr>
              <a:t>При использовании новых индустриальных технологий домостроения, финансируемых за счет частных инвестиций, вопросы использования конкретных проектов, в том числе типовых, определяются заказчиком. Типизация для жилищного строительства, финансируемого за счет средств бюджетов, осуществляется путем установления социальных норм площади жилья, а также стоимости 1 кв. метра общей площади жилья ежеквартально. Типовая проектная документация для строительства жилых домов  используется при индустриальном изготовлении на конкретных заводах конструкций типовых домов. </a:t>
            </a:r>
          </a:p>
          <a:p>
            <a:pPr algn="just"/>
            <a:r>
              <a:rPr lang="ru-RU" sz="1500" dirty="0">
                <a:solidFill>
                  <a:srgbClr val="002060"/>
                </a:solidFill>
              </a:rPr>
              <a:t>При строительстве детских дошкольных организаций и общеобразовательных школ, медицинских учреждений и объектов физкультуры и спорта, финансируемых из бюджета, используются проекты, включенные в реестр типовых проектов Минстроя России.</a:t>
            </a:r>
          </a:p>
          <a:p>
            <a:pPr algn="just"/>
            <a:r>
              <a:rPr lang="ru-RU" sz="1500" dirty="0">
                <a:solidFill>
                  <a:srgbClr val="002060"/>
                </a:solidFill>
              </a:rPr>
              <a:t>При формировании современной эффективной застройки, а также при использовании технологий информационного моделирования используются библиотеки </a:t>
            </a:r>
            <a:r>
              <a:rPr lang="ru-RU" sz="1500" dirty="0">
                <a:solidFill>
                  <a:srgbClr val="C00000"/>
                </a:solidFill>
              </a:rPr>
              <a:t>информационных моделей </a:t>
            </a:r>
            <a:r>
              <a:rPr lang="ru-RU" sz="1500" dirty="0">
                <a:solidFill>
                  <a:srgbClr val="002060"/>
                </a:solidFill>
              </a:rPr>
              <a:t>типовых нормалей планировочных решений, типовых элементов конструкций, изделий и узлов.</a:t>
            </a:r>
          </a:p>
        </p:txBody>
      </p:sp>
    </p:spTree>
    <p:extLst>
      <p:ext uri="{BB962C8B-B14F-4D97-AF65-F5344CB8AC3E}">
        <p14:creationId xmlns:p14="http://schemas.microsoft.com/office/powerpoint/2010/main" val="28422410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6126" y="6381328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54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485" y="677794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технологий «Умный город»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0D3F6E47-9E33-4CB6-AE78-206388AAEF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351853"/>
              </p:ext>
            </p:extLst>
          </p:nvPr>
        </p:nvGraphicFramePr>
        <p:xfrm>
          <a:off x="251520" y="908720"/>
          <a:ext cx="8640960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0DEC09-CD3A-44AA-BB49-79326D316706}"/>
              </a:ext>
            </a:extLst>
          </p:cNvPr>
          <p:cNvSpPr txBox="1"/>
          <p:nvPr/>
        </p:nvSpPr>
        <p:spPr>
          <a:xfrm>
            <a:off x="251520" y="5461734"/>
            <a:ext cx="8356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Основные меры для внедрения технологий – градостроительные инновации, автоматизированные системы управления и коммуникаций</a:t>
            </a:r>
          </a:p>
          <a:p>
            <a:r>
              <a:rPr lang="ru-RU" dirty="0">
                <a:solidFill>
                  <a:srgbClr val="002060"/>
                </a:solidFill>
              </a:rPr>
              <a:t>Примеры внедрения таких технологий:</a:t>
            </a:r>
          </a:p>
          <a:p>
            <a:r>
              <a:rPr lang="ru-RU" dirty="0">
                <a:solidFill>
                  <a:srgbClr val="002060"/>
                </a:solidFill>
              </a:rPr>
              <a:t>Амстердам, Барселона, Стокгольм, Сеул, Эдинбург, </a:t>
            </a:r>
            <a:r>
              <a:rPr lang="ru-RU" dirty="0">
                <a:solidFill>
                  <a:srgbClr val="C00000"/>
                </a:solidFill>
              </a:rPr>
              <a:t>Москва,</a:t>
            </a:r>
            <a:r>
              <a:rPr lang="ru-RU" dirty="0">
                <a:solidFill>
                  <a:srgbClr val="002060"/>
                </a:solidFill>
              </a:rPr>
              <a:t> Сингапур</a:t>
            </a:r>
          </a:p>
        </p:txBody>
      </p:sp>
    </p:spTree>
    <p:extLst>
      <p:ext uri="{BB962C8B-B14F-4D97-AF65-F5344CB8AC3E}">
        <p14:creationId xmlns:p14="http://schemas.microsoft.com/office/powerpoint/2010/main" val="28094665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6126" y="6381328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55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485" y="677794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Умный дом – как элемент умного города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0D3F6E47-9E33-4CB6-AE78-206388AAEF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6293347"/>
              </p:ext>
            </p:extLst>
          </p:nvPr>
        </p:nvGraphicFramePr>
        <p:xfrm>
          <a:off x="251520" y="908720"/>
          <a:ext cx="8640960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0DEC09-CD3A-44AA-BB49-79326D316706}"/>
              </a:ext>
            </a:extLst>
          </p:cNvPr>
          <p:cNvSpPr txBox="1"/>
          <p:nvPr/>
        </p:nvSpPr>
        <p:spPr>
          <a:xfrm>
            <a:off x="251520" y="5210616"/>
            <a:ext cx="83561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Типовые решения при проектировании жилого дома: </a:t>
            </a:r>
          </a:p>
          <a:p>
            <a:r>
              <a:rPr lang="ru-RU" dirty="0">
                <a:solidFill>
                  <a:srgbClr val="002060"/>
                </a:solidFill>
              </a:rPr>
              <a:t>- помещение для центра управления;</a:t>
            </a:r>
          </a:p>
          <a:p>
            <a:r>
              <a:rPr lang="ru-RU" dirty="0">
                <a:solidFill>
                  <a:srgbClr val="002060"/>
                </a:solidFill>
              </a:rPr>
              <a:t>- управляемые исполнительные устройства (задвижки, реле, контроллеры);</a:t>
            </a:r>
          </a:p>
          <a:p>
            <a:r>
              <a:rPr lang="ru-RU" dirty="0">
                <a:solidFill>
                  <a:srgbClr val="002060"/>
                </a:solidFill>
              </a:rPr>
              <a:t>- слаботочные сети: параллельно силовым электросетям, датчикам учета, </a:t>
            </a:r>
          </a:p>
          <a:p>
            <a:r>
              <a:rPr lang="ru-RU" dirty="0">
                <a:solidFill>
                  <a:srgbClr val="002060"/>
                </a:solidFill>
              </a:rPr>
              <a:t>датчикам безопасности, видеокамерам (или </a:t>
            </a:r>
            <a:r>
              <a:rPr lang="en-US" dirty="0">
                <a:solidFill>
                  <a:srgbClr val="002060"/>
                </a:solidFill>
              </a:rPr>
              <a:t>Wi-Fi)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210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6126" y="6381328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56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7397" y="620688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 по итогам анализа состояния строительной отрасли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1" y="1098760"/>
            <a:ext cx="880566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rgbClr val="C00000"/>
                </a:solidFill>
              </a:rPr>
              <a:t>Системные проблемы отрасли:</a:t>
            </a:r>
          </a:p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- противоречие между </a:t>
            </a:r>
            <a:r>
              <a:rPr lang="ru-RU" sz="1600" dirty="0">
                <a:solidFill>
                  <a:srgbClr val="C00000"/>
                </a:solidFill>
              </a:rPr>
              <a:t>частным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характером </a:t>
            </a:r>
            <a:r>
              <a:rPr lang="ru-RU" sz="1600" dirty="0">
                <a:solidFill>
                  <a:srgbClr val="C00000"/>
                </a:solidFill>
              </a:rPr>
              <a:t>инвестиций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в строительство  и жесткой системой </a:t>
            </a:r>
            <a:r>
              <a:rPr lang="ru-RU" sz="1600" dirty="0">
                <a:solidFill>
                  <a:srgbClr val="C00000"/>
                </a:solidFill>
              </a:rPr>
              <a:t>государственного регулирования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(технического, административного);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- противоречие между </a:t>
            </a:r>
            <a:r>
              <a:rPr lang="ru-RU" sz="1600" dirty="0">
                <a:solidFill>
                  <a:srgbClr val="C00000"/>
                </a:solidFill>
              </a:rPr>
              <a:t>резервами территории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Российской Федерации и </a:t>
            </a:r>
            <a:r>
              <a:rPr lang="ru-RU" sz="1600" dirty="0">
                <a:solidFill>
                  <a:srgbClr val="C00000"/>
                </a:solidFill>
              </a:rPr>
              <a:t>дефицитом земель под жилую застро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йку в населенных пунктах;</a:t>
            </a:r>
          </a:p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- противоречие законодательного регулирования, при котором </a:t>
            </a:r>
            <a:r>
              <a:rPr lang="ru-RU" sz="1600" dirty="0">
                <a:solidFill>
                  <a:srgbClr val="C00000"/>
                </a:solidFill>
              </a:rPr>
              <a:t>коммунальные организации не заинтересованы в расширении  рынка сбыта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и выставляют застройщикам  технические условия; </a:t>
            </a:r>
          </a:p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- противоречие между задачами повышения </a:t>
            </a:r>
            <a:r>
              <a:rPr lang="ru-RU" sz="1600" dirty="0">
                <a:solidFill>
                  <a:srgbClr val="C00000"/>
                </a:solidFill>
              </a:rPr>
              <a:t>комфортности городской среды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ru-RU" sz="1600" dirty="0">
                <a:solidFill>
                  <a:srgbClr val="C00000"/>
                </a:solidFill>
              </a:rPr>
              <a:t>отсутствием ответственных собственников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элементов застройки, обеспечивающих надлежащее техническое и архитектурное состояние объектов, что приводит к ее обветшанию и приросту аварийного жилищного фонда;</a:t>
            </a:r>
          </a:p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- противоречие между законодательством о </a:t>
            </a:r>
            <a:r>
              <a:rPr lang="ru-RU" sz="1600" dirty="0">
                <a:solidFill>
                  <a:srgbClr val="C00000"/>
                </a:solidFill>
              </a:rPr>
              <a:t>государственных закупках с минимизацией стоимости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контрактов и </a:t>
            </a:r>
            <a:r>
              <a:rPr lang="ru-RU" sz="1600" dirty="0">
                <a:solidFill>
                  <a:srgbClr val="C00000"/>
                </a:solidFill>
              </a:rPr>
              <a:t>долговременной эффективностью вводимых объектов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, вследствие  привлечения неэффективных исполнителей; </a:t>
            </a:r>
          </a:p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- противоречие  между </a:t>
            </a:r>
            <a:r>
              <a:rPr lang="ru-RU" sz="1600" dirty="0">
                <a:solidFill>
                  <a:srgbClr val="C00000"/>
                </a:solidFill>
              </a:rPr>
              <a:t>гражданским законодательством России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ru-RU" sz="1600" dirty="0">
                <a:solidFill>
                  <a:srgbClr val="C00000"/>
                </a:solidFill>
              </a:rPr>
              <a:t>мировой практикой делового оборота,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в связи с не возможностью применения международных типовых контрактов (ФИДИК), контрактов с полной ответственностью, сложных долгосрочных концессионных контрактов в отношении объектов инфраструктуры;</a:t>
            </a:r>
          </a:p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- противоречие между </a:t>
            </a:r>
            <a:r>
              <a:rPr lang="ru-RU" sz="1600" dirty="0">
                <a:solidFill>
                  <a:srgbClr val="C00000"/>
                </a:solidFill>
              </a:rPr>
              <a:t>программой цифровизации отрасли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, внедрением ТИМ-технологии </a:t>
            </a:r>
            <a:r>
              <a:rPr lang="ru-RU" sz="1600" dirty="0">
                <a:solidFill>
                  <a:srgbClr val="C00000"/>
                </a:solidFill>
              </a:rPr>
              <a:t>и лимитированным финансированием проектно-изыскательских работ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, препятствующим наращиванию компетенций и оснащенности проектировщиков.</a:t>
            </a:r>
          </a:p>
        </p:txBody>
      </p:sp>
    </p:spTree>
    <p:extLst>
      <p:ext uri="{BB962C8B-B14F-4D97-AF65-F5344CB8AC3E}">
        <p14:creationId xmlns:p14="http://schemas.microsoft.com/office/powerpoint/2010/main" val="4464546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BDE353-0D55-4244-BB67-6304988A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57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AE81EAB-A924-4107-8009-55DFB3A1D90D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Приоритеты, цели и задачи развития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519B7556-35AC-47B6-8E67-2B4E76C8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938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Arial" charset="0"/>
              </a:rPr>
              <a:t>Цель и главный приоритет Стратегии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CADB01-6DBB-47E8-8CA9-3F558437F881}"/>
              </a:ext>
            </a:extLst>
          </p:cNvPr>
          <p:cNvSpPr txBox="1"/>
          <p:nvPr/>
        </p:nvSpPr>
        <p:spPr>
          <a:xfrm>
            <a:off x="446856" y="1303953"/>
            <a:ext cx="8316778" cy="5234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Целью Стратегии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является развитие эффективной, конкурентной, высокотехнологичной и открытой отрасли, основанной на квалификации и обеспечивающей устойчивый рост комфортности и безопасности среды жизнедеятельности. 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</a:pPr>
            <a:endParaRPr lang="ru-RU" sz="900" dirty="0">
              <a:solidFill>
                <a:srgbClr val="000099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Главный приоритет государственной политики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в сфере строительства – ориентированность строительной отрасли на гражданина, реализуется путем повышения уровня и качества жилищного обеспечения населения, в том числе за счет государственной поддержки отдельных категорий граждан, и развития малоэтажного жилищного строительства на основе документов территориального планирования, отвечающих современным требованиям по эффективной застройке поселений.</a:t>
            </a:r>
          </a:p>
          <a:p>
            <a:pPr>
              <a:lnSpc>
                <a:spcPct val="130000"/>
              </a:lnSpc>
            </a:pPr>
            <a:endParaRPr lang="ru-RU" sz="9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108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519B7556-35AC-47B6-8E67-2B4E76C8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09" y="611326"/>
            <a:ext cx="8229600" cy="4778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Arial" charset="0"/>
              </a:rPr>
              <a:t>Задачи Стратегии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BDE353-0D55-4244-BB67-6304988A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58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A88BA-9C14-4FC1-BC19-34BD9D1FD69E}"/>
              </a:ext>
            </a:extLst>
          </p:cNvPr>
          <p:cNvSpPr txBox="1"/>
          <p:nvPr/>
        </p:nvSpPr>
        <p:spPr>
          <a:xfrm>
            <a:off x="316497" y="1089164"/>
            <a:ext cx="87199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создание механизмов развития </a:t>
            </a:r>
            <a:r>
              <a:rPr lang="ru-RU" b="1" dirty="0">
                <a:solidFill>
                  <a:srgbClr val="C00000"/>
                </a:solidFill>
              </a:rPr>
              <a:t>комфортной городской среды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комплексного развития населенных пунктов с учетом индекса качества городской среды на основе опережающей адаптации строительной отрасли к сигналам рынка и к установкам национального проекта «Жилье и городская среда» по </a:t>
            </a:r>
            <a:r>
              <a:rPr lang="ru-RU" b="1" dirty="0">
                <a:solidFill>
                  <a:srgbClr val="C00000"/>
                </a:solidFill>
              </a:rPr>
              <a:t>росту объемов ввода жилья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включая индивидуальное жилищное строительство;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обеспечение эффективного </a:t>
            </a:r>
            <a:r>
              <a:rPr lang="ru-RU" b="1" dirty="0">
                <a:solidFill>
                  <a:srgbClr val="C00000"/>
                </a:solidFill>
              </a:rPr>
              <a:t>использования земель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 целях массового жилищного строительства;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b="1" dirty="0">
                <a:solidFill>
                  <a:srgbClr val="C00000"/>
                </a:solidFill>
              </a:rPr>
              <a:t>модернизация строительной отрасли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и повышение качества индустриального жилищного строительства, в том числе посредством применения эффективных механизмов государственной поддержки строительства и эксплуатации стандартного жилья;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b="1" dirty="0">
                <a:solidFill>
                  <a:srgbClr val="C00000"/>
                </a:solidFill>
              </a:rPr>
              <a:t>снижение административной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нагрузки на застройщиков, совершенствование нормативно-правовой базы и порядка регулирования деятельности в сфере жилищного строительства;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b="1" dirty="0">
                <a:solidFill>
                  <a:srgbClr val="C00000"/>
                </a:solidFill>
              </a:rPr>
              <a:t>совершенствование контрактной системы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и государственно-частного партнерства в гражданском, промышленном и транспортном строительстве;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b="1" dirty="0">
                <a:solidFill>
                  <a:srgbClr val="C00000"/>
                </a:solidFill>
              </a:rPr>
              <a:t>развитие рынков строительных материалов и строительной техники,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включая поддержку ресурсосберегающих технологий и использования промышленных отходов;</a:t>
            </a:r>
            <a:endParaRPr lang="ru-RU" alt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AE81EAB-A924-4107-8009-55DFB3A1D90D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Приоритеты, цели и задачи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215501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BDE353-0D55-4244-BB67-6304988A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59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A88BA-9C14-4FC1-BC19-34BD9D1FD69E}"/>
              </a:ext>
            </a:extLst>
          </p:cNvPr>
          <p:cNvSpPr txBox="1"/>
          <p:nvPr/>
        </p:nvSpPr>
        <p:spPr>
          <a:xfrm>
            <a:off x="179512" y="1117599"/>
            <a:ext cx="873002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развитие </a:t>
            </a:r>
            <a:r>
              <a:rPr lang="ru-RU" b="1" dirty="0">
                <a:solidFill>
                  <a:srgbClr val="C00000"/>
                </a:solidFill>
              </a:rPr>
              <a:t>экспорта строительных услуг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совершенствование системы </a:t>
            </a:r>
            <a:r>
              <a:rPr lang="ru-RU" b="1" dirty="0">
                <a:solidFill>
                  <a:srgbClr val="C00000"/>
                </a:solidFill>
              </a:rPr>
              <a:t>государственного управления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и регулирования строительства, включая ценообразование, требования к объектам капитального строительства, систему контроля и надзора, института строительной экспертизы, механизмов государственно-частного партнерства, информационного обеспечения, подготовки кадров и допуска их на рынок;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формирование межведомственных требований к </a:t>
            </a:r>
            <a:r>
              <a:rPr lang="ru-RU" b="1" dirty="0">
                <a:solidFill>
                  <a:srgbClr val="C00000"/>
                </a:solidFill>
              </a:rPr>
              <a:t>развитию отраслевой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и академической </a:t>
            </a:r>
            <a:r>
              <a:rPr lang="ru-RU" b="1" dirty="0">
                <a:solidFill>
                  <a:srgbClr val="C00000"/>
                </a:solidFill>
              </a:rPr>
              <a:t>науки,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привлечение ее к решению проблем строительной отрасли;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усиление стимулов к постоянной </a:t>
            </a:r>
            <a:r>
              <a:rPr lang="ru-RU" b="1" dirty="0">
                <a:solidFill>
                  <a:srgbClr val="C00000"/>
                </a:solidFill>
              </a:rPr>
              <a:t>инновационной деятельности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использованию новых технологий строительным бизнесом;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создание благоприятных условий для формирования новых высокотехнологичных компаний и </a:t>
            </a:r>
            <a:r>
              <a:rPr lang="ru-RU" b="1" dirty="0">
                <a:solidFill>
                  <a:srgbClr val="C00000"/>
                </a:solidFill>
              </a:rPr>
              <a:t>развития новых рынков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продукции (услуг);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b="1" dirty="0">
                <a:solidFill>
                  <a:srgbClr val="C00000"/>
                </a:solidFill>
              </a:rPr>
              <a:t>цифровизация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строительной отрасли, включая использование информационных технологий в инженерных изысканиях, проектировании и строительстве, в системе управления отраслью, градостроительном регулировании, применении стандарта «Умный город»;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совершенствование </a:t>
            </a:r>
            <a:r>
              <a:rPr lang="ru-RU" b="1" dirty="0">
                <a:solidFill>
                  <a:srgbClr val="C00000"/>
                </a:solidFill>
              </a:rPr>
              <a:t>системы регулирования строительной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деятельности, в том числе с использованием института саморегулирования.</a:t>
            </a:r>
            <a:endParaRPr lang="ru-RU" alt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AE81EAB-A924-4107-8009-55DFB3A1D90D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Приоритеты, цели и задачи развития</a:t>
            </a:r>
          </a:p>
        </p:txBody>
      </p:sp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63237AAC-6206-4658-8566-21809BBC5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09" y="611326"/>
            <a:ext cx="8229600" cy="4778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Arial" charset="0"/>
              </a:rPr>
              <a:t>Задачи Стратегии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1456917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283816-2688-47A2-B9BC-1AFE08FD341D}" type="slidenum">
              <a:rPr lang="ru-RU" altLang="ru-RU" sz="1600" b="1">
                <a:solidFill>
                  <a:srgbClr val="5C5E3C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600" b="1">
              <a:solidFill>
                <a:srgbClr val="5C5E3C"/>
              </a:solidFill>
              <a:latin typeface="Arial" charset="0"/>
            </a:endParaRPr>
          </a:p>
        </p:txBody>
      </p:sp>
      <p:sp>
        <p:nvSpPr>
          <p:cNvPr id="4101" name="TextBox 10"/>
          <p:cNvSpPr txBox="1">
            <a:spLocks noChangeArrowheads="1"/>
          </p:cNvSpPr>
          <p:nvPr/>
        </p:nvSpPr>
        <p:spPr bwMode="auto">
          <a:xfrm>
            <a:off x="149479" y="4366058"/>
            <a:ext cx="87645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99"/>
                </a:solidFill>
                <a:latin typeface="Arial" charset="0"/>
              </a:rPr>
              <a:t>Реальные доходы населения</a:t>
            </a:r>
          </a:p>
        </p:txBody>
      </p:sp>
      <p:sp>
        <p:nvSpPr>
          <p:cNvPr id="4102" name="TextBox 11"/>
          <p:cNvSpPr txBox="1">
            <a:spLocks noChangeArrowheads="1"/>
          </p:cNvSpPr>
          <p:nvPr/>
        </p:nvSpPr>
        <p:spPr bwMode="auto">
          <a:xfrm>
            <a:off x="268748" y="1569390"/>
            <a:ext cx="8648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99"/>
                </a:solidFill>
                <a:latin typeface="Arial" charset="0"/>
              </a:rPr>
              <a:t>ВВП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4421221"/>
              </p:ext>
            </p:extLst>
          </p:nvPr>
        </p:nvGraphicFramePr>
        <p:xfrm>
          <a:off x="0" y="1714024"/>
          <a:ext cx="8769562" cy="272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783305"/>
              </p:ext>
            </p:extLst>
          </p:nvPr>
        </p:nvGraphicFramePr>
        <p:xfrm>
          <a:off x="-16024" y="4308114"/>
          <a:ext cx="8764076" cy="2549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A18D02B-90B4-4007-BFCA-28CF8F218A1D}"/>
              </a:ext>
            </a:extLst>
          </p:cNvPr>
          <p:cNvSpPr/>
          <p:nvPr/>
        </p:nvSpPr>
        <p:spPr>
          <a:xfrm>
            <a:off x="416634" y="646060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Анализ макроэкономических факторов, влияющих на динамику ключевых показателей строительной отрасли, отрасли строительных материалов и строительной техники	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077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BDE353-0D55-4244-BB67-6304988A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60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519B7556-35AC-47B6-8E67-2B4E76C8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72" y="780631"/>
            <a:ext cx="8229600" cy="4778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Arial" charset="0"/>
              </a:rPr>
              <a:t>Приоритеты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Arial" charset="0"/>
              </a:rPr>
              <a:t>Стратегии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2636B1-7D38-47D1-A4D4-E2C949573705}"/>
              </a:ext>
            </a:extLst>
          </p:cNvPr>
          <p:cNvSpPr txBox="1"/>
          <p:nvPr/>
        </p:nvSpPr>
        <p:spPr>
          <a:xfrm>
            <a:off x="270827" y="1337488"/>
            <a:ext cx="863871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Главный приоритет:  </a:t>
            </a:r>
            <a:r>
              <a:rPr lang="ru-RU" dirty="0">
                <a:solidFill>
                  <a:srgbClr val="000099"/>
                </a:solidFill>
              </a:rPr>
              <a:t>–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ориентированность строительной отрасли на гражданина, учет его потребностей и пожеланий. Кроме того: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развитие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компетенций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(профессионализма) работников отрасли, а также компетенций предприятий и организаций, включая специализированные инжиниринговые компании;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кастомизация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то есть учет местных условий, начиная с градостроительной документации, обеспечивающей сохранение и развитие зеленого фонда, а также территорий, на которых располагаются природные объекты, имеющие экологическое, историко-культурное, рекреационное, оздоровительное и иное ценное значение, и заканчивая использованием местных материалов;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снижение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объемов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незавершенного строительства</a:t>
            </a:r>
            <a:r>
              <a:rPr lang="ru-RU" dirty="0">
                <a:solidFill>
                  <a:srgbClr val="000099"/>
                </a:solidFill>
              </a:rPr>
              <a:t>;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цифровизация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проектирования и строительства на основе технологий информационного моделирования;</a:t>
            </a:r>
          </a:p>
          <a:p>
            <a:pPr algn="just"/>
            <a:r>
              <a:rPr lang="ru-RU" dirty="0">
                <a:solidFill>
                  <a:srgbClr val="000099"/>
                </a:solidFill>
              </a:rPr>
              <a:t>-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алгоритмизация взаимодействия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всех участников рынка градостроительных услуг;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типизация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 проектировании и строительстве на базе ТИМ-технологий; 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достоверности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собираемых статистических сведений;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отказ от избыточного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государственного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регулирования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что коррелирует с развитием саморегулирования в строительстве.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AE81EAB-A924-4107-8009-55DFB3A1D90D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Приоритеты, цели и задачи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4245581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BDE353-0D55-4244-BB67-6304988A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61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519B7556-35AC-47B6-8E67-2B4E76C8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72" y="780631"/>
            <a:ext cx="8229600" cy="4778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Arial" charset="0"/>
              </a:rPr>
              <a:t>Этапы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Arial" charset="0"/>
              </a:rPr>
              <a:t>реализации Стратегии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03036E-D146-4785-8B2E-E76EDF2D716C}"/>
              </a:ext>
            </a:extLst>
          </p:cNvPr>
          <p:cNvSpPr txBox="1"/>
          <p:nvPr/>
        </p:nvSpPr>
        <p:spPr>
          <a:xfrm>
            <a:off x="440772" y="1321177"/>
            <a:ext cx="832545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Первый этап реализации Стратегии (2020 - 2024 годы)</a:t>
            </a:r>
          </a:p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В ходе первого этапа реализации Стратегии решаются задачи и осуществляются основные мероприятия, предусмотренные национальным проектом «Жилье и городская среда», а также включенных в него федеральных проектов. Кроме того осуществляются мероприятия по обновлению нормативно-правовой базы, снижению административных барьеров для массового жилищного строительства и внедрения инноваций, эффективному использованию земель. На данном этапе предполагается совершенствование и создание новых механизмов достижения целевых показателей развития строительной отрасли.</a:t>
            </a:r>
          </a:p>
          <a:p>
            <a:r>
              <a:rPr lang="ru-RU" sz="1600" b="1" dirty="0">
                <a:solidFill>
                  <a:srgbClr val="C00000"/>
                </a:solidFill>
              </a:rPr>
              <a:t>Второй этап реализации Стратегии (2025 - 2030 годы)</a:t>
            </a:r>
          </a:p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В ходе второго этапа реализации Стратегии обеспечивается стабильное развитие рынков недвижимости и ипотечного жилищного кредитования, достижение баланса между спросом и предложением на рынке жилья, в том числе за счет новых форм инвестирования жилищного строительства, развитие научно-технического и промышленного потенциала отрасли. В этот период должен быть обеспечен значительный рост объемов строительно-монтажных работ, в первую очередь, жилищного, транспортного, коммунального и социального строительства. Достижение установленных значений целевых показателей развития строительной отрасли в Российской Федерации на 2030 год.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AE81EAB-A924-4107-8009-55DFB3A1D90D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Приоритеты, цели и задачи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7641462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99CC1A4-38A4-4CCC-B01C-D0E95BA06A9C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62</a:t>
            </a:fld>
            <a:endParaRPr lang="ru-RU" altLang="ru-RU" sz="1400" dirty="0">
              <a:latin typeface="Arial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258" y="4797152"/>
            <a:ext cx="8896350" cy="10795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результаты: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Ввод жилья до 120 млн. кв. м в год. Жилой фонд к 2030 году – до 4,5-4,7 млрд. кв. м 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Совершенствование механизмов переселения граждан из аварийного фонда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Увеличение количества предоставленных ипотечных кредитов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6838" y="1052737"/>
            <a:ext cx="4354512" cy="36724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Вызовы: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Снижение объемов жилищного строительства в связи с падением платежеспособного спроса на жилье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Дискомфортное высотное жилищное строительство, с затрудненным размещением автостоянок, проблемы малоэтажной застройки, ЖК и ЖСК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Удорожание многоэтажного жилищного строительства, выдавливание с рынка малых и средних застройщиков при использовании </a:t>
            </a:r>
            <a:r>
              <a:rPr lang="ru-RU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эскроу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-счетов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Высокие процентные ставки по кредитам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45013" y="1052737"/>
            <a:ext cx="4467225" cy="36724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Направления: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Защита прав участников долевого строительства жилья, развитие ЖК, ЖСК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АО «ДОМ.РФ» как рыночный институт рефинансирования жилищной сферы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Снижение этажности, развитие комплексной малоэтажной застройки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Субсидии на строительство и приобретение жилья (в том числе ГЖС)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Демонополизация рынка застройщиков жилищного строительства в том числе при использовании </a:t>
            </a:r>
            <a:r>
              <a:rPr lang="ru-RU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эскроу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-счетов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Социальная поддержка отдельных категорий граждан при ипотеке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288" y="6021288"/>
            <a:ext cx="8016875" cy="7208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Локомотивом развития экономики страны сохранится</a:t>
            </a:r>
            <a:b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жилищное строительство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DCDC972-87D3-42FE-A436-1BE32FE8B622}"/>
              </a:ext>
            </a:extLst>
          </p:cNvPr>
          <p:cNvSpPr txBox="1">
            <a:spLocks/>
          </p:cNvSpPr>
          <p:nvPr/>
        </p:nvSpPr>
        <p:spPr bwMode="auto">
          <a:xfrm>
            <a:off x="73026" y="507146"/>
            <a:ext cx="8939212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5577122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935788" y="64611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40BF9F-4DBB-4282-A27B-C589340F5895}" type="slidenum">
              <a:rPr lang="ru-RU" altLang="ru-RU" sz="1600" b="1">
                <a:solidFill>
                  <a:srgbClr val="5C5E3C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63</a:t>
            </a:fld>
            <a:endParaRPr lang="ru-RU" altLang="ru-RU" sz="1600" b="1">
              <a:solidFill>
                <a:srgbClr val="5C5E3C"/>
              </a:solidFill>
              <a:latin typeface="Arial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5750" y="2636912"/>
            <a:ext cx="8572500" cy="5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20000"/>
              </a:lnSpc>
              <a:defRPr/>
            </a:pPr>
            <a:r>
              <a:rPr lang="ru-RU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Финансирование четырех федеральных проектов</a:t>
            </a:r>
            <a:endParaRPr lang="ru-RU" sz="2400" dirty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8425" y="1124493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t">
              <a:defRPr/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</a:rPr>
              <a:t>Национальный  проект «Жилье и городская среда»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03327" y="1605186"/>
            <a:ext cx="8797925" cy="103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ru-RU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Сроки реализации: 				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01.10.2018 – 31.12.2024 </a:t>
            </a:r>
          </a:p>
          <a:p>
            <a:pPr>
              <a:lnSpc>
                <a:spcPct val="120000"/>
              </a:lnSpc>
              <a:defRPr/>
            </a:pPr>
            <a:r>
              <a:rPr lang="ru-RU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Объем финансирования: 				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1,066 трлн руб.  </a:t>
            </a:r>
          </a:p>
          <a:p>
            <a:pPr>
              <a:lnSpc>
                <a:spcPct val="120000"/>
              </a:lnSpc>
              <a:defRPr/>
            </a:pPr>
            <a:r>
              <a:rPr lang="ru-RU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в т.ч. из Федерального бюджета:		 	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891,1 млрд руб. </a:t>
            </a:r>
          </a:p>
          <a:p>
            <a:pPr>
              <a:defRPr/>
            </a:pP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</a:p>
        </p:txBody>
      </p:sp>
      <p:sp>
        <p:nvSpPr>
          <p:cNvPr id="10" name="Скругленный прямоугольник 3"/>
          <p:cNvSpPr/>
          <p:nvPr/>
        </p:nvSpPr>
        <p:spPr bwMode="auto">
          <a:xfrm>
            <a:off x="467544" y="3255963"/>
            <a:ext cx="3904002" cy="14266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 cmpd="thickThin"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Жильё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120 млн. кв. м в год</a:t>
            </a:r>
          </a:p>
        </p:txBody>
      </p:sp>
      <p:sp>
        <p:nvSpPr>
          <p:cNvPr id="11" name="Скругленный прямоугольник 32"/>
          <p:cNvSpPr/>
          <p:nvPr/>
        </p:nvSpPr>
        <p:spPr bwMode="auto">
          <a:xfrm>
            <a:off x="4670425" y="3311946"/>
            <a:ext cx="4074864" cy="13254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 cmpd="thickThin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400" spc="1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Ипотека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000" spc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2,26 млн ИЖК в год</a:t>
            </a:r>
          </a:p>
        </p:txBody>
      </p:sp>
      <p:sp>
        <p:nvSpPr>
          <p:cNvPr id="12" name="Скругленный прямоугольник 33"/>
          <p:cNvSpPr/>
          <p:nvPr/>
        </p:nvSpPr>
        <p:spPr bwMode="auto">
          <a:xfrm>
            <a:off x="467544" y="4869160"/>
            <a:ext cx="3907036" cy="144591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57150" cmpd="thickThin">
            <a:solidFill>
              <a:srgbClr val="0066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defRPr/>
            </a:pPr>
            <a:r>
              <a:rPr lang="ru-RU" altLang="ru-RU" sz="16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  <a:t>Формирование комфортной </a:t>
            </a:r>
          </a:p>
          <a:p>
            <a:pPr algn="ctr">
              <a:lnSpc>
                <a:spcPct val="115000"/>
              </a:lnSpc>
              <a:defRPr/>
            </a:pPr>
            <a:r>
              <a:rPr lang="ru-RU" altLang="ru-RU" sz="16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  <a:t>городской среды </a:t>
            </a:r>
          </a:p>
          <a:p>
            <a:pPr algn="ctr">
              <a:lnSpc>
                <a:spcPct val="115000"/>
              </a:lnSpc>
              <a:defRPr/>
            </a:pPr>
            <a:r>
              <a:rPr lang="ru-RU" altLang="ru-RU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  <a:t>(Благоустройство)</a:t>
            </a:r>
            <a:endParaRPr lang="ru-RU" altLang="ru-RU" sz="160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34"/>
          <p:cNvSpPr/>
          <p:nvPr/>
        </p:nvSpPr>
        <p:spPr bwMode="auto">
          <a:xfrm>
            <a:off x="4670425" y="4869160"/>
            <a:ext cx="4074864" cy="14221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 cmpd="thickThin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defRPr/>
            </a:pPr>
            <a:r>
              <a:rPr lang="ru-RU" altLang="ru-RU" sz="16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  <a:t>Обеспечение устойчивого сокращения непригодного для проживания жилищного фонда</a:t>
            </a:r>
          </a:p>
          <a:p>
            <a:pPr algn="ctr">
              <a:lnSpc>
                <a:spcPct val="115000"/>
              </a:lnSpc>
              <a:defRPr/>
            </a:pPr>
            <a:r>
              <a:rPr lang="ru-RU" altLang="ru-RU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  <a:t>(Переселение)</a:t>
            </a:r>
            <a:endParaRPr lang="ru-RU" altLang="ru-RU" sz="160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A15BE33-3968-41B4-8232-83453AE1E24D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3DCDC972-87D3-42FE-A436-1BE32FE8B622}"/>
              </a:ext>
            </a:extLst>
          </p:cNvPr>
          <p:cNvSpPr txBox="1">
            <a:spLocks/>
          </p:cNvSpPr>
          <p:nvPr/>
        </p:nvSpPr>
        <p:spPr bwMode="auto">
          <a:xfrm>
            <a:off x="73026" y="507146"/>
            <a:ext cx="8939212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31282487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5FA72275-6F05-4EE0-A426-6ACB1D7B59A3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64</a:t>
            </a:fld>
            <a:endParaRPr lang="ru-RU" altLang="ru-RU" sz="1400" dirty="0">
              <a:latin typeface="Arial" charset="0"/>
            </a:endParaRPr>
          </a:p>
        </p:txBody>
      </p:sp>
      <p:sp>
        <p:nvSpPr>
          <p:cNvPr id="2" name="Пятиугольник 1"/>
          <p:cNvSpPr/>
          <p:nvPr/>
        </p:nvSpPr>
        <p:spPr>
          <a:xfrm>
            <a:off x="231471" y="1501520"/>
            <a:ext cx="8777591" cy="3896714"/>
          </a:xfrm>
          <a:prstGeom prst="homePlate">
            <a:avLst>
              <a:gd name="adj" fmla="val 1744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Жилищное строительство и ипотечные кредиты, млн. кв. м</a:t>
            </a:r>
          </a:p>
        </p:txBody>
      </p:sp>
      <p:sp>
        <p:nvSpPr>
          <p:cNvPr id="13" name="Пятиугольник 12"/>
          <p:cNvSpPr/>
          <p:nvPr/>
        </p:nvSpPr>
        <p:spPr>
          <a:xfrm rot="16200000" flipV="1">
            <a:off x="3717564" y="1727457"/>
            <a:ext cx="1241326" cy="8676457"/>
          </a:xfrm>
          <a:prstGeom prst="homePlate">
            <a:avLst>
              <a:gd name="adj" fmla="val 33163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25" name="TextBox 1"/>
          <p:cNvSpPr txBox="1"/>
          <p:nvPr/>
        </p:nvSpPr>
        <p:spPr>
          <a:xfrm>
            <a:off x="6046311" y="1918084"/>
            <a:ext cx="1658303" cy="28733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ru-RU" sz="1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Прогноз до 2030 года</a:t>
            </a:r>
          </a:p>
          <a:p>
            <a:pPr algn="r" eaLnBrk="0" hangingPunct="0">
              <a:defRPr/>
            </a:pPr>
            <a:r>
              <a:rPr lang="ru-RU" sz="1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algn="r" eaLnBrk="0" hangingPunct="0">
              <a:defRPr/>
            </a:pPr>
            <a:endParaRPr lang="ru-RU" sz="10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64" name="TextBox 5"/>
          <p:cNvSpPr txBox="1">
            <a:spLocks noChangeArrowheads="1"/>
          </p:cNvSpPr>
          <p:nvPr/>
        </p:nvSpPr>
        <p:spPr bwMode="auto">
          <a:xfrm>
            <a:off x="239312" y="5855352"/>
            <a:ext cx="82809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99"/>
                </a:solidFill>
                <a:latin typeface="Arial" charset="0"/>
              </a:rPr>
              <a:t>Причины корректировки национального проекта «Жилье и городская среда»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99"/>
                </a:solidFill>
                <a:latin typeface="Arial" charset="0"/>
              </a:rPr>
              <a:t>снижение объемов ввода жилья в связи с коренным изменением системы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99"/>
                </a:solidFill>
                <a:latin typeface="Arial" charset="0"/>
              </a:rPr>
              <a:t>финансирования жилищного строительства и введением эскроу счетов</a:t>
            </a:r>
            <a:endParaRPr lang="ru-RU" altLang="ru-RU" sz="1600" dirty="0">
              <a:latin typeface="Arial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3338755" y="1864584"/>
            <a:ext cx="2462460" cy="45832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defRPr/>
            </a:pPr>
            <a:r>
              <a:rPr lang="ru-RU" sz="1000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2020-2024 по данным Национального проекта «Жилье и городская среда"</a:t>
            </a:r>
            <a:r>
              <a:rPr lang="ru-RU" sz="1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87358" y="1968821"/>
            <a:ext cx="50405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000099"/>
                </a:solidFill>
              </a:rPr>
              <a:t>Факт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166304" y="815108"/>
            <a:ext cx="8856663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поддержка жилищного строительства. Национальный проект «Жилье и городская среда»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8DDFA796-7E7E-4552-B9DA-5383DD694D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001939"/>
              </p:ext>
            </p:extLst>
          </p:nvPr>
        </p:nvGraphicFramePr>
        <p:xfrm>
          <a:off x="231471" y="2262840"/>
          <a:ext cx="8156953" cy="309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87358" y="2636912"/>
            <a:ext cx="2347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chemeClr val="accent4">
                    <a:lumMod val="75000"/>
                  </a:schemeClr>
                </a:solidFill>
              </a:rPr>
              <a:t>Всего приобретено по ипотеке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482717" y="2898522"/>
            <a:ext cx="289083" cy="125055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88024" y="4567917"/>
            <a:ext cx="3419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chemeClr val="accent2">
                    <a:lumMod val="75000"/>
                  </a:schemeClr>
                </a:solidFill>
              </a:rPr>
              <a:t>Приобретено по ипотеке на первичном рынке</a:t>
            </a:r>
          </a:p>
        </p:txBody>
      </p:sp>
      <p:cxnSp>
        <p:nvCxnSpPr>
          <p:cNvPr id="23" name="Прямая со стрелкой 22"/>
          <p:cNvCxnSpPr>
            <a:stCxn id="21" idx="1"/>
          </p:cNvCxnSpPr>
          <p:nvPr/>
        </p:nvCxnSpPr>
        <p:spPr>
          <a:xfrm flipH="1" flipV="1">
            <a:off x="3275856" y="4437112"/>
            <a:ext cx="1512168" cy="26161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9863B5A-DE53-4A0D-9C58-007381862B33}"/>
              </a:ext>
            </a:extLst>
          </p:cNvPr>
          <p:cNvCxnSpPr/>
          <p:nvPr/>
        </p:nvCxnSpPr>
        <p:spPr>
          <a:xfrm flipV="1">
            <a:off x="3539653" y="3680709"/>
            <a:ext cx="120800" cy="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6B9C6EC-B03B-4A75-BF81-8C18238AEB2D}"/>
              </a:ext>
            </a:extLst>
          </p:cNvPr>
          <p:cNvSpPr txBox="1"/>
          <p:nvPr/>
        </p:nvSpPr>
        <p:spPr>
          <a:xfrm>
            <a:off x="3275856" y="3462103"/>
            <a:ext cx="3714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FF0000"/>
                </a:solidFill>
                <a:latin typeface="+mn-lt"/>
              </a:rPr>
              <a:t>75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E3B274-3DF5-4913-A734-A378E8303488}"/>
              </a:ext>
            </a:extLst>
          </p:cNvPr>
          <p:cNvSpPr txBox="1"/>
          <p:nvPr/>
        </p:nvSpPr>
        <p:spPr>
          <a:xfrm>
            <a:off x="3660453" y="3285672"/>
            <a:ext cx="3714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FF0000"/>
                </a:solidFill>
                <a:latin typeface="+mn-lt"/>
              </a:rPr>
              <a:t>80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5FD1DD-A74F-42B7-B4B2-F9EFF193CF53}"/>
              </a:ext>
            </a:extLst>
          </p:cNvPr>
          <p:cNvSpPr txBox="1"/>
          <p:nvPr/>
        </p:nvSpPr>
        <p:spPr>
          <a:xfrm>
            <a:off x="4408893" y="2961292"/>
            <a:ext cx="3714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FF0000"/>
                </a:solidFill>
                <a:latin typeface="+mn-lt"/>
              </a:rPr>
              <a:t>100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66599392-B008-4095-8EEE-525AAF2F2977}"/>
              </a:ext>
            </a:extLst>
          </p:cNvPr>
          <p:cNvCxnSpPr/>
          <p:nvPr/>
        </p:nvCxnSpPr>
        <p:spPr>
          <a:xfrm flipH="1">
            <a:off x="4860032" y="2262840"/>
            <a:ext cx="72008" cy="812704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CA0F15-6342-42E9-82AE-82750433B322}"/>
              </a:ext>
            </a:extLst>
          </p:cNvPr>
          <p:cNvSpPr txBox="1"/>
          <p:nvPr/>
        </p:nvSpPr>
        <p:spPr>
          <a:xfrm>
            <a:off x="2771800" y="2420888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FF0000"/>
                </a:solidFill>
                <a:latin typeface="+mn-lt"/>
              </a:rPr>
              <a:t>корректировка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2E7E89AD-913F-4D5B-A7D3-174BFC54BF69}"/>
              </a:ext>
            </a:extLst>
          </p:cNvPr>
          <p:cNvCxnSpPr>
            <a:endCxn id="24" idx="0"/>
          </p:cNvCxnSpPr>
          <p:nvPr/>
        </p:nvCxnSpPr>
        <p:spPr>
          <a:xfrm>
            <a:off x="3660453" y="2636912"/>
            <a:ext cx="185744" cy="64876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29863B5A-DE53-4A0D-9C58-007381862B33}"/>
              </a:ext>
            </a:extLst>
          </p:cNvPr>
          <p:cNvCxnSpPr/>
          <p:nvPr/>
        </p:nvCxnSpPr>
        <p:spPr>
          <a:xfrm>
            <a:off x="3952358" y="3449877"/>
            <a:ext cx="125978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29863B5A-DE53-4A0D-9C58-007381862B33}"/>
              </a:ext>
            </a:extLst>
          </p:cNvPr>
          <p:cNvCxnSpPr/>
          <p:nvPr/>
        </p:nvCxnSpPr>
        <p:spPr>
          <a:xfrm>
            <a:off x="4338227" y="3285672"/>
            <a:ext cx="125978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29863B5A-DE53-4A0D-9C58-007381862B33}"/>
              </a:ext>
            </a:extLst>
          </p:cNvPr>
          <p:cNvCxnSpPr/>
          <p:nvPr/>
        </p:nvCxnSpPr>
        <p:spPr>
          <a:xfrm>
            <a:off x="4740149" y="3144260"/>
            <a:ext cx="155887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3933278" y="3192125"/>
            <a:ext cx="145057" cy="26997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739606" y="3075545"/>
            <a:ext cx="156429" cy="6871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323001" y="3212976"/>
            <a:ext cx="156429" cy="6871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44186" y="3375057"/>
            <a:ext cx="149976" cy="27638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0C7E5A31-8101-4386-9356-C0413F5AB517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3DCDC972-87D3-42FE-A436-1BE32FE8B622}"/>
              </a:ext>
            </a:extLst>
          </p:cNvPr>
          <p:cNvSpPr txBox="1">
            <a:spLocks/>
          </p:cNvSpPr>
          <p:nvPr/>
        </p:nvSpPr>
        <p:spPr bwMode="auto">
          <a:xfrm>
            <a:off x="73026" y="507146"/>
            <a:ext cx="8939212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4407326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8224" y="6381328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65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97AD2C3-E423-4E78-8185-2D13D9A72AF4}"/>
              </a:ext>
            </a:extLst>
          </p:cNvPr>
          <p:cNvSpPr txBox="1">
            <a:spLocks/>
          </p:cNvSpPr>
          <p:nvPr/>
        </p:nvSpPr>
        <p:spPr bwMode="auto">
          <a:xfrm>
            <a:off x="269892" y="826358"/>
            <a:ext cx="8856663" cy="56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социальной ипотеки и поддержка застройщиков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153175"/>
              </p:ext>
            </p:extLst>
          </p:nvPr>
        </p:nvGraphicFramePr>
        <p:xfrm>
          <a:off x="395536" y="1377015"/>
          <a:ext cx="8424936" cy="512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8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0515">
                <a:tc>
                  <a:txBody>
                    <a:bodyPr/>
                    <a:lstStyle/>
                    <a:p>
                      <a:r>
                        <a:rPr lang="ru-RU" dirty="0"/>
                        <a:t>Планируемые</a:t>
                      </a:r>
                      <a:r>
                        <a:rPr lang="ru-RU" baseline="0" dirty="0"/>
                        <a:t> мероприятия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Категории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Сроки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Снижение</a:t>
                      </a:r>
                      <a:r>
                        <a:rPr lang="ru-RU" baseline="0" dirty="0"/>
                        <a:t> ставки по ипотеке ниже 8% годовых (п.5а)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все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 2024 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Льготная ипотека для семей (субсидирование</a:t>
                      </a:r>
                      <a:r>
                        <a:rPr lang="ru-RU" baseline="0" dirty="0"/>
                        <a:t> ставки  свыше 6% годовых на весь срок ипотеки</a:t>
                      </a:r>
                      <a:r>
                        <a:rPr lang="ru-RU" dirty="0"/>
                        <a:t>) (п.2а)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более 2 детей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 2019 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Создание финансовых инструментов для поддержки индивидуального жилищного строительства (п.5б)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ИЖС - застройщики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 2020 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Частичное</a:t>
                      </a:r>
                      <a:r>
                        <a:rPr lang="ru-RU" baseline="0" dirty="0"/>
                        <a:t> погашение ипотеки за счет бюджетных средств (на сумму 450 тыс. руб.) (п.2а)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рождение 3-го ребенка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 2019 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Освобождение</a:t>
                      </a:r>
                      <a:r>
                        <a:rPr lang="ru-RU" baseline="0" dirty="0"/>
                        <a:t> многодетных семей от налога на имущество (5-7 кв. м на члена семьи) (п.2а)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более 3 детей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 2019 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Освобождение застройщиков от уплаты налога</a:t>
                      </a:r>
                      <a:r>
                        <a:rPr lang="ru-RU" baseline="0" dirty="0"/>
                        <a:t> на добавленную стоимость при передаче объектов социальной инфраструктуры муниципальным образованиям (п.2а)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объекты </a:t>
                      </a:r>
                      <a:r>
                        <a:rPr lang="ru-RU" dirty="0" err="1"/>
                        <a:t>муниципаль-ного</a:t>
                      </a:r>
                      <a:r>
                        <a:rPr lang="ru-RU" dirty="0"/>
                        <a:t> заказа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 2020 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Предоставление гражданам, попавших в трудную жизненную ситуацию «ипотечных каникул» (п.5в)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участники</a:t>
                      </a:r>
                      <a:r>
                        <a:rPr lang="ru-RU" baseline="0" dirty="0"/>
                        <a:t> ипотеки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 2020 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F90BCE6-473B-4CCB-B35F-2C59F1011B95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DCDC972-87D3-42FE-A436-1BE32FE8B622}"/>
              </a:ext>
            </a:extLst>
          </p:cNvPr>
          <p:cNvSpPr txBox="1">
            <a:spLocks/>
          </p:cNvSpPr>
          <p:nvPr/>
        </p:nvSpPr>
        <p:spPr bwMode="auto">
          <a:xfrm>
            <a:off x="73026" y="507146"/>
            <a:ext cx="8939212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24128491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A5F40A-F47A-452A-9D0E-37B3B694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3557" y="6486797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66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5F3D5F8-08E8-4EFF-9919-994FCA8FCFD3}"/>
              </a:ext>
            </a:extLst>
          </p:cNvPr>
          <p:cNvSpPr txBox="1">
            <a:spLocks/>
          </p:cNvSpPr>
          <p:nvPr/>
        </p:nvSpPr>
        <p:spPr bwMode="auto">
          <a:xfrm>
            <a:off x="236491" y="751117"/>
            <a:ext cx="8856663" cy="56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системы проектного финансирования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6D88252-8630-4DFD-AB02-964163A9E1C6}"/>
              </a:ext>
            </a:extLst>
          </p:cNvPr>
          <p:cNvSpPr/>
          <p:nvPr/>
        </p:nvSpPr>
        <p:spPr>
          <a:xfrm>
            <a:off x="323528" y="1361858"/>
            <a:ext cx="8586013" cy="34563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2060"/>
                </a:solidFill>
              </a:rPr>
              <a:t>Дальнейшее согласование позиций банков и застройщиков:</a:t>
            </a:r>
          </a:p>
          <a:p>
            <a:r>
              <a:rPr lang="ru-RU" dirty="0">
                <a:solidFill>
                  <a:srgbClr val="002060"/>
                </a:solidFill>
              </a:rPr>
              <a:t>- Обеспечение открытости процедур принятия решения банка о проекте</a:t>
            </a:r>
          </a:p>
          <a:p>
            <a:r>
              <a:rPr lang="ru-RU" dirty="0">
                <a:solidFill>
                  <a:srgbClr val="002060"/>
                </a:solidFill>
              </a:rPr>
              <a:t>- Информирование о методике снижения процентной ставки на фиксированный шаг продаж по договорам долевого участия на этапе строительства (например, на каждые 5% - снижение на 0,7%)</a:t>
            </a:r>
          </a:p>
          <a:p>
            <a:r>
              <a:rPr lang="ru-RU" dirty="0">
                <a:solidFill>
                  <a:srgbClr val="002060"/>
                </a:solidFill>
              </a:rPr>
              <a:t>- Межбанковская стандартизация условий кредитного договора </a:t>
            </a:r>
          </a:p>
          <a:p>
            <a:r>
              <a:rPr lang="ru-RU" dirty="0">
                <a:solidFill>
                  <a:srgbClr val="002060"/>
                </a:solidFill>
              </a:rPr>
              <a:t>- Информация о возможных условиях одностороннего повышения ставки банком</a:t>
            </a:r>
          </a:p>
          <a:p>
            <a:r>
              <a:rPr lang="ru-RU" dirty="0">
                <a:solidFill>
                  <a:srgbClr val="002060"/>
                </a:solidFill>
              </a:rPr>
              <a:t>- Межбанковская стандартизация размера платы за кредитную линию </a:t>
            </a:r>
          </a:p>
          <a:p>
            <a:r>
              <a:rPr lang="ru-RU" dirty="0">
                <a:solidFill>
                  <a:srgbClr val="002060"/>
                </a:solidFill>
              </a:rPr>
              <a:t>- Регламентация обязательства застройщика на сохранение установленного договором уровня экономических показателей проекта</a:t>
            </a:r>
          </a:p>
          <a:p>
            <a:r>
              <a:rPr lang="ru-RU" dirty="0">
                <a:solidFill>
                  <a:srgbClr val="002060"/>
                </a:solidFill>
              </a:rPr>
              <a:t>- Информация об условиях возникновения требований о внесении застройщиком дополнительного финансового обеспечения </a:t>
            </a:r>
            <a:r>
              <a:rPr lang="ru-RU" dirty="0"/>
              <a:t> 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6A4D2CA-EF3A-4EB1-B89E-C98598F2342B}"/>
              </a:ext>
            </a:extLst>
          </p:cNvPr>
          <p:cNvSpPr/>
          <p:nvPr/>
        </p:nvSpPr>
        <p:spPr>
          <a:xfrm>
            <a:off x="323528" y="4860814"/>
            <a:ext cx="8586012" cy="18085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2060"/>
                </a:solidFill>
              </a:rPr>
              <a:t>Меры поддержки застройщиков регионального уровня:</a:t>
            </a:r>
          </a:p>
          <a:p>
            <a:r>
              <a:rPr lang="ru-RU" dirty="0">
                <a:solidFill>
                  <a:srgbClr val="002060"/>
                </a:solidFill>
              </a:rPr>
              <a:t>- Выделение земельных участков на льготных условиях при предоставлении застройщиками части построенного жилья незащищенным слоям населения</a:t>
            </a:r>
          </a:p>
          <a:p>
            <a:r>
              <a:rPr lang="ru-RU" dirty="0">
                <a:solidFill>
                  <a:srgbClr val="002060"/>
                </a:solidFill>
              </a:rPr>
              <a:t>- Предоставление региональных гарантий таким застройщикам</a:t>
            </a:r>
          </a:p>
          <a:p>
            <a:r>
              <a:rPr lang="ru-RU" dirty="0">
                <a:solidFill>
                  <a:srgbClr val="002060"/>
                </a:solidFill>
              </a:rPr>
              <a:t>- Подготовка для таких застройщиков объектов коммунальной и социальной инфраструктуры с использованием ресурсов муниципалитетов и субъектов РФ</a:t>
            </a:r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8AFD633-BBBF-4567-AA08-AE896EED5F6F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DCDC972-87D3-42FE-A436-1BE32FE8B622}"/>
              </a:ext>
            </a:extLst>
          </p:cNvPr>
          <p:cNvSpPr txBox="1">
            <a:spLocks/>
          </p:cNvSpPr>
          <p:nvPr/>
        </p:nvSpPr>
        <p:spPr bwMode="auto">
          <a:xfrm>
            <a:off x="73026" y="507146"/>
            <a:ext cx="8939212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37323260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876" y="5517232"/>
            <a:ext cx="86929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Поддержка граждан должна, в основном, осуществляться за счет </a:t>
            </a:r>
          </a:p>
          <a:p>
            <a:r>
              <a:rPr lang="ru-RU" sz="1600" b="1" dirty="0">
                <a:solidFill>
                  <a:srgbClr val="C00000"/>
                </a:solidFill>
              </a:rPr>
              <a:t>адресных субсидий на строительство и приобретение жилья и социальной поддержки ипотеки для отдельных категорий граждан.</a:t>
            </a:r>
          </a:p>
          <a:p>
            <a:r>
              <a:rPr lang="ru-RU" sz="1600" b="1" dirty="0">
                <a:solidFill>
                  <a:srgbClr val="C00000"/>
                </a:solidFill>
              </a:rPr>
              <a:t>Переход на строительство малоэтажных домов с квартирами большей площади.</a:t>
            </a:r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-38330" y="908720"/>
            <a:ext cx="910907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  <a:tabLst>
                <a:tab pos="444500" algn="l"/>
                <a:tab pos="812800" algn="l"/>
              </a:tabLst>
              <a:defRPr/>
            </a:pPr>
            <a:r>
              <a:rPr lang="ru-RU" sz="2000" b="1" dirty="0">
                <a:solidFill>
                  <a:srgbClr val="0070C0"/>
                </a:solidFill>
                <a:latin typeface="Arial" charset="0"/>
              </a:rPr>
              <a:t>Комплексные меры по стимулированию спроса и предложения на рынке жилья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844493"/>
              </p:ext>
            </p:extLst>
          </p:nvPr>
        </p:nvGraphicFramePr>
        <p:xfrm>
          <a:off x="211245" y="1507808"/>
          <a:ext cx="8590928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5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5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Стимулирование предложения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Стимулирование спроса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1. Совершенствование системы долевого</a:t>
                      </a:r>
                      <a:r>
                        <a:rPr lang="ru-RU" baseline="0" dirty="0"/>
                        <a:t> строительства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1. Развитие</a:t>
                      </a:r>
                      <a:r>
                        <a:rPr lang="ru-RU" baseline="0" dirty="0"/>
                        <a:t> доступности ипотечного жилищного кредитования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ru-RU" dirty="0"/>
                        <a:t>2. Развитие кредитования на строительство жилья:</a:t>
                      </a:r>
                    </a:p>
                    <a:p>
                      <a:r>
                        <a:rPr lang="ru-RU" dirty="0"/>
                        <a:t>- застройщикам (в том числе под залог земельных участков);</a:t>
                      </a:r>
                    </a:p>
                    <a:p>
                      <a:r>
                        <a:rPr lang="ru-RU" dirty="0"/>
                        <a:t>- жилищно-строительными кооперативам</a:t>
                      </a:r>
                      <a:r>
                        <a:rPr lang="ru-RU" baseline="0" dirty="0"/>
                        <a:t> (в том числе под залог земельных участков)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2. Субсидии</a:t>
                      </a:r>
                      <a:r>
                        <a:rPr lang="ru-RU" baseline="0" dirty="0"/>
                        <a:t> на строительство и приобретение жилья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168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/>
                        <a:t>3. Выделение (продажа по льготным схемам) земельных участков, в первую очередь в районах перспективного развития, для:</a:t>
                      </a:r>
                    </a:p>
                    <a:p>
                      <a:r>
                        <a:rPr lang="ru-RU" dirty="0"/>
                        <a:t>- индивидуального жилищного строительства отдельными категориями граждан;</a:t>
                      </a:r>
                    </a:p>
                    <a:p>
                      <a:r>
                        <a:rPr lang="ru-RU" dirty="0"/>
                        <a:t>- жилищно-строительных кооперативов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3. Упрощение порядка</a:t>
                      </a:r>
                      <a:r>
                        <a:rPr lang="ru-RU" baseline="0" dirty="0"/>
                        <a:t> и условий подключения к инженерным коммуникациям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B1A40D3-07B0-46B0-BD6D-74F363369917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DCDC972-87D3-42FE-A436-1BE32FE8B622}"/>
              </a:ext>
            </a:extLst>
          </p:cNvPr>
          <p:cNvSpPr txBox="1">
            <a:spLocks/>
          </p:cNvSpPr>
          <p:nvPr/>
        </p:nvSpPr>
        <p:spPr bwMode="auto">
          <a:xfrm>
            <a:off x="73026" y="507146"/>
            <a:ext cx="8939212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>
          <a:xfrm>
            <a:off x="6894550" y="63524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8ADC6058-391C-4C35-A3B2-D23E73961D66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67</a:t>
            </a:fld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8118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899" y="5406749"/>
            <a:ext cx="3826042" cy="70384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B1A40D3-07B0-46B0-BD6D-74F363369917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DCDC972-87D3-42FE-A436-1BE32FE8B622}"/>
              </a:ext>
            </a:extLst>
          </p:cNvPr>
          <p:cNvSpPr txBox="1">
            <a:spLocks/>
          </p:cNvSpPr>
          <p:nvPr/>
        </p:nvSpPr>
        <p:spPr bwMode="auto">
          <a:xfrm>
            <a:off x="73026" y="507146"/>
            <a:ext cx="8939212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38330" y="908720"/>
            <a:ext cx="918233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  <a:tabLst>
                <a:tab pos="444500" algn="l"/>
                <a:tab pos="812800" algn="l"/>
              </a:tabLst>
              <a:defRPr/>
            </a:pPr>
            <a:r>
              <a:rPr lang="ru-RU" sz="2000" b="1" dirty="0">
                <a:solidFill>
                  <a:srgbClr val="0070C0"/>
                </a:solidFill>
                <a:latin typeface="Arial" charset="0"/>
              </a:rPr>
              <a:t>Результаты закрытого опроса населения в августе 2017 года ВЦИОМ</a:t>
            </a:r>
          </a:p>
          <a:p>
            <a:pPr algn="ctr" eaLnBrk="1" hangingPunct="1">
              <a:lnSpc>
                <a:spcPct val="90000"/>
              </a:lnSpc>
              <a:tabLst>
                <a:tab pos="444500" algn="l"/>
                <a:tab pos="812800" algn="l"/>
              </a:tabLst>
              <a:defRPr/>
            </a:pPr>
            <a:r>
              <a:rPr lang="ru-RU" sz="2000" b="1" dirty="0">
                <a:solidFill>
                  <a:srgbClr val="0070C0"/>
                </a:solidFill>
                <a:latin typeface="Arial" charset="0"/>
              </a:rPr>
              <a:t>(вопрос: «А в каком доме Вы хотели бы жить?») ответ, в %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551420"/>
              </p:ext>
            </p:extLst>
          </p:nvPr>
        </p:nvGraphicFramePr>
        <p:xfrm>
          <a:off x="251519" y="1844824"/>
          <a:ext cx="8658024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9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22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Все опрошенные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Сейчас живут в многоквартирном панельном доме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Сейчас живут в многоквартирном кирпичном доме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Сейчас живут в многоквартирном монолитном доме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Сейчас живут в частном доме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Сейчас живут в другого типе дома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/>
                        <a:t>Многоквартирный</a:t>
                      </a:r>
                      <a:r>
                        <a:rPr lang="ru-RU" sz="1200" baseline="0" dirty="0"/>
                        <a:t> панельный дом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Многоквартирный кирпичный дом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Многоквартирный монолитный дом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Частный жилой дом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Другое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Затрудняюсь ответить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845711" y="6437103"/>
            <a:ext cx="2133600" cy="365125"/>
          </a:xfrm>
        </p:spPr>
        <p:txBody>
          <a:bodyPr/>
          <a:lstStyle/>
          <a:p>
            <a:pPr>
              <a:defRPr/>
            </a:pPr>
            <a:fld id="{3A35152D-0074-41A8-B637-A393AD0C29A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68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359" y="6161357"/>
            <a:ext cx="820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Open Sans"/>
              </a:rPr>
              <a:t>От 53% до 85% граждан хотели бы жить в малоэтажном частном доме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715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441" y="620688"/>
            <a:ext cx="8229600" cy="698473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</a:rPr>
              <a:t>Сравнение показателей многоэтажного и малоэтажного жилищного строительства (экспертная оценка)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69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F24F23-B084-4C8F-81AC-DA1FB8C87A36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133227"/>
              </p:ext>
            </p:extLst>
          </p:nvPr>
        </p:nvGraphicFramePr>
        <p:xfrm>
          <a:off x="257063" y="1556792"/>
          <a:ext cx="8856984" cy="367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6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3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Показатели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Многоэтажный дом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Малоэтажный дом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Семейный дом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Этажность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17 и выше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Капиталоемкость</a:t>
                      </a:r>
                      <a:r>
                        <a:rPr lang="ru-RU" baseline="0" dirty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От 200 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До 45 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От 500 тыс.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Себестоимость строительная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От 35</a:t>
                      </a:r>
                      <a:r>
                        <a:rPr lang="ru-RU" baseline="0" dirty="0"/>
                        <a:t> тыс. руб./кв. 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до 35</a:t>
                      </a:r>
                      <a:r>
                        <a:rPr lang="ru-RU" baseline="0" dirty="0"/>
                        <a:t> тыс. руб./кв. м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/>
                        <a:t>(60-80% от </a:t>
                      </a:r>
                      <a:r>
                        <a:rPr lang="ru-RU" baseline="0" dirty="0" err="1"/>
                        <a:t>многоэт</a:t>
                      </a:r>
                      <a:r>
                        <a:rPr lang="ru-RU" baseline="0" dirty="0"/>
                        <a:t>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От 20 тыс. руб./кв. м</a:t>
                      </a:r>
                    </a:p>
                    <a:p>
                      <a:r>
                        <a:rPr lang="ru-RU" dirty="0"/>
                        <a:t>(30-90% от </a:t>
                      </a:r>
                      <a:r>
                        <a:rPr lang="ru-RU" dirty="0" err="1"/>
                        <a:t>многоэт</a:t>
                      </a:r>
                      <a:r>
                        <a:rPr lang="ru-RU" dirty="0"/>
                        <a:t>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Сети и дороги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20-30% капвложений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20-30% капвложений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 зависимости от автономности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Энергозатраты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100% (в зависимости от проекта)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100% (в зависимости</a:t>
                      </a:r>
                      <a:r>
                        <a:rPr lang="ru-RU" baseline="0" dirty="0"/>
                        <a:t> от проекта)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Комфортность проживания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Средняя</a:t>
                      </a:r>
                      <a:r>
                        <a:rPr lang="ru-RU" baseline="0" dirty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Повышенная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Повышенная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91" y="5301208"/>
            <a:ext cx="8805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Оптимизация этажности застройки связана с природно-климатическим зонированием территории, гидрогеологическими и геологическими условиями, наличием выделенных земель под застройку, необходимостью решения проблем доступных автостоянок, платежеспособным спросом и приемлемым уровнем комфортности проживания</a:t>
            </a:r>
          </a:p>
        </p:txBody>
      </p:sp>
    </p:spTree>
    <p:extLst>
      <p:ext uri="{BB962C8B-B14F-4D97-AF65-F5344CB8AC3E}">
        <p14:creationId xmlns:p14="http://schemas.microsoft.com/office/powerpoint/2010/main" val="3342618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199" y="1472010"/>
            <a:ext cx="9144000" cy="566936"/>
          </a:xfrm>
        </p:spPr>
        <p:txBody>
          <a:bodyPr/>
          <a:lstStyle/>
          <a:p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Динамика распределения строительных работ, выполненных организациями различных форм собственности (Росстат)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25278" y="6356349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ru-RU" sz="1400" dirty="0">
              <a:solidFill>
                <a:schemeClr val="tx1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809059092"/>
              </p:ext>
            </p:extLst>
          </p:nvPr>
        </p:nvGraphicFramePr>
        <p:xfrm>
          <a:off x="657907" y="1988840"/>
          <a:ext cx="784887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4707" y="5805264"/>
            <a:ext cx="8932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Произошло коренное изменение структуры собственности организаций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строительной отрасли за счет существенного увеличения доли частных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предприятий и снижения доли государственных предприятий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548680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Анализ макроэкономических факторов, влияющих на динамику ключевых показателей строительной отрасли, отрасли строительных материалов и строительной техники	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271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99CC1A4-38A4-4CCC-B01C-D0E95BA06A9C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70</a:t>
            </a:fld>
            <a:endParaRPr lang="ru-RU" altLang="ru-RU" sz="1400" dirty="0">
              <a:latin typeface="Arial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1766" y="629127"/>
            <a:ext cx="8939212" cy="5095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Многоэтажное жилищное строительство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6838" y="4422775"/>
            <a:ext cx="8896350" cy="10795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результаты: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Постепенное снижение средней этажности жилищного строительства до 7-9 этажей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Повышение комфортности и долговечности многоквартирного жилья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Повышение доли малоэтажной многоквартирной застройки в городах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1021" y="1179714"/>
            <a:ext cx="4354512" cy="309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Вызовы: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пониженный выход жилой площади по отношению к площади здания (60-70%), большой вес конструкций на 1 кв. м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потери уровня комфортности проживания и качества городской среды, архитектурного своеобразия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проблемы автостоянок, плотности застройки и улично-дорожной сети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короткий жизненный цикл МКД 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тупиковые состав и площадь квартир для демографии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45013" y="1173163"/>
            <a:ext cx="4467225" cy="309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Направления: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корректировка нормативов градостроительного планирования и проектирования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ограничения этажности при разработке ПЗЗ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повышение качества архитектурно-строительного проектирования многоэтажной застройки 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развитие малоэтажного многоквартирного жилищного строительства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63562" y="5695085"/>
            <a:ext cx="8016875" cy="1081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Ежегодно снижается объем ввода многоэтажных МКД при одновременном росте средней этажности жилищного строительства (16, 3 этажа в 2018 г.), а также уменьшении средней площади квартир (до 48,6 кв. м в 2018 г.)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DF24F23-B084-4C8F-81AC-DA1FB8C87A36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40840441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99CC1A4-38A4-4CCC-B01C-D0E95BA06A9C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71</a:t>
            </a:fld>
            <a:endParaRPr lang="ru-RU" altLang="ru-RU" sz="1400" dirty="0">
              <a:latin typeface="Arial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1766" y="629127"/>
            <a:ext cx="8939212" cy="5095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Малоэтажное жилищное строительство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6838" y="4422775"/>
            <a:ext cx="8896350" cy="10795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результаты: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Доведение объемов ввода малоэтажного жилья до 60 млн. кв. м и более ежегодно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Развитие механизмов реализации социальной и иной инфраструктуры для ИЖС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Развитие кредитных продуктов и ипотеки для малоэтажного строительства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6838" y="1196975"/>
            <a:ext cx="4354512" cy="309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Вызовы: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Стабильная потребность со стороны населения при недостатке предложений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Неразвитость кредитных продуктов для застройщиков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Неразвитость ипотечного кредитования для покупателей жилья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Дороговизна решений развития транспортной инфраструктуры для такой застройки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Нерешенность градостроительных проблем развития агломераций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45013" y="1173163"/>
            <a:ext cx="4467225" cy="309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Направления: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Актуализация документов терпланирования для роста малоэтажной застройки, развитие рынка земли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Поддержка развития кредитных продуктов малоэтажного строительства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Использование ресурсов АО «ДОМ.РФ» для развития покупки такого жилья с использованием ипотеки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Использование агломерационных принципов Стратегии пространственного развития РФ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288" y="5661025"/>
            <a:ext cx="8016875" cy="1081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градостроительного и финансово-кредитного обеспечения малоэтажного  жилищного строительства будет способствовать вовлечению в экономический оборот накоплений населения и достижению заданных объемов ввода жилья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78A160A-CF01-4201-9DA5-053D0B087876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28939928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EAF090F0-AA23-4CAC-91C0-210345C848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4577540"/>
              </p:ext>
            </p:extLst>
          </p:nvPr>
        </p:nvGraphicFramePr>
        <p:xfrm>
          <a:off x="0" y="2529427"/>
          <a:ext cx="7648576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321315-6044-4859-A00E-DD433609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72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0F5D6B-2BA6-48E3-BAB2-3B403E03A19D}"/>
              </a:ext>
            </a:extLst>
          </p:cNvPr>
          <p:cNvSpPr txBox="1"/>
          <p:nvPr/>
        </p:nvSpPr>
        <p:spPr>
          <a:xfrm>
            <a:off x="7562153" y="4509120"/>
            <a:ext cx="1607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По федеральному проекту «Жилье»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C55797-F396-4D1B-A598-4984730AFFD1}"/>
              </a:ext>
            </a:extLst>
          </p:cNvPr>
          <p:cNvSpPr txBox="1"/>
          <p:nvPr/>
        </p:nvSpPr>
        <p:spPr>
          <a:xfrm>
            <a:off x="108205" y="1115452"/>
            <a:ext cx="89326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Распространение опыта выделения земель в размере 1 га в Дальневосточном федеральном округе на Сибирский федеральный округ, развитие рынка земли, а также использование ипотечного кредитования для индивидуального жилищного строительства могут увеличить объемы ввода индивидуальных жилых домов до уровня 50% от объемов ввода жилья.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406DE516-830B-4321-9FF1-2F0A09CDDE17}"/>
              </a:ext>
            </a:extLst>
          </p:cNvPr>
          <p:cNvCxnSpPr>
            <a:cxnSpLocks/>
          </p:cNvCxnSpPr>
          <p:nvPr/>
        </p:nvCxnSpPr>
        <p:spPr>
          <a:xfrm flipH="1">
            <a:off x="7345957" y="3978775"/>
            <a:ext cx="767276" cy="18511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9179A11-6049-4DBE-94CF-BC33E8EE6204}"/>
              </a:ext>
            </a:extLst>
          </p:cNvPr>
          <p:cNvCxnSpPr>
            <a:cxnSpLocks/>
          </p:cNvCxnSpPr>
          <p:nvPr/>
        </p:nvCxnSpPr>
        <p:spPr>
          <a:xfrm flipH="1" flipV="1">
            <a:off x="7207730" y="4609310"/>
            <a:ext cx="383704" cy="4012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F7A554-5426-4667-B430-39C685CDC8C6}"/>
              </a:ext>
            </a:extLst>
          </p:cNvPr>
          <p:cNvSpPr txBox="1"/>
          <p:nvPr/>
        </p:nvSpPr>
        <p:spPr>
          <a:xfrm>
            <a:off x="7404675" y="3275680"/>
            <a:ext cx="1847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Поддержка</a:t>
            </a:r>
          </a:p>
          <a:p>
            <a:r>
              <a:rPr lang="ru-RU" sz="1400" b="1" dirty="0">
                <a:solidFill>
                  <a:srgbClr val="C00000"/>
                </a:solidFill>
              </a:rPr>
              <a:t>индивидуального </a:t>
            </a:r>
          </a:p>
          <a:p>
            <a:r>
              <a:rPr lang="ru-RU" sz="1400" b="1" dirty="0">
                <a:solidFill>
                  <a:srgbClr val="C00000"/>
                </a:solidFill>
              </a:rPr>
              <a:t>строительства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D6406E-1D2D-4E2A-9326-A9E42EE2545A}"/>
              </a:ext>
            </a:extLst>
          </p:cNvPr>
          <p:cNvSpPr txBox="1"/>
          <p:nvPr/>
        </p:nvSpPr>
        <p:spPr>
          <a:xfrm>
            <a:off x="2927488" y="3933056"/>
            <a:ext cx="3714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FF0000"/>
                </a:solidFill>
                <a:latin typeface="+mn-lt"/>
              </a:rPr>
              <a:t>75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D5E13F-7C68-44E3-AD61-C7E8B606FB4F}"/>
              </a:ext>
            </a:extLst>
          </p:cNvPr>
          <p:cNvSpPr txBox="1"/>
          <p:nvPr/>
        </p:nvSpPr>
        <p:spPr>
          <a:xfrm>
            <a:off x="3319220" y="3850276"/>
            <a:ext cx="3714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FF0000"/>
                </a:solidFill>
                <a:latin typeface="+mn-lt"/>
              </a:rPr>
              <a:t>80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09E34C-30D3-4499-AC99-525BB2332A3B}"/>
              </a:ext>
            </a:extLst>
          </p:cNvPr>
          <p:cNvSpPr txBox="1"/>
          <p:nvPr/>
        </p:nvSpPr>
        <p:spPr>
          <a:xfrm>
            <a:off x="3647174" y="3641378"/>
            <a:ext cx="3714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FF0000"/>
                </a:solidFill>
                <a:latin typeface="+mn-lt"/>
              </a:rPr>
              <a:t>90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7EC3F3-5E4B-431A-8086-041D56880794}"/>
              </a:ext>
            </a:extLst>
          </p:cNvPr>
          <p:cNvSpPr txBox="1"/>
          <p:nvPr/>
        </p:nvSpPr>
        <p:spPr>
          <a:xfrm>
            <a:off x="4035823" y="3466236"/>
            <a:ext cx="3714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FF0000"/>
                </a:solidFill>
                <a:latin typeface="+mn-lt"/>
              </a:rPr>
              <a:t>100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926379" y="3629651"/>
            <a:ext cx="130924" cy="4571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178021" y="3737963"/>
            <a:ext cx="149976" cy="27638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549177" y="3557674"/>
            <a:ext cx="161403" cy="39824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276386" y="3420517"/>
            <a:ext cx="130924" cy="4571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192956" y="476672"/>
            <a:ext cx="8939212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индивидуального жилищного строительства</a:t>
            </a: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36C230C8-A746-4119-8AA2-A03E8FA7D18E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59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2385" y="2453637"/>
            <a:ext cx="796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Жилищное строительство, млн. кв. 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178" y="5949279"/>
            <a:ext cx="8672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Поддержка индивидуального жилищного строительства позволит увеличить спрос на жилье в ценовом диапазоне 1-2 млн. руб., который становится массово доступным при кредитной поддержке и подготовке соответствующей дорожной инфраструктуры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30854142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932943-3170-4F88-8F18-9C9FA67BA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98525" y="6440786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73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97AD2C3-E423-4E78-8185-2D13D9A72AF4}"/>
              </a:ext>
            </a:extLst>
          </p:cNvPr>
          <p:cNvSpPr txBox="1">
            <a:spLocks/>
          </p:cNvSpPr>
          <p:nvPr/>
        </p:nvSpPr>
        <p:spPr bwMode="auto">
          <a:xfrm>
            <a:off x="266744" y="653446"/>
            <a:ext cx="8856663" cy="56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малоэтажного и/или индивидуального жилищного строительства</a:t>
            </a:r>
          </a:p>
        </p:txBody>
      </p:sp>
      <p:pic>
        <p:nvPicPr>
          <p:cNvPr id="37892" name="Picture 4" descr="http://i026.radikal.ru/1103/bd/ed8f108bcf15.jpg">
            <a:extLst>
              <a:ext uri="{FF2B5EF4-FFF2-40B4-BE49-F238E27FC236}">
                <a16:creationId xmlns:a16="http://schemas.microsoft.com/office/drawing/2014/main" id="{7F4CA344-85A8-4B6F-A03B-8192C024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815" y="4976262"/>
            <a:ext cx="2672758" cy="164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736F4A1-E58A-4AEA-8547-E95E75546BF0}"/>
              </a:ext>
            </a:extLst>
          </p:cNvPr>
          <p:cNvSpPr/>
          <p:nvPr/>
        </p:nvSpPr>
        <p:spPr>
          <a:xfrm>
            <a:off x="3384815" y="1287419"/>
            <a:ext cx="2672758" cy="191597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Муниципалитет: </a:t>
            </a:r>
          </a:p>
          <a:p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Разрешение на строительство  </a:t>
            </a:r>
          </a:p>
          <a:p>
            <a:endParaRPr lang="ru-RU" sz="1000" dirty="0"/>
          </a:p>
          <a:p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Уведомление о соответствии объекта ИЖС установленным параметрам…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B3A61F-4EFE-4789-AE7D-8DA322A747D3}"/>
              </a:ext>
            </a:extLst>
          </p:cNvPr>
          <p:cNvSpPr/>
          <p:nvPr/>
        </p:nvSpPr>
        <p:spPr>
          <a:xfrm>
            <a:off x="176324" y="4073429"/>
            <a:ext cx="2806610" cy="8993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ипотечного кредита на достройку и/или отделку индивидуального жилого дома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C213D4-48DB-4B69-8B4D-46C8DB1A0190}"/>
              </a:ext>
            </a:extLst>
          </p:cNvPr>
          <p:cNvSpPr/>
          <p:nvPr/>
        </p:nvSpPr>
        <p:spPr>
          <a:xfrm>
            <a:off x="189851" y="1300590"/>
            <a:ext cx="2806610" cy="24512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Индивидуальный застройщик:</a:t>
            </a:r>
          </a:p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Право собственности на земельный участок;</a:t>
            </a:r>
          </a:p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Проектно-сметная документация;</a:t>
            </a:r>
          </a:p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Подтверждение кредитоспособности;</a:t>
            </a:r>
          </a:p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Первоначальные средства (до 50% стоимости) для задела в строительстве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3D1DB40-D9AC-475F-9FD4-E2A14C7C5B44}"/>
              </a:ext>
            </a:extLst>
          </p:cNvPr>
          <p:cNvSpPr/>
          <p:nvPr/>
        </p:nvSpPr>
        <p:spPr>
          <a:xfrm>
            <a:off x="6344914" y="3908357"/>
            <a:ext cx="2719643" cy="10575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Долевое участие через эскроу счета</a:t>
            </a:r>
          </a:p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Ввод в эксплуатацию</a:t>
            </a:r>
          </a:p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Продажа готового жилья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76FFD87-DC23-4135-A63B-47D194AF5734}"/>
              </a:ext>
            </a:extLst>
          </p:cNvPr>
          <p:cNvSpPr/>
          <p:nvPr/>
        </p:nvSpPr>
        <p:spPr>
          <a:xfrm>
            <a:off x="3384814" y="3364415"/>
            <a:ext cx="2672759" cy="14327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Банки:</a:t>
            </a:r>
          </a:p>
          <a:p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Кредит на строительство малоэтажной застройки </a:t>
            </a:r>
          </a:p>
          <a:p>
            <a:endParaRPr lang="ru-RU" sz="1100" dirty="0"/>
          </a:p>
          <a:p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Ипотечный кредит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AB49D7E-75AE-4196-8A03-A594A24CE4AC}"/>
              </a:ext>
            </a:extLst>
          </p:cNvPr>
          <p:cNvSpPr/>
          <p:nvPr/>
        </p:nvSpPr>
        <p:spPr>
          <a:xfrm>
            <a:off x="6363981" y="1300591"/>
            <a:ext cx="2687188" cy="22947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Застройщик:</a:t>
            </a:r>
          </a:p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Оформление права на земельный участок, </a:t>
            </a:r>
          </a:p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Проектно-сметная документация, </a:t>
            </a:r>
          </a:p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Экспертиза, </a:t>
            </a:r>
          </a:p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Получение разрешения на строительство</a:t>
            </a:r>
          </a:p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Организация строительно-монтажных работ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7B3A61F-4EFE-4789-AE7D-8DA322A747D3}"/>
              </a:ext>
            </a:extLst>
          </p:cNvPr>
          <p:cNvSpPr/>
          <p:nvPr/>
        </p:nvSpPr>
        <p:spPr>
          <a:xfrm>
            <a:off x="189851" y="5371290"/>
            <a:ext cx="2806610" cy="10790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Завершение строительства индивидуального жилого дома</a:t>
            </a:r>
          </a:p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Ввод в эксплуатацию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3D1DB40-D9AC-475F-9FD4-E2A14C7C5B44}"/>
              </a:ext>
            </a:extLst>
          </p:cNvPr>
          <p:cNvSpPr/>
          <p:nvPr/>
        </p:nvSpPr>
        <p:spPr>
          <a:xfrm>
            <a:off x="6344914" y="5334183"/>
            <a:ext cx="2687188" cy="11633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Покупатель:</a:t>
            </a:r>
          </a:p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Покупка готового жилья, в том числе с использованием ипотеки</a:t>
            </a:r>
          </a:p>
        </p:txBody>
      </p:sp>
      <p:sp>
        <p:nvSpPr>
          <p:cNvPr id="78" name="Стрелка вправо 77"/>
          <p:cNvSpPr/>
          <p:nvPr/>
        </p:nvSpPr>
        <p:spPr>
          <a:xfrm>
            <a:off x="6057573" y="5683745"/>
            <a:ext cx="287341" cy="232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трелка влево 78"/>
          <p:cNvSpPr/>
          <p:nvPr/>
        </p:nvSpPr>
        <p:spPr>
          <a:xfrm>
            <a:off x="2996459" y="5721866"/>
            <a:ext cx="388353" cy="2274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>
            <a:off x="2996457" y="4402645"/>
            <a:ext cx="388355" cy="24095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>
            <a:off x="2996461" y="2245408"/>
            <a:ext cx="388354" cy="2474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1456446" y="3805598"/>
            <a:ext cx="246365" cy="2678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1456447" y="5006333"/>
            <a:ext cx="246365" cy="3649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>
            <a:off x="7565325" y="4976262"/>
            <a:ext cx="246365" cy="3649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>
            <a:off x="7565324" y="3595305"/>
            <a:ext cx="246365" cy="3130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>
            <a:off x="6057572" y="3939513"/>
            <a:ext cx="287341" cy="232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6076640" y="1628800"/>
            <a:ext cx="287341" cy="232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57D9E93E-F39A-4D0B-A72A-0E4BD5A2C6D1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20946550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74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058D70-E3BE-4A98-BB0A-15A2A2D6B72C}"/>
              </a:ext>
            </a:extLst>
          </p:cNvPr>
          <p:cNvSpPr/>
          <p:nvPr/>
        </p:nvSpPr>
        <p:spPr>
          <a:xfrm>
            <a:off x="223699" y="786311"/>
            <a:ext cx="86135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запасов малоэтажных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домокомплектов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случаев чрезвычайных ситуаций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FED4F08-B469-46EF-8D97-C3293C62B5B1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97085" y="3429000"/>
            <a:ext cx="2385240" cy="14401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Запас </a:t>
            </a:r>
            <a:r>
              <a:rPr lang="ru-RU" dirty="0" err="1"/>
              <a:t>домокомплектов</a:t>
            </a:r>
            <a:r>
              <a:rPr lang="ru-RU" dirty="0"/>
              <a:t> для чрезвычайных ситуаций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3699" y="1635160"/>
            <a:ext cx="2692117" cy="10737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Аппарат Полномочного представителя Президента Российской Федерации в федеральном округе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51992" y="1635160"/>
            <a:ext cx="2385240" cy="14401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Производитель  малоэтажных </a:t>
            </a:r>
            <a:r>
              <a:rPr lang="ru-RU" dirty="0" err="1"/>
              <a:t>домокомплектов</a:t>
            </a:r>
            <a:r>
              <a:rPr lang="ru-RU" dirty="0"/>
              <a:t>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0362" y="3102174"/>
            <a:ext cx="2448272" cy="1224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Расчет запаса, выбор типов </a:t>
            </a:r>
            <a:r>
              <a:rPr lang="ru-RU" sz="1600" dirty="0" err="1"/>
              <a:t>домокомплектов</a:t>
            </a:r>
            <a:r>
              <a:rPr lang="ru-RU" sz="1600" dirty="0"/>
              <a:t> и способа их хранения и обновления. Смета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35360" y="1559972"/>
            <a:ext cx="2448272" cy="13649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Открытие финансирования</a:t>
            </a:r>
          </a:p>
          <a:p>
            <a:pPr algn="ctr"/>
            <a:r>
              <a:rPr lang="ru-RU" sz="1600" dirty="0"/>
              <a:t>Тендер  среди производителей</a:t>
            </a:r>
          </a:p>
          <a:p>
            <a:pPr algn="ctr"/>
            <a:r>
              <a:rPr lang="ru-RU" sz="1600" dirty="0"/>
              <a:t>Выбор хранителя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435360" y="3075320"/>
            <a:ext cx="2448272" cy="1224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Контракт на поставку Закладка на хранение Содержание и обновление комплектов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91680" y="5159172"/>
            <a:ext cx="2448272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Наступление чрезвычайной ситуации:</a:t>
            </a:r>
          </a:p>
          <a:p>
            <a:pPr algn="ctr"/>
            <a:r>
              <a:rPr lang="ru-RU" sz="1600" dirty="0"/>
              <a:t>Запрос губернатора</a:t>
            </a:r>
          </a:p>
          <a:p>
            <a:pPr algn="ctr"/>
            <a:r>
              <a:rPr lang="ru-RU" sz="1600" dirty="0"/>
              <a:t>Решение Полномочного представителя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04048" y="5157660"/>
            <a:ext cx="2448272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Погрузка и транспортировка комплектов</a:t>
            </a:r>
          </a:p>
          <a:p>
            <a:pPr algn="ctr"/>
            <a:r>
              <a:rPr lang="ru-RU" sz="1600" dirty="0"/>
              <a:t>Монтаж домов</a:t>
            </a:r>
          </a:p>
          <a:p>
            <a:pPr algn="ctr"/>
            <a:r>
              <a:rPr lang="ru-RU" sz="1600" dirty="0"/>
              <a:t>Подключение и ввод </a:t>
            </a:r>
          </a:p>
        </p:txBody>
      </p:sp>
      <p:cxnSp>
        <p:nvCxnSpPr>
          <p:cNvPr id="17" name="Прямая со стрелкой 16"/>
          <p:cNvCxnSpPr>
            <a:cxnSpLocks/>
            <a:endCxn id="11" idx="0"/>
          </p:cNvCxnSpPr>
          <p:nvPr/>
        </p:nvCxnSpPr>
        <p:spPr>
          <a:xfrm>
            <a:off x="1904498" y="2708920"/>
            <a:ext cx="0" cy="39325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9" idx="3"/>
            <a:endCxn id="12" idx="1"/>
          </p:cNvCxnSpPr>
          <p:nvPr/>
        </p:nvCxnSpPr>
        <p:spPr>
          <a:xfrm>
            <a:off x="2915816" y="2172040"/>
            <a:ext cx="519544" cy="704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cxnSpLocks/>
          </p:cNvCxnSpPr>
          <p:nvPr/>
        </p:nvCxnSpPr>
        <p:spPr>
          <a:xfrm>
            <a:off x="2946192" y="2658889"/>
            <a:ext cx="489168" cy="87812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0" idx="1"/>
          </p:cNvCxnSpPr>
          <p:nvPr/>
        </p:nvCxnSpPr>
        <p:spPr>
          <a:xfrm flipH="1">
            <a:off x="5914008" y="2355240"/>
            <a:ext cx="53798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3" idx="3"/>
          </p:cNvCxnSpPr>
          <p:nvPr/>
        </p:nvCxnSpPr>
        <p:spPr>
          <a:xfrm flipV="1">
            <a:off x="5883632" y="2708920"/>
            <a:ext cx="568360" cy="97846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трелка вниз 25"/>
          <p:cNvSpPr/>
          <p:nvPr/>
        </p:nvSpPr>
        <p:spPr>
          <a:xfrm>
            <a:off x="7452320" y="3075320"/>
            <a:ext cx="432048" cy="353680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6732240" y="4869160"/>
            <a:ext cx="360040" cy="28850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4139952" y="5589240"/>
            <a:ext cx="86409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2A62ADB1-1806-401B-8C3F-A7F3B646151D}"/>
              </a:ext>
            </a:extLst>
          </p:cNvPr>
          <p:cNvCxnSpPr>
            <a:cxnSpLocks/>
          </p:cNvCxnSpPr>
          <p:nvPr/>
        </p:nvCxnSpPr>
        <p:spPr>
          <a:xfrm>
            <a:off x="467544" y="2708920"/>
            <a:ext cx="0" cy="288032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681965DB-716F-44D1-AB4B-03D5878F8768}"/>
              </a:ext>
            </a:extLst>
          </p:cNvPr>
          <p:cNvCxnSpPr>
            <a:cxnSpLocks/>
          </p:cNvCxnSpPr>
          <p:nvPr/>
        </p:nvCxnSpPr>
        <p:spPr>
          <a:xfrm flipV="1">
            <a:off x="323528" y="2708920"/>
            <a:ext cx="0" cy="324036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8147E282-7490-4770-AC16-CD629E64CA79}"/>
              </a:ext>
            </a:extLst>
          </p:cNvPr>
          <p:cNvCxnSpPr/>
          <p:nvPr/>
        </p:nvCxnSpPr>
        <p:spPr>
          <a:xfrm>
            <a:off x="467544" y="5589240"/>
            <a:ext cx="1224136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ACD324DC-F289-4FC4-B8CF-E07D7DD60F7F}"/>
              </a:ext>
            </a:extLst>
          </p:cNvPr>
          <p:cNvCxnSpPr/>
          <p:nvPr/>
        </p:nvCxnSpPr>
        <p:spPr>
          <a:xfrm flipH="1">
            <a:off x="323528" y="5949280"/>
            <a:ext cx="1368152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0AB44B8C-4633-4273-A89E-F5DDB70D3A88}"/>
              </a:ext>
            </a:extLst>
          </p:cNvPr>
          <p:cNvCxnSpPr>
            <a:stCxn id="13" idx="3"/>
            <a:endCxn id="8" idx="1"/>
          </p:cNvCxnSpPr>
          <p:nvPr/>
        </p:nvCxnSpPr>
        <p:spPr>
          <a:xfrm>
            <a:off x="5883632" y="3687388"/>
            <a:ext cx="613453" cy="46169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7729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E4E292F-B998-4893-9273-E08B61268EE1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75</a:t>
            </a:fld>
            <a:endParaRPr lang="ru-RU" altLang="ru-RU" sz="1400" dirty="0">
              <a:latin typeface="Arial" charset="0"/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68275" y="692696"/>
            <a:ext cx="9067800" cy="47729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Застройка городов и иных поселений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850" y="4088268"/>
            <a:ext cx="8496300" cy="136683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результаты: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Увеличение территории застройки до 5,5-6,5 млн. га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Реализация Стратегии пространственного развития Российской Федерации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Развитие агломераций с учетом наличия у большинства семей городского и дачного жилья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Повышение экономической и энергетической эффективности комфортной городской среды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Содействие деятельности публично-правовой компании «Российский экологический оператор»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6838" y="1169988"/>
            <a:ext cx="4475162" cy="28568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Вызовы: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Недостаточность земель застройки (в настоящее время всего 3,47 млн. га)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Гипертрофированная Московская зона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Неразвитость иных мегаполисов страны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Низкая транспортная связанность поселений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Отсутствие систем расселения и агломераций при территориальном планировании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Проблемы вывоза и утилизации отходов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Отсутствие комплексного подхода к строительству, эксплуатации и утилизации зданий и сооружений в застройке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30738" y="1169988"/>
            <a:ext cx="4378325" cy="284049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Направления: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Развитие жилой застройки в пригородных и агломерационных зонах расселения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Преодоление межрегиональных диспропорций городов и поселений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Развитие систем транспортной и инженерной инфраструктуры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Агломерационный подход к разрешению проблемы вывоза и утилизации твердых бытовых отходов на сопредельных территориях городов и иных поселений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Учет интегральности жизненного цикла застройки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8312" y="5566049"/>
            <a:ext cx="8207375" cy="11525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государстве недостаточно развита системная градостроительная политика для адекватного формирования безопасной и комфортной городской среды, обеспеченной высокими стандартами проживания  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0B65059-C515-4712-9E35-991D94A44801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4382508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E4E292F-B998-4893-9273-E08B61268EE1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76</a:t>
            </a:fld>
            <a:endParaRPr lang="ru-RU" altLang="ru-RU" sz="1600" dirty="0">
              <a:latin typeface="Arial" charset="0"/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36962" y="511808"/>
            <a:ext cx="9067800" cy="67143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территории застройки городов и иных поселений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055761271"/>
              </p:ext>
            </p:extLst>
          </p:nvPr>
        </p:nvGraphicFramePr>
        <p:xfrm>
          <a:off x="251520" y="1196752"/>
          <a:ext cx="5832648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81994" y="1484783"/>
            <a:ext cx="11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+mn-lt"/>
              </a:rPr>
              <a:t>1712,5 млн. га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11960" y="1484783"/>
            <a:ext cx="958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+mn-lt"/>
              </a:rPr>
              <a:t>24,0 млн. га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88201" y="4618001"/>
            <a:ext cx="1057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+mn-lt"/>
              </a:rPr>
              <a:t>3,47 млн га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2748642" y="1870140"/>
            <a:ext cx="1463318" cy="2993504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6053743" y="4365104"/>
            <a:ext cx="1038537" cy="576064"/>
          </a:xfrm>
          <a:prstGeom prst="rect">
            <a:avLst/>
          </a:prstGeom>
          <a:solidFill>
            <a:srgbClr val="D8D88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596335" y="3933056"/>
            <a:ext cx="1038538" cy="1008112"/>
          </a:xfrm>
          <a:prstGeom prst="rect">
            <a:avLst/>
          </a:prstGeom>
          <a:solidFill>
            <a:srgbClr val="D8D88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032926" y="3523100"/>
            <a:ext cx="2521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+mn-lt"/>
              </a:rPr>
              <a:t>Жилищный фонд РФ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80991" y="4518680"/>
            <a:ext cx="1184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+mn-lt"/>
              </a:rPr>
              <a:t>3,7</a:t>
            </a:r>
            <a:r>
              <a:rPr lang="ru-RU" sz="1200" b="1" dirty="0">
                <a:latin typeface="+mn-lt"/>
              </a:rPr>
              <a:t> </a:t>
            </a:r>
            <a:r>
              <a:rPr lang="ru-RU" sz="1200" b="1" dirty="0" err="1">
                <a:latin typeface="+mn-lt"/>
              </a:rPr>
              <a:t>млрд.кв.м</a:t>
            </a:r>
            <a:endParaRPr lang="ru-RU" sz="1200" b="1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38796" y="4528465"/>
            <a:ext cx="1184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+mn-lt"/>
              </a:rPr>
              <a:t>5,0</a:t>
            </a:r>
            <a:r>
              <a:rPr lang="ru-RU" sz="1200" b="1" dirty="0">
                <a:latin typeface="+mn-lt"/>
              </a:rPr>
              <a:t> </a:t>
            </a:r>
            <a:r>
              <a:rPr lang="ru-RU" sz="1200" b="1" dirty="0" err="1">
                <a:latin typeface="+mn-lt"/>
              </a:rPr>
              <a:t>млрд.кв.м</a:t>
            </a:r>
            <a:endParaRPr lang="ru-RU" sz="1200" b="1" dirty="0">
              <a:latin typeface="+mn-lt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5194409" y="4365104"/>
            <a:ext cx="1033775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194409" y="3933056"/>
            <a:ext cx="2401927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211960" y="3933056"/>
            <a:ext cx="982449" cy="0"/>
          </a:xfrm>
          <a:prstGeom prst="line">
            <a:avLst/>
          </a:prstGeom>
          <a:ln w="158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279579" y="5105559"/>
            <a:ext cx="223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+mn-lt"/>
              </a:rPr>
              <a:t>2018 г.              2030 г.</a:t>
            </a:r>
          </a:p>
        </p:txBody>
      </p:sp>
      <p:sp>
        <p:nvSpPr>
          <p:cNvPr id="33" name="Штриховая стрелка вправо 32"/>
          <p:cNvSpPr/>
          <p:nvPr/>
        </p:nvSpPr>
        <p:spPr>
          <a:xfrm>
            <a:off x="7092280" y="4374447"/>
            <a:ext cx="504056" cy="350697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-46475" y="5671336"/>
            <a:ext cx="91945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Потребуется подготовка территории под застройку в объемах, сопоставимых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с площадями под существующей застройкой, что потребует радикального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изменения документов территориального планирования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59897" y="3657108"/>
            <a:ext cx="966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+mn-lt"/>
              </a:rPr>
              <a:t>6,5 млн га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V="1">
            <a:off x="5194409" y="3507971"/>
            <a:ext cx="373728" cy="4876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568137" y="2481716"/>
            <a:ext cx="36722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Увеличение территории:</a:t>
            </a:r>
            <a:br>
              <a:rPr lang="ru-RU" sz="1600" b="1" dirty="0">
                <a:solidFill>
                  <a:schemeClr val="tx2"/>
                </a:solidFill>
              </a:rPr>
            </a:br>
            <a:r>
              <a:rPr lang="ru-RU" sz="1600" b="1" dirty="0">
                <a:solidFill>
                  <a:schemeClr val="tx2"/>
                </a:solidFill>
              </a:rPr>
              <a:t>населенных пунктов до </a:t>
            </a:r>
            <a:r>
              <a:rPr lang="ru-RU" sz="1600" b="1" dirty="0">
                <a:solidFill>
                  <a:srgbClr val="C00000"/>
                </a:solidFill>
              </a:rPr>
              <a:t>24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>
                <a:solidFill>
                  <a:srgbClr val="C00000"/>
                </a:solidFill>
              </a:rPr>
              <a:t>млн. га</a:t>
            </a:r>
          </a:p>
          <a:p>
            <a:r>
              <a:rPr lang="ru-RU" sz="1600" dirty="0">
                <a:solidFill>
                  <a:schemeClr val="tx2"/>
                </a:solidFill>
              </a:rPr>
              <a:t>(1,4% территории РФ)</a:t>
            </a:r>
          </a:p>
          <a:p>
            <a:r>
              <a:rPr lang="ru-RU" sz="1600" b="1" dirty="0">
                <a:solidFill>
                  <a:schemeClr val="tx2"/>
                </a:solidFill>
              </a:rPr>
              <a:t>под застройку - до </a:t>
            </a:r>
            <a:r>
              <a:rPr lang="ru-RU" sz="1600" b="1" dirty="0">
                <a:solidFill>
                  <a:srgbClr val="C00000"/>
                </a:solidFill>
              </a:rPr>
              <a:t>6,5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>
                <a:solidFill>
                  <a:srgbClr val="C00000"/>
                </a:solidFill>
              </a:rPr>
              <a:t>млн. га</a:t>
            </a:r>
            <a:r>
              <a:rPr lang="ru-RU" sz="1600" b="1" dirty="0">
                <a:solidFill>
                  <a:schemeClr val="tx2"/>
                </a:solidFill>
              </a:rPr>
              <a:t>;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524421" y="1531586"/>
            <a:ext cx="3213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Территория РФ </a:t>
            </a:r>
            <a:r>
              <a:rPr lang="ru-RU" sz="1600" b="1" dirty="0">
                <a:solidFill>
                  <a:srgbClr val="C00000"/>
                </a:solidFill>
              </a:rPr>
              <a:t>1712,5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>
                <a:solidFill>
                  <a:srgbClr val="C00000"/>
                </a:solidFill>
              </a:rPr>
              <a:t>млн. га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524421" y="1821649"/>
            <a:ext cx="3555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Территория населенных пунктов</a:t>
            </a:r>
            <a:br>
              <a:rPr lang="ru-RU" sz="1600" b="1" dirty="0">
                <a:solidFill>
                  <a:schemeClr val="tx2"/>
                </a:solidFill>
              </a:rPr>
            </a:br>
            <a:r>
              <a:rPr lang="ru-RU" sz="1600" b="1" dirty="0">
                <a:solidFill>
                  <a:srgbClr val="C00000"/>
                </a:solidFill>
              </a:rPr>
              <a:t>19,5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>
                <a:solidFill>
                  <a:srgbClr val="C00000"/>
                </a:solidFill>
              </a:rPr>
              <a:t>млн. га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2BA83612-1185-45BE-A702-45A786026968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 flipV="1">
            <a:off x="5245735" y="1870140"/>
            <a:ext cx="322402" cy="9827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211960" y="1850340"/>
            <a:ext cx="958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+mn-lt"/>
              </a:rPr>
              <a:t>19,5 млн. 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211960" y="1870140"/>
            <a:ext cx="1033775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0741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E4E292F-B998-4893-9273-E08B61268EE1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77</a:t>
            </a:fld>
            <a:endParaRPr lang="ru-RU" altLang="ru-RU" sz="1400" dirty="0">
              <a:latin typeface="Arial" charset="0"/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76200" y="620688"/>
            <a:ext cx="9067800" cy="86001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Градостроительная политика: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комфортной городской среды</a:t>
            </a:r>
          </a:p>
        </p:txBody>
      </p:sp>
      <p:pic>
        <p:nvPicPr>
          <p:cNvPr id="46082" name="Picture 2" descr="https://ardexpert.ru/uploads/images/adm/09-2014/fc5c1864bddaa36efada9a52deeb8e0a.jpg">
            <a:extLst>
              <a:ext uri="{FF2B5EF4-FFF2-40B4-BE49-F238E27FC236}">
                <a16:creationId xmlns:a16="http://schemas.microsoft.com/office/drawing/2014/main" id="{363BFD14-35FD-4781-AE25-CAFC0C793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23184"/>
            <a:ext cx="6048672" cy="31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D6BA21-56E7-434F-A009-922A75AB4D8A}"/>
              </a:ext>
            </a:extLst>
          </p:cNvPr>
          <p:cNvSpPr txBox="1"/>
          <p:nvPr/>
        </p:nvSpPr>
        <p:spPr>
          <a:xfrm>
            <a:off x="276942" y="1480707"/>
            <a:ext cx="873212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Актуализация документов территориального планирования для каждого субъекта федерации и муниципального образования</a:t>
            </a:r>
          </a:p>
          <a:p>
            <a:pPr marL="285750" indent="-285750">
              <a:buFontTx/>
              <a:buChar char="-"/>
            </a:pPr>
            <a:r>
              <a:rPr lang="ru-RU" dirty="0"/>
              <a:t>Утверждение региональных программ и правил благоустройства в каждом поселении (нормативные показатели застройки, автостоянки и др.)</a:t>
            </a:r>
          </a:p>
          <a:p>
            <a:pPr marL="285750" indent="-285750">
              <a:buFontTx/>
              <a:buChar char="-"/>
            </a:pPr>
            <a:r>
              <a:rPr lang="ru-RU" dirty="0"/>
              <a:t>Благоустройство придомовых территорий и дворов, объектов городской среды, мест отдыха (парков)</a:t>
            </a:r>
          </a:p>
          <a:p>
            <a:pPr marL="285750" indent="-285750">
              <a:buFontTx/>
              <a:buChar char="-"/>
            </a:pPr>
            <a:r>
              <a:rPr lang="ru-RU" dirty="0"/>
              <a:t>Проведение конкурсов и обучения специалистов, популяризация практик создания комфортной городской среды</a:t>
            </a:r>
          </a:p>
          <a:p>
            <a:pPr marL="285750" indent="-285750">
              <a:buFontTx/>
              <a:buChar char="-"/>
            </a:pPr>
            <a:r>
              <a:rPr lang="ru-RU" dirty="0"/>
              <a:t>Приведение в нормальное состояние объектов инфраструктуры, объектов  региональной и муниципальной собственности</a:t>
            </a:r>
          </a:p>
          <a:p>
            <a:pPr marL="285750" indent="-285750">
              <a:buFontTx/>
              <a:buChar char="-"/>
            </a:pPr>
            <a:r>
              <a:rPr lang="ru-RU" dirty="0"/>
              <a:t>Поддержка инициативных проектов граждан и организаций, предусматривающих самофинансирование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Развитие институтов и инструментов общественного контроля и обсуждения градостроительной политики</a:t>
            </a:r>
          </a:p>
          <a:p>
            <a:pPr marL="285750" indent="-285750">
              <a:buFontTx/>
              <a:buChar char="-"/>
            </a:pPr>
            <a:r>
              <a:rPr lang="ru-RU" dirty="0"/>
              <a:t>Формирование культурной идентичности городов</a:t>
            </a:r>
          </a:p>
          <a:p>
            <a:pPr marL="285750" indent="-285750">
              <a:buFontTx/>
              <a:buChar char="-"/>
            </a:pPr>
            <a:r>
              <a:rPr lang="ru-RU" dirty="0"/>
              <a:t>Совершенствование системы самофинансирования муниципальных образований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Развитие системы многоэтажных гаражей для многоэтажной городской застройки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8B3EB66-4762-4DA5-ADDE-C2CE3BDEB128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26998886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E4E292F-B998-4893-9273-E08B61268EE1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78</a:t>
            </a:fld>
            <a:endParaRPr lang="ru-RU" altLang="ru-RU" sz="1400" dirty="0">
              <a:latin typeface="Arial" charset="0"/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76200" y="539957"/>
            <a:ext cx="9067800" cy="65679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Градостроительная политика. Агломерационный принцип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986" y="3881354"/>
            <a:ext cx="960852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Агломерационные подходы в Стратегии пространственного развития: *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C00000"/>
                </a:solidFill>
              </a:rPr>
              <a:t>единая сеть организаций социальной сферы агломераций с учетом транспортной </a:t>
            </a:r>
          </a:p>
          <a:p>
            <a:r>
              <a:rPr lang="ru-RU" dirty="0">
                <a:solidFill>
                  <a:srgbClr val="C00000"/>
                </a:solidFill>
              </a:rPr>
              <a:t>доступности услуг, прогноза численности населения и трудовых ресурсов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- снятие транспортных ограничений социально-экономического развития</a:t>
            </a:r>
          </a:p>
          <a:p>
            <a:r>
              <a:rPr lang="ru-RU" dirty="0">
                <a:solidFill>
                  <a:srgbClr val="C00000"/>
                </a:solidFill>
              </a:rPr>
              <a:t>- сбалансированное пространственное развитие территорий, входящих в состав </a:t>
            </a:r>
          </a:p>
          <a:p>
            <a:r>
              <a:rPr lang="ru-RU" dirty="0">
                <a:solidFill>
                  <a:srgbClr val="C00000"/>
                </a:solidFill>
              </a:rPr>
              <a:t>агломераций </a:t>
            </a:r>
          </a:p>
          <a:p>
            <a:r>
              <a:rPr lang="ru-RU" dirty="0">
                <a:solidFill>
                  <a:srgbClr val="C00000"/>
                </a:solidFill>
              </a:rPr>
              <a:t>- межмуниципальное взаимодействие в территориальном планировании;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C00000"/>
                </a:solidFill>
              </a:rPr>
              <a:t>внедрение информационно-телекоммуникационных технологий и </a:t>
            </a:r>
          </a:p>
          <a:p>
            <a:r>
              <a:rPr lang="ru-RU" dirty="0">
                <a:solidFill>
                  <a:srgbClr val="C00000"/>
                </a:solidFill>
              </a:rPr>
              <a:t>интеллектуальных систем управления городской инфраструктурой ("умный город")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4048" y="1196752"/>
            <a:ext cx="36724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Агломерация – это единая пространственная система мест приложения труда</a:t>
            </a:r>
            <a:br>
              <a:rPr lang="ru-RU" dirty="0"/>
            </a:br>
            <a:r>
              <a:rPr lang="ru-RU" dirty="0"/>
              <a:t>и расселения населения в границах ежедневных (регулярных) трудовых </a:t>
            </a:r>
            <a:br>
              <a:rPr lang="ru-RU" dirty="0"/>
            </a:br>
            <a:r>
              <a:rPr lang="ru-RU" dirty="0"/>
              <a:t>корреспонденций, включающих город и прилегающее к нему пространство.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92" y="1196752"/>
            <a:ext cx="3904875" cy="268460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AD7F8F1-9360-4427-9CA0-AC247D4B7D6E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6618141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EFBCF9-3757-4252-ACD1-192F14C315B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1" y="1052736"/>
            <a:ext cx="8304739" cy="53358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46642" y="2060848"/>
            <a:ext cx="5116919" cy="3780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ФОРМИРОВАНИЕ АГЛОМЕРАЦИИ И ПРИГОРОДНОЙ ЗОНЫ ПРИ ГРАДОФОРМИРУЮЩЕЙ РОЛИ ИНДИВИДУАЛЬНОГО И МАЛОЭТАЖНОГО МНОГОКВАРТИРНОГО ЖИЛИЩНОГО СТРОИТЕЛЬСТВА</a:t>
            </a:r>
            <a:endParaRPr lang="ru-RU" sz="1600" dirty="0">
              <a:solidFill>
                <a:schemeClr val="bg1">
                  <a:lumMod val="95000"/>
                </a:schemeClr>
              </a:solidFill>
              <a:latin typeface="Baskerville Old Face" panose="02020602080505020303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7CB1FAE6-28F4-4B31-B33E-B3B6731497B5}"/>
              </a:ext>
            </a:extLst>
          </p:cNvPr>
          <p:cNvSpPr txBox="1">
            <a:spLocks/>
          </p:cNvSpPr>
          <p:nvPr/>
        </p:nvSpPr>
        <p:spPr>
          <a:xfrm>
            <a:off x="76200" y="539957"/>
            <a:ext cx="9067800" cy="656795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Белгород. Пример формирования агломерации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35152D-0074-41A8-B637-A393AD0C29AA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79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EF4B883-98A5-4A9C-8289-DCD83BBDD1E4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204134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3" y="1412776"/>
            <a:ext cx="8229600" cy="710952"/>
          </a:xfrm>
        </p:spPr>
        <p:txBody>
          <a:bodyPr/>
          <a:lstStyle/>
          <a:p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инвестиций в основной капитал по различным формам собственности (Росстат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69386" y="6356349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ru-RU" sz="1400" dirty="0">
              <a:solidFill>
                <a:schemeClr val="tx1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788982"/>
              </p:ext>
            </p:extLst>
          </p:nvPr>
        </p:nvGraphicFramePr>
        <p:xfrm>
          <a:off x="269887" y="2060848"/>
          <a:ext cx="8640959" cy="3528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0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9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428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Наименование показателей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Ед. изм.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026">
                <a:tc>
                  <a:txBody>
                    <a:bodyPr/>
                    <a:lstStyle/>
                    <a:p>
                      <a:r>
                        <a:rPr lang="ru-RU" dirty="0"/>
                        <a:t>Всего в фактических ценах, в т.ч.: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Млрд.</a:t>
                      </a:r>
                      <a:r>
                        <a:rPr lang="ru-RU" baseline="0" dirty="0"/>
                        <a:t> руб.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9152,1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17595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026">
                <a:tc>
                  <a:txBody>
                    <a:bodyPr/>
                    <a:lstStyle/>
                    <a:p>
                      <a:r>
                        <a:rPr lang="ru-RU" dirty="0"/>
                        <a:t>Государственные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 </a:t>
                      </a:r>
                      <a:r>
                        <a:rPr lang="en-US" dirty="0"/>
                        <a:t>“</a:t>
                      </a:r>
                      <a:r>
                        <a:rPr lang="ru-RU" dirty="0"/>
                        <a:t>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  <a:p>
                      <a:pPr algn="ctr"/>
                      <a:r>
                        <a:rPr lang="ru-RU" dirty="0"/>
                        <a:t>(40%)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278</a:t>
                      </a:r>
                    </a:p>
                    <a:p>
                      <a:pPr algn="ctr"/>
                      <a:r>
                        <a:rPr lang="ru-RU" dirty="0"/>
                        <a:t>(23,9%)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1871,6</a:t>
                      </a:r>
                    </a:p>
                    <a:p>
                      <a:pPr algn="ctr"/>
                      <a:r>
                        <a:rPr lang="ru-RU" dirty="0"/>
                        <a:t>(20,4%)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2824,7</a:t>
                      </a:r>
                    </a:p>
                    <a:p>
                      <a:pPr algn="ctr"/>
                      <a:r>
                        <a:rPr lang="ru-RU" dirty="0"/>
                        <a:t>(16,0%)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1026">
                <a:tc>
                  <a:txBody>
                    <a:bodyPr/>
                    <a:lstStyle/>
                    <a:p>
                      <a:r>
                        <a:rPr lang="ru-RU" dirty="0"/>
                        <a:t>Частные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 </a:t>
                      </a:r>
                      <a:r>
                        <a:rPr lang="en-US" dirty="0"/>
                        <a:t>“</a:t>
                      </a:r>
                      <a:r>
                        <a:rPr lang="ru-RU" dirty="0"/>
                        <a:t>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  <a:p>
                      <a:pPr algn="ctr"/>
                      <a:r>
                        <a:rPr lang="ru-RU" dirty="0"/>
                        <a:t>(25%)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348</a:t>
                      </a:r>
                    </a:p>
                    <a:p>
                      <a:pPr algn="ctr"/>
                      <a:r>
                        <a:rPr lang="ru-RU" dirty="0"/>
                        <a:t>(29,9%)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5213,9</a:t>
                      </a:r>
                    </a:p>
                    <a:p>
                      <a:pPr algn="ctr"/>
                      <a:r>
                        <a:rPr lang="ru-RU" dirty="0"/>
                        <a:t>(57,0%)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10722,5</a:t>
                      </a:r>
                    </a:p>
                    <a:p>
                      <a:pPr algn="ctr"/>
                      <a:r>
                        <a:rPr lang="ru-RU" dirty="0"/>
                        <a:t>(60,9%)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1026">
                <a:tc>
                  <a:txBody>
                    <a:bodyPr/>
                    <a:lstStyle/>
                    <a:p>
                      <a:r>
                        <a:rPr lang="ru-RU" dirty="0"/>
                        <a:t>Прочие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 </a:t>
                      </a:r>
                      <a:r>
                        <a:rPr lang="en-US" dirty="0"/>
                        <a:t>“</a:t>
                      </a:r>
                      <a:r>
                        <a:rPr lang="ru-RU" dirty="0"/>
                        <a:t>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  <a:p>
                      <a:pPr algn="ctr"/>
                      <a:r>
                        <a:rPr lang="ru-RU" dirty="0"/>
                        <a:t>(35%)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539</a:t>
                      </a:r>
                    </a:p>
                    <a:p>
                      <a:pPr algn="ctr"/>
                      <a:r>
                        <a:rPr lang="ru-RU" dirty="0"/>
                        <a:t>(46,2%)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2066,6</a:t>
                      </a:r>
                    </a:p>
                    <a:p>
                      <a:pPr algn="ctr"/>
                      <a:r>
                        <a:rPr lang="ru-RU" dirty="0"/>
                        <a:t>(22,6%)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4047,8</a:t>
                      </a:r>
                    </a:p>
                    <a:p>
                      <a:pPr algn="ctr"/>
                      <a:r>
                        <a:rPr lang="ru-RU" dirty="0"/>
                        <a:t>(23,1%)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7182" y="5733256"/>
            <a:ext cx="9036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 строительстве отмечается устойчивая тенденция сокращения доли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государственных инвестиций и роста доли частных инвестиций. 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79511" y="14078"/>
            <a:ext cx="8805664" cy="6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548680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Анализ макроэкономических факторов, влияющих на динамику ключевых показателей строительной отрасли, отрасли строительных материалов и строительной техники	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922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2447AA1-0C88-4A7B-AE3D-B856EA70C982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80</a:t>
            </a:fld>
            <a:endParaRPr lang="ru-RU" altLang="ru-RU" sz="1400" dirty="0">
              <a:latin typeface="Arial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9563" y="4076700"/>
            <a:ext cx="8661400" cy="17287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результаты: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Повышение производительности труда 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Развитие комплексности использования промышленных территорий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Повышение безопасности и качества строительства путем расширения практики использования стандартов организации и СРО как доказательной базы строительства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Возложение на АО «ДОМ.РФ» или иные институты развития задач по рефинансированию кредитования иных видов строительства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7813" y="1268413"/>
            <a:ext cx="4200525" cy="27019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Вызовы: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Низкая производительность труда 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Недостаточный уровень качества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Высокая себестоимость, энергоемкость и материалоемкость 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Неразвитость стандартизации в СРО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Неэффективность систем проектного управления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Противоречивость федеральной контрактной системы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10100" y="1268413"/>
            <a:ext cx="4333875" cy="27019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Направления: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Снижение себестоимости, энергоемкости и материалоемкости 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Обеспечение честной конкуренции при проведении государственных закупок</a:t>
            </a:r>
          </a:p>
          <a:p>
            <a:pPr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Внедрение технологий информационного моделирования в</a:t>
            </a:r>
          </a:p>
          <a:p>
            <a:pPr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стройкой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Совершенствование контрактной системы (жизненный цикл, инжиниринг)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0538" y="5949950"/>
            <a:ext cx="7921625" cy="7905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 труда в отрасли сохраняется на невысоком уровне, что обусловлено инертностью строительного рынка и отсутствием условий для внедрения инноваций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91766" y="629127"/>
            <a:ext cx="8939212" cy="5095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промышленного и инфраструктурного строительства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78C1BDE-E73B-4CEF-9391-090F209E8F1A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5190713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14392" y="6448251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81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3058D70-E3BE-4A98-BB0A-15A2A2D6B72C}"/>
              </a:ext>
            </a:extLst>
          </p:cNvPr>
          <p:cNvSpPr/>
          <p:nvPr/>
        </p:nvSpPr>
        <p:spPr>
          <a:xfrm>
            <a:off x="103877" y="741229"/>
            <a:ext cx="8805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промышленного и инфраструктурного строительства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FED4F08-B469-46EF-8D97-C3293C62B5B1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pic>
        <p:nvPicPr>
          <p:cNvPr id="40962" name="Picture 2" descr="https://sciencepop.ru/wp-content/uploads/2017/03/shutterstock_236932612-e1490011061625.jpg">
            <a:extLst>
              <a:ext uri="{FF2B5EF4-FFF2-40B4-BE49-F238E27FC236}">
                <a16:creationId xmlns:a16="http://schemas.microsoft.com/office/drawing/2014/main" id="{AF58E475-67E8-4AC9-A3EA-02B1639CB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" y="2500220"/>
            <a:ext cx="7524328" cy="436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DF5F55-3735-406F-AAA9-BD82A1CF4E7D}"/>
              </a:ext>
            </a:extLst>
          </p:cNvPr>
          <p:cNvSpPr txBox="1"/>
          <p:nvPr/>
        </p:nvSpPr>
        <p:spPr>
          <a:xfrm>
            <a:off x="258080" y="1340768"/>
            <a:ext cx="88776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Магистральное транспортное и инфраструктурное строительство:</a:t>
            </a:r>
          </a:p>
          <a:p>
            <a:r>
              <a:rPr lang="ru-RU" dirty="0">
                <a:solidFill>
                  <a:srgbClr val="002060"/>
                </a:solidFill>
              </a:rPr>
              <a:t>- продолжение реализации Транспортной стратегии (Новороссийский, Мурманский транспортные узлы, ЦКАД и др.);</a:t>
            </a:r>
          </a:p>
          <a:p>
            <a:r>
              <a:rPr lang="ru-RU" dirty="0">
                <a:solidFill>
                  <a:srgbClr val="002060"/>
                </a:solidFill>
              </a:rPr>
              <a:t>- магистральные трубопроводы;</a:t>
            </a:r>
          </a:p>
          <a:p>
            <a:r>
              <a:rPr lang="ru-RU" dirty="0">
                <a:solidFill>
                  <a:srgbClr val="002060"/>
                </a:solidFill>
              </a:rPr>
              <a:t>- развитие государственно-частного партнерства в транспортном строительстве;</a:t>
            </a:r>
          </a:p>
          <a:p>
            <a:r>
              <a:rPr lang="ru-RU" b="1" dirty="0">
                <a:solidFill>
                  <a:srgbClr val="002060"/>
                </a:solidFill>
              </a:rPr>
              <a:t>Строительство объектов энергетики и добычи полезных ископаемых:</a:t>
            </a:r>
          </a:p>
          <a:p>
            <a:r>
              <a:rPr lang="ru-RU" dirty="0">
                <a:solidFill>
                  <a:srgbClr val="002060"/>
                </a:solidFill>
              </a:rPr>
              <a:t>- развитие федеральных энергосетей;</a:t>
            </a:r>
          </a:p>
          <a:p>
            <a:r>
              <a:rPr lang="ru-RU" dirty="0">
                <a:solidFill>
                  <a:srgbClr val="002060"/>
                </a:solidFill>
              </a:rPr>
              <a:t>- государственная поддержка создания парков возобновляемой энергии (ветровой, солнечной, приливной, геотермальной);</a:t>
            </a:r>
          </a:p>
          <a:p>
            <a:r>
              <a:rPr lang="ru-RU" b="1" dirty="0">
                <a:solidFill>
                  <a:srgbClr val="002060"/>
                </a:solidFill>
              </a:rPr>
              <a:t>Строительство в остальных секторах промышленности и сельского хозяйства:</a:t>
            </a:r>
          </a:p>
          <a:p>
            <a:r>
              <a:rPr lang="ru-RU" dirty="0">
                <a:solidFill>
                  <a:srgbClr val="002060"/>
                </a:solidFill>
              </a:rPr>
              <a:t>- государственная поддержка рефинансирования новых промышленных и сельскохозяйственных объектов;</a:t>
            </a:r>
          </a:p>
          <a:p>
            <a:r>
              <a:rPr lang="ru-RU" dirty="0">
                <a:solidFill>
                  <a:srgbClr val="002060"/>
                </a:solidFill>
              </a:rPr>
              <a:t>- преференции развитию промышленности стройматериалов для малоэтажного строительства с применением местных материалов;</a:t>
            </a:r>
          </a:p>
          <a:p>
            <a:r>
              <a:rPr lang="ru-RU" dirty="0">
                <a:solidFill>
                  <a:srgbClr val="002060"/>
                </a:solidFill>
              </a:rPr>
              <a:t>- поддержание инновационных институтов развития: особых экономических зон, индустриальных и технологических парков;</a:t>
            </a:r>
          </a:p>
          <a:p>
            <a:r>
              <a:rPr lang="ru-RU" dirty="0">
                <a:solidFill>
                  <a:srgbClr val="002060"/>
                </a:solidFill>
              </a:rPr>
              <a:t>- поддержка инновационных агрохолдингов.</a:t>
            </a:r>
          </a:p>
        </p:txBody>
      </p:sp>
    </p:spTree>
    <p:extLst>
      <p:ext uri="{BB962C8B-B14F-4D97-AF65-F5344CB8AC3E}">
        <p14:creationId xmlns:p14="http://schemas.microsoft.com/office/powerpoint/2010/main" val="32704892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F572692D-EB56-4D9E-943A-30576698B81F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82</a:t>
            </a:fld>
            <a:endParaRPr lang="ru-RU" altLang="ru-RU" sz="1600" dirty="0">
              <a:latin typeface="Arial" charset="0"/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-10751" y="692696"/>
            <a:ext cx="9144000" cy="4048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промышленности строительных материалов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6838" y="1341438"/>
            <a:ext cx="4115122" cy="28119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Вызовы: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Отсутствие технического регламента о безопасности строительных материалов и изделий; 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Высокое энерго- и ресурсопотребление в производстве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Проблемы транспортировки  стройматериалов и изделий;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Необходимость борьбы с контрафактной продукцией;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55976" y="1346200"/>
            <a:ext cx="4608637" cy="280719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Направления:</a:t>
            </a:r>
          </a:p>
          <a:p>
            <a:pPr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Внедрение энергетически эффективных материалов и технологий;</a:t>
            </a:r>
          </a:p>
          <a:p>
            <a:pPr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Принятие технического регламента</a:t>
            </a:r>
          </a:p>
          <a:p>
            <a:pPr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Применение мер стимулирования инноваций в сочетании с государственным  принуждением; </a:t>
            </a:r>
          </a:p>
          <a:p>
            <a:pPr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Внедрение гибких технологических линий от проектирования до сдачи объекта;</a:t>
            </a:r>
          </a:p>
          <a:p>
            <a:pPr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Использование промышленных отходов.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6838" y="4293096"/>
            <a:ext cx="8867775" cy="11567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результаты:</a:t>
            </a:r>
          </a:p>
          <a:p>
            <a:pPr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Снижение энергоемкости и материалоемкости производства строительных материалов;</a:t>
            </a:r>
          </a:p>
          <a:p>
            <a:pPr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Повышение технического уровня производства и качества материалов и изделий;</a:t>
            </a:r>
          </a:p>
          <a:p>
            <a:pPr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Утилизация и использование промышленных отходов.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5589588"/>
            <a:ext cx="8317805" cy="10588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 система мер государственного принуждения (для предприятий, не отвечающих требованиям энерго- и ресурсопотребления, экологической безопасности) и государственной поддержки (экономическое стимулирование) предприятий, внедряющих инновации в промышленности. 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05E6736-63DE-440A-A95A-51C53B7A238B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C05E6736-63DE-440A-A95A-51C53B7A238B}"/>
              </a:ext>
            </a:extLst>
          </p:cNvPr>
          <p:cNvSpPr txBox="1">
            <a:spLocks/>
          </p:cNvSpPr>
          <p:nvPr/>
        </p:nvSpPr>
        <p:spPr bwMode="auto">
          <a:xfrm>
            <a:off x="114628" y="14401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6496040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6126" y="6381328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83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72" y="717811"/>
            <a:ext cx="8985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Аварийный жилищный фонд 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05E6736-63DE-440A-A95A-51C53B7A238B}"/>
              </a:ext>
            </a:extLst>
          </p:cNvPr>
          <p:cNvSpPr txBox="1">
            <a:spLocks/>
          </p:cNvSpPr>
          <p:nvPr/>
        </p:nvSpPr>
        <p:spPr bwMode="auto">
          <a:xfrm>
            <a:off x="114628" y="14401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628" y="1161831"/>
            <a:ext cx="87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Механизмы отселения граждан из непригодного для проживания жилищного фонда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060848"/>
            <a:ext cx="2664296" cy="5040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Фонд, признаваемый непригодным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75856" y="2061929"/>
            <a:ext cx="2664296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Фонд непригодный для проживания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47612" y="2060848"/>
            <a:ext cx="2664296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Ликвидация или реновация фонда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2987824" y="2204864"/>
            <a:ext cx="288032" cy="21602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5959580" y="2222511"/>
            <a:ext cx="288032" cy="216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95936" y="2924944"/>
            <a:ext cx="1512168" cy="2088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Отселение граждан с </a:t>
            </a:r>
            <a:r>
              <a:rPr lang="ru-RU" dirty="0" err="1"/>
              <a:t>предостав-лением</a:t>
            </a:r>
            <a:endParaRPr lang="ru-RU" dirty="0"/>
          </a:p>
          <a:p>
            <a:pPr algn="ctr"/>
            <a:r>
              <a:rPr lang="ru-RU" dirty="0"/>
              <a:t>жилья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5427" y="3068960"/>
            <a:ext cx="266429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Фонд ЖКХ и федеральный проект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35427" y="3789040"/>
            <a:ext cx="266429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Региональные адресные программы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37488" y="4509120"/>
            <a:ext cx="266429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Льготное ипотечное кредитование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3528" y="5229200"/>
            <a:ext cx="266429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Государственные жилищные сертификаты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419872" y="5506211"/>
            <a:ext cx="2664296" cy="116314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Предоставление освобождающегося земельного участка под жилую застройку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1783" y="2668270"/>
            <a:ext cx="2606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Бюджетные ресурсы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96354" y="2667459"/>
            <a:ext cx="216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Ресурсы бизнеса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247612" y="3036791"/>
            <a:ext cx="2672679" cy="10728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Предоставление отселяемым равноценных помещений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272292" y="4293096"/>
            <a:ext cx="2689246" cy="8300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Компенсация бизнесу  участком вне границ застройки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320801" y="5290187"/>
            <a:ext cx="2689246" cy="116314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Компенсация бизнесу целевой субсидией до 25% стоимости переселений</a:t>
            </a:r>
          </a:p>
        </p:txBody>
      </p:sp>
      <p:sp>
        <p:nvSpPr>
          <p:cNvPr id="26" name="Стрелка вниз 25"/>
          <p:cNvSpPr/>
          <p:nvPr/>
        </p:nvSpPr>
        <p:spPr>
          <a:xfrm>
            <a:off x="4608004" y="2565985"/>
            <a:ext cx="252028" cy="3589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4595850" y="5013176"/>
            <a:ext cx="26418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347864" y="3212976"/>
            <a:ext cx="216024" cy="22017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3563888" y="3717032"/>
            <a:ext cx="432048" cy="25202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>
            <a:off x="3001784" y="3262267"/>
            <a:ext cx="346080" cy="25202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3017690" y="3983648"/>
            <a:ext cx="346080" cy="25202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3017690" y="4710816"/>
            <a:ext cx="346080" cy="25202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>
            <a:off x="3001784" y="5229200"/>
            <a:ext cx="346080" cy="25202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лево 33"/>
          <p:cNvSpPr/>
          <p:nvPr/>
        </p:nvSpPr>
        <p:spPr>
          <a:xfrm>
            <a:off x="5508104" y="3388281"/>
            <a:ext cx="739508" cy="256743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8535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6126" y="6381328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84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691001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системы требований к строительству объектов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A85A39-8678-4F48-BC4B-87BD08E13238}"/>
              </a:ext>
            </a:extLst>
          </p:cNvPr>
          <p:cNvSpPr txBox="1"/>
          <p:nvPr/>
        </p:nvSpPr>
        <p:spPr>
          <a:xfrm>
            <a:off x="753064" y="1176608"/>
            <a:ext cx="784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Составные элементы системы требований к строительству объектов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0899544-1B4B-490A-9488-F52BE1E7AD81}"/>
              </a:ext>
            </a:extLst>
          </p:cNvPr>
          <p:cNvSpPr/>
          <p:nvPr/>
        </p:nvSpPr>
        <p:spPr>
          <a:xfrm>
            <a:off x="971600" y="1700808"/>
            <a:ext cx="734481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Техническое регулирование и иное правовое регулирование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EEA5A56-9D20-4D2A-9146-EDC6371534D6}"/>
              </a:ext>
            </a:extLst>
          </p:cNvPr>
          <p:cNvSpPr/>
          <p:nvPr/>
        </p:nvSpPr>
        <p:spPr>
          <a:xfrm>
            <a:off x="1001698" y="2869704"/>
            <a:ext cx="734481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Государственное регулирование и надзор, разрешения на строительство и ввод в эксплуатацию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C031F67-BF91-4A1F-9B23-7A19BC10577F}"/>
              </a:ext>
            </a:extLst>
          </p:cNvPr>
          <p:cNvSpPr/>
          <p:nvPr/>
        </p:nvSpPr>
        <p:spPr>
          <a:xfrm>
            <a:off x="1001698" y="4005159"/>
            <a:ext cx="734481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Саморегулирование, самоконтроль, допуск на рынок, оценка квалификации, система репутации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DD9DD42-4EB1-4363-ADFC-3A3921673CE2}"/>
              </a:ext>
            </a:extLst>
          </p:cNvPr>
          <p:cNvSpPr/>
          <p:nvPr/>
        </p:nvSpPr>
        <p:spPr>
          <a:xfrm>
            <a:off x="1001698" y="5178572"/>
            <a:ext cx="734481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Система оценки соответствия проектной документации, технологий, материалов и объектов строительства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54C3016-6B7B-43A9-AA29-94FAD495F698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7574125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46830" y="620688"/>
            <a:ext cx="9047163" cy="5492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Техническое регулирование, иное правовое регулирование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3877" y="1283152"/>
            <a:ext cx="4331146" cy="3215823"/>
          </a:xfrm>
          <a:prstGeom prst="roundRect">
            <a:avLst>
              <a:gd name="adj" fmla="val 1160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Вызовы: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Отсутствие утвержденной стратегии совершенствования системы технического регулирования в строительстве 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Монополизация государством функции технического регулирования в отрасли, в том числе в рамках ЕАЭС, при отсутствии необходимой межведомственной и межгосударственной координации 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Отсутствие возможности оперативной актуализации нормативно-технических документов 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Сдерживание внедрения инноваций и  стандартов организации (в </a:t>
            </a:r>
            <a:r>
              <a:rPr lang="ru-RU" sz="1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СРО) в качестве доказательной базы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01378" y="1292541"/>
            <a:ext cx="4464051" cy="3197044"/>
          </a:xfrm>
          <a:prstGeom prst="roundRect">
            <a:avLst>
              <a:gd name="adj" fmla="val 114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Направления:</a:t>
            </a:r>
          </a:p>
          <a:p>
            <a:pPr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Решение системных вопросов технического регулирования в строительстве, в том числе с учетом жизненного цикла объектов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Перераспределение полномочий по техническому регулированию между ФОИВ, с передачей задач по ведению единого реестра нормативных документов в строительстве Минстрою России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Совершенствование механизмов внедрения  инноваций в системе технического регулирования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Постепенная передача части полномочий по техническому регулированию институтам СРО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4775" y="4581525"/>
            <a:ext cx="8931275" cy="1295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результаты:</a:t>
            </a:r>
          </a:p>
          <a:p>
            <a:pPr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Формирование обновленной системы нормативно-технического регулирования в строительстве, обеспечивающей безопасность и качество строительной продукции, включая актуализацию технического регламента по безопасности зданий </a:t>
            </a:r>
          </a:p>
          <a:p>
            <a:pPr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Передача профессиональному сообществу части полномочий в сфере технического регулирования;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Совершенствование процедур внедрения инноваций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4775" y="5959475"/>
            <a:ext cx="8571681" cy="787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технического регулирования неповоротлива и не способствует своевременному внедрению инноваций. Увеличилось количество новых административных барьеров.</a:t>
            </a:r>
          </a:p>
        </p:txBody>
      </p:sp>
      <p:sp>
        <p:nvSpPr>
          <p:cNvPr id="17417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FA7E1204-CE29-476E-A2D4-007ABE64C7A5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85</a:t>
            </a:fld>
            <a:endParaRPr lang="ru-RU" altLang="ru-RU" sz="1600" dirty="0">
              <a:latin typeface="Arial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EF02B64-8E04-4CE0-94F7-04B9D058C141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9058334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1578324-E4DA-40AC-8086-99BD43AAA0AC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86</a:t>
            </a:fld>
            <a:endParaRPr lang="ru-RU" altLang="ru-RU" sz="1600" dirty="0">
              <a:latin typeface="Arial" charset="0"/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79375" y="642144"/>
            <a:ext cx="8929688" cy="4778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регулирование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5094" y="1103768"/>
            <a:ext cx="4284662" cy="354812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Вызовы: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Дублирование функций между органами государственной власти и местного самоуправления в строительстве и  избыточность ряда этих функций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Избыточность и формальность требований административных регламентов в ценообразовании, техническом регулировании, экспертизе, надзоре, контроле и разрешительной деятельности в строительстве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Недостаточный уровень взаимодействия органов государственного управления с профессиональным сообществом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1999" y="1131888"/>
            <a:ext cx="4437064" cy="3520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работы: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Обеспечение безопасности объектов капитального строительства и комфортности городской среды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Повышение качества территориального планирования в </a:t>
            </a:r>
            <a:r>
              <a:rPr lang="ru-RU" sz="1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межмуниципального, и разделения автомобилей и населения 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Учет жизненного цикла застройки, включая ликвидацию объектов и утилизацию мусора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Оптимизация предоставления услуг органами государственной власти и местного самоуправления 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Постепенная передача полномочий от государства профессиональному сообществу 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5094" y="4725144"/>
            <a:ext cx="8858250" cy="11508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результаты: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Прозрачность и информационная открытость госорганов в сфере строительства;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Передача части полномочий от государства к профессиональному сообществу (экспертиза, строительный надзор, ценообразование, техническое регулирование, подготовка и переподготовка кадров, допуск их на рынок) при сохранении за государством функций контроля и координации.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6363" y="5949205"/>
            <a:ext cx="8569325" cy="7921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 межведомственная согласованность при реализации государственной политики по вопросам строительства, технического регулирования, ценообразования, обеспечения (надзора) безопасности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D14D837-944A-4F5F-A548-5E4C92B8434B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9455840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7BC1F57-EF3B-41A2-A069-11048FC70207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87</a:t>
            </a:fld>
            <a:endParaRPr lang="ru-RU" altLang="ru-RU" sz="1600" dirty="0">
              <a:latin typeface="Arial" charset="0"/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498475" y="620688"/>
            <a:ext cx="8229600" cy="4318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Саморегулирование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0500" y="4508500"/>
            <a:ext cx="8845550" cy="13684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результаты: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Повышение безопасности и качества строительной продукции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Обеспечение строительства профессиональными кадрами всех уровней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Снижение интегральной стоимости жизненного цикла объектов капитального строительства </a:t>
            </a:r>
          </a:p>
          <a:p>
            <a:pPr>
              <a:buFontTx/>
              <a:buChar char="-"/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Снижение административной нагрузки на государственные органы и финансовой нагрузки на консолидированный бюджет Российской Федерации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3877" y="1052513"/>
            <a:ext cx="4756155" cy="3313112"/>
          </a:xfrm>
          <a:prstGeom prst="roundRect">
            <a:avLst>
              <a:gd name="adj" fmla="val 953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Вызовы: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Недостаточная активность национальных объединений по передаче части полномочий от государственных органов к саморегулированию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Отсутствие обязательного  саморегулирования 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строительного надзора, экспертизы, комплексной малоэтажной застройки.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 урегулирован баланс прав и ответственности саморегулируемых организаций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Требует совершенствования система обеспечения имущественной ответственности СРО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Отсутствие стабильности в нормативно-правовом регулировании института СРО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Недостаточная информированность потребителей о преимуществах саморегулирования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32363" y="1052513"/>
            <a:ext cx="4103687" cy="3313112"/>
          </a:xfrm>
          <a:prstGeom prst="roundRect">
            <a:avLst>
              <a:gd name="adj" fmla="val 99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Направления: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Разработка программы развития саморегулирования национальными объединениями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Совершенствование механизмов ответственности за безопасность и качество объектов строительства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Создание системы аттестации бакалавров и магистров и допуска их на рынок в качестве архитекторов и инженеров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Участие саморегулирования  в работе систем аттестации и подготовки рабочих кадров, контроля (стройнадзор, экспертиза), регулирования (техническое регулирование, стандартизация и ценообразование)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0500" y="5976938"/>
            <a:ext cx="8342313" cy="7921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института саморегулирования должна быть выше, чем эффективность государственного управления, в том числе за счет финансовой и профессиональной ответственности бизнес-сообщества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19E2866-3410-4ED3-A5AE-6B7E8C81374C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22099940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/>
              <a:pPr>
                <a:defRPr/>
              </a:pPr>
              <a:t>88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3789040"/>
            <a:ext cx="8943256" cy="151216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>
          <a:xfrm rot="16200000">
            <a:off x="8560749" y="6353668"/>
            <a:ext cx="601215" cy="365125"/>
          </a:xfrm>
          <a:prstGeom prst="rect">
            <a:avLst/>
          </a:prstGeom>
        </p:spPr>
        <p:txBody>
          <a:bodyPr vert="vert" lIns="91440" tIns="45720" rIns="91440" bIns="45720" rtlCol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9512" y="1340768"/>
            <a:ext cx="8784976" cy="18722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Государственное регулирование </a:t>
            </a:r>
            <a:r>
              <a:rPr lang="ru-RU" sz="2000" b="1" dirty="0">
                <a:solidFill>
                  <a:schemeClr val="tx1"/>
                </a:solidFill>
              </a:rPr>
              <a:t>было эффективным методом управления в условиях государственного финансирования и  управления собственностью в отрасли строительства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САМОРЕГУЛИРОВАНИЕ – эффективный метод  управления в условиях частной собственности в отрасли строительства,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 самоокупаемости, самоуправления и самофинансирования</a:t>
            </a:r>
          </a:p>
        </p:txBody>
      </p:sp>
      <p:sp>
        <p:nvSpPr>
          <p:cNvPr id="19" name="Заголовок 2"/>
          <p:cNvSpPr txBox="1">
            <a:spLocks/>
          </p:cNvSpPr>
          <p:nvPr/>
        </p:nvSpPr>
        <p:spPr bwMode="auto">
          <a:xfrm>
            <a:off x="-108520" y="548680"/>
            <a:ext cx="9144000" cy="76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развития системы управления отраслью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строительства и ЖКХ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79512" y="3861048"/>
            <a:ext cx="2088232" cy="13681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Приватизация:</a:t>
            </a:r>
          </a:p>
          <a:p>
            <a:pPr algn="ctr"/>
            <a:r>
              <a:rPr lang="ru-RU" b="1" dirty="0"/>
              <a:t>- предприятий;</a:t>
            </a:r>
          </a:p>
          <a:p>
            <a:pPr algn="ctr"/>
            <a:r>
              <a:rPr lang="ru-RU" b="1" dirty="0"/>
              <a:t>- жилищного фонда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39752" y="3861048"/>
            <a:ext cx="2123728" cy="13681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Самоокупае-мость</a:t>
            </a:r>
            <a:r>
              <a:rPr lang="ru-RU" b="1" dirty="0"/>
              <a:t> ЖКХ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535996" y="3861048"/>
            <a:ext cx="2124236" cy="13681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Самоуправле-ние</a:t>
            </a:r>
            <a:r>
              <a:rPr lang="ru-RU" b="1" dirty="0"/>
              <a:t> в жилищной сфере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732240" y="3861048"/>
            <a:ext cx="2232248" cy="13681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Самофинанси-рование</a:t>
            </a:r>
            <a:r>
              <a:rPr lang="ru-RU" sz="2000" b="1" dirty="0"/>
              <a:t> </a:t>
            </a:r>
            <a:r>
              <a:rPr lang="ru-RU" b="1" dirty="0"/>
              <a:t>жилищного строительства</a:t>
            </a:r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2339752" y="3356992"/>
            <a:ext cx="4320480" cy="288032"/>
          </a:xfrm>
          <a:prstGeom prst="triangle">
            <a:avLst>
              <a:gd name="adj" fmla="val 494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79512" y="5373216"/>
            <a:ext cx="8518175" cy="12241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Роль государства в современных условиях – законодательное регулирование строительной отрасли и ЖКХ при  дальнейшем делегировании управленческих полномочий профессиональному сообществу 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1CD30FCA-DB6F-4580-B06F-A257BA43CEB0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 rot="5400000" flipV="1">
            <a:off x="5470669" y="819150"/>
            <a:ext cx="2303462" cy="4211638"/>
          </a:xfrm>
          <a:prstGeom prst="homePlate">
            <a:avLst>
              <a:gd name="adj" fmla="val 194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3379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81328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DEE7F42-342F-4A95-89B6-5193ED5F8599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89</a:t>
            </a:fld>
            <a:endParaRPr lang="ru-RU" altLang="ru-RU" sz="1600" dirty="0">
              <a:latin typeface="Arial" charset="0"/>
            </a:endParaRPr>
          </a:p>
        </p:txBody>
      </p:sp>
      <p:graphicFrame>
        <p:nvGraphicFramePr>
          <p:cNvPr id="34823" name="Диаграмма 5"/>
          <p:cNvGraphicFramePr>
            <a:graphicFrameLocks/>
          </p:cNvGraphicFramePr>
          <p:nvPr/>
        </p:nvGraphicFramePr>
        <p:xfrm>
          <a:off x="8299" y="1742948"/>
          <a:ext cx="4864100" cy="506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2" r:id="rId3" imgW="4865030" imgH="5072312" progId="">
                  <p:embed/>
                </p:oleObj>
              </mc:Choice>
              <mc:Fallback>
                <p:oleObj r:id="rId3" imgW="4865030" imgH="5072312" progId="">
                  <p:embed/>
                  <p:pic>
                    <p:nvPicPr>
                      <p:cNvPr id="0" name="Picture 17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9" y="1742948"/>
                        <a:ext cx="4864100" cy="5068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4" name="TextBox 6"/>
          <p:cNvSpPr txBox="1">
            <a:spLocks noChangeArrowheads="1"/>
          </p:cNvSpPr>
          <p:nvPr/>
        </p:nvSpPr>
        <p:spPr bwMode="auto">
          <a:xfrm>
            <a:off x="4544100" y="1761219"/>
            <a:ext cx="4211638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" charset="0"/>
              </a:rPr>
              <a:t>Постепенный переход от государственного регулирования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" charset="0"/>
              </a:rPr>
              <a:t>к саморегулированию при повышении безопасности, качества работы, дисциплины, и контроля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" charset="0"/>
              </a:rPr>
              <a:t>со стороны профессионального сообщества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211638" y="4149723"/>
          <a:ext cx="4608511" cy="237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4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0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082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государства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проф.</a:t>
                      </a:r>
                    </a:p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сообщества</a:t>
                      </a: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932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  <a:r>
                        <a:rPr lang="en-US" sz="2000" b="1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932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sz="2000" b="1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932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n-US" sz="2000" b="1" dirty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B0ABA83-6578-4F0F-A31B-282F5135BCB8}"/>
              </a:ext>
            </a:extLst>
          </p:cNvPr>
          <p:cNvSpPr txBox="1">
            <a:spLocks/>
          </p:cNvSpPr>
          <p:nvPr/>
        </p:nvSpPr>
        <p:spPr>
          <a:xfrm>
            <a:off x="153616" y="786311"/>
            <a:ext cx="9002713" cy="47667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института саморегулирования в строительстве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75123" y="3212975"/>
            <a:ext cx="130924" cy="216025"/>
          </a:xfrm>
          <a:prstGeom prst="rect">
            <a:avLst/>
          </a:prstGeom>
          <a:solidFill>
            <a:srgbClr val="FBF5E9"/>
          </a:solidFill>
          <a:ln>
            <a:solidFill>
              <a:srgbClr val="FCF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1716038-B32A-477A-91D4-7464AC5F193A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4" name="Стрелка влево 3"/>
          <p:cNvSpPr/>
          <p:nvPr/>
        </p:nvSpPr>
        <p:spPr>
          <a:xfrm>
            <a:off x="3347864" y="5157192"/>
            <a:ext cx="720080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562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05416" y="6356349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9</a:t>
            </a:fld>
            <a:endParaRPr lang="ru-RU" sz="1400" dirty="0">
              <a:solidFill>
                <a:schemeClr val="tx1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420738"/>
              </p:ext>
            </p:extLst>
          </p:nvPr>
        </p:nvGraphicFramePr>
        <p:xfrm>
          <a:off x="413538" y="2549623"/>
          <a:ext cx="792088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8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3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7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0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05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4869">
                <a:tc>
                  <a:txBody>
                    <a:bodyPr/>
                    <a:lstStyle/>
                    <a:p>
                      <a:r>
                        <a:rPr lang="ru-RU" sz="1600" dirty="0"/>
                        <a:t>Наименование показателей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Ед. </a:t>
                      </a:r>
                      <a:r>
                        <a:rPr lang="ru-RU" sz="1600" dirty="0" err="1"/>
                        <a:t>изм</a:t>
                      </a:r>
                      <a:r>
                        <a:rPr lang="ru-RU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1988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869">
                <a:tc>
                  <a:txBody>
                    <a:bodyPr/>
                    <a:lstStyle/>
                    <a:p>
                      <a:r>
                        <a:rPr lang="ru-RU" sz="1600" dirty="0"/>
                        <a:t>Всего жилищный фонд, в т.ч.: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Млн.</a:t>
                      </a:r>
                      <a:r>
                        <a:rPr lang="ru-RU" sz="1600" baseline="0" dirty="0"/>
                        <a:t> кв. м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2425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3288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3708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869">
                <a:tc>
                  <a:txBody>
                    <a:bodyPr/>
                    <a:lstStyle/>
                    <a:p>
                      <a:r>
                        <a:rPr lang="ru-RU" sz="1600" dirty="0"/>
                        <a:t>Государственный и муниципальный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- </a:t>
                      </a:r>
                      <a:r>
                        <a:rPr lang="en-US" sz="1600" dirty="0"/>
                        <a:t>“</a:t>
                      </a:r>
                      <a:r>
                        <a:rPr lang="ru-RU" sz="1600" dirty="0"/>
                        <a:t>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1674 (72,2%)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1622 (66,9%)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444 (13,5%)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295</a:t>
                      </a:r>
                    </a:p>
                    <a:p>
                      <a:pPr algn="ctr"/>
                      <a:r>
                        <a:rPr lang="ru-RU" sz="1600" dirty="0"/>
                        <a:t>(7,9%)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869">
                <a:tc>
                  <a:txBody>
                    <a:bodyPr/>
                    <a:lstStyle/>
                    <a:p>
                      <a:r>
                        <a:rPr lang="ru-RU" sz="1600" dirty="0"/>
                        <a:t>Частный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- </a:t>
                      </a:r>
                      <a:r>
                        <a:rPr lang="en-US" sz="1600" dirty="0"/>
                        <a:t>“</a:t>
                      </a:r>
                      <a:r>
                        <a:rPr lang="ru-RU" sz="1600" dirty="0"/>
                        <a:t>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634 (27,3%)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791 (32,6%)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  <a:r>
                        <a:rPr lang="ru-RU" sz="1600" dirty="0"/>
                        <a:t>838 (86,3%)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3399</a:t>
                      </a:r>
                    </a:p>
                    <a:p>
                      <a:pPr algn="ctr"/>
                      <a:r>
                        <a:rPr lang="ru-RU" sz="1600" dirty="0"/>
                        <a:t>(91,7%)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869">
                <a:tc>
                  <a:txBody>
                    <a:bodyPr/>
                    <a:lstStyle/>
                    <a:p>
                      <a:r>
                        <a:rPr lang="ru-RU" sz="1600" dirty="0"/>
                        <a:t>Прочий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- </a:t>
                      </a:r>
                      <a:r>
                        <a:rPr lang="en-US" sz="1600" dirty="0"/>
                        <a:t>“</a:t>
                      </a:r>
                      <a:r>
                        <a:rPr lang="ru-RU" sz="1600" dirty="0"/>
                        <a:t>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12 </a:t>
                      </a:r>
                      <a:br>
                        <a:rPr lang="ru-RU" sz="1600" dirty="0"/>
                      </a:br>
                      <a:r>
                        <a:rPr lang="ru-RU" sz="1600" dirty="0"/>
                        <a:t>(0,5%)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12 (0,5%)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6</a:t>
                      </a:r>
                      <a:br>
                        <a:rPr lang="ru-RU" sz="1600" dirty="0"/>
                      </a:br>
                      <a:r>
                        <a:rPr lang="ru-RU" sz="1600" dirty="0"/>
                        <a:t>(0,2%)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14</a:t>
                      </a:r>
                    </a:p>
                    <a:p>
                      <a:pPr algn="ctr"/>
                      <a:r>
                        <a:rPr lang="ru-RU" sz="1600" dirty="0"/>
                        <a:t>(0,4%)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8002" y="2050008"/>
            <a:ext cx="9144000" cy="55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Структура жилищного фонда по формам собственности (Росстат)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4119" y="1545086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+mj-lt"/>
              </a:rPr>
              <a:t>Распределение инвестиций в 2017 году в жилищное строительство: частные – 94,4%, государственные – 2,6%, прочие 3,0% (годовой объем около 4 трлн. руб.)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526" y="544522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+mj-lt"/>
              </a:rPr>
              <a:t>Ввод жилья в 2017 г. – 79,2 млн. кв. м, из них за счет бюджетных средств - 2,6%. Ввод жилья в 2018 г. – 75,7 млн. кв. м (предварительные данные Росстата)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623" y="6021288"/>
            <a:ext cx="8532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Ввод жилищного фонда, в основном, осуществляется за счет частных инвестиций, в т. ч. индивидуального жилищного строительства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79511" y="14078"/>
            <a:ext cx="8805664" cy="663716"/>
          </a:xfrm>
        </p:spPr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строительной отрасли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9633" y="548680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Текущее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состояние функционирования строительной отрасли	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6167" y="1070412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Городская среда и жилищное строительство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8527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z="1400" smtClean="0">
                <a:solidFill>
                  <a:schemeClr val="tx1"/>
                </a:solidFill>
              </a:rPr>
              <a:pPr>
                <a:defRPr/>
              </a:pPr>
              <a:t>90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475331"/>
            <a:ext cx="8568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0099"/>
                </a:solidFill>
              </a:rPr>
              <a:t>Взаимодействие государственных органов</a:t>
            </a:r>
            <a:r>
              <a:rPr lang="ru-RU" dirty="0">
                <a:solidFill>
                  <a:srgbClr val="C00000"/>
                </a:solidFill>
              </a:rPr>
              <a:t> с профессиональным строительным сообществом </a:t>
            </a:r>
            <a:r>
              <a:rPr lang="ru-RU" dirty="0">
                <a:solidFill>
                  <a:srgbClr val="000099"/>
                </a:solidFill>
              </a:rPr>
              <a:t>при разработке и реализации государственной политики в области архитектуры, градостроительства и строительства </a:t>
            </a:r>
          </a:p>
          <a:p>
            <a:pPr marL="285750" indent="-285750">
              <a:buFontTx/>
              <a:buChar char="-"/>
            </a:pPr>
            <a:r>
              <a:rPr lang="ru-RU" altLang="ru-RU" dirty="0">
                <a:solidFill>
                  <a:srgbClr val="000099"/>
                </a:solidFill>
              </a:rPr>
              <a:t>Соблюдение государственными органами </a:t>
            </a:r>
            <a:r>
              <a:rPr lang="ru-RU" altLang="ru-RU" dirty="0">
                <a:solidFill>
                  <a:srgbClr val="C00000"/>
                </a:solidFill>
              </a:rPr>
              <a:t>принципа делегирования полномочий и отраслевого совместного регулирования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0099"/>
                </a:solidFill>
              </a:rPr>
              <a:t>Использование механизма </a:t>
            </a:r>
            <a:r>
              <a:rPr lang="ru-RU" dirty="0">
                <a:solidFill>
                  <a:srgbClr val="C00000"/>
                </a:solidFill>
              </a:rPr>
              <a:t>предоставления национальными объединениями заключений</a:t>
            </a:r>
            <a:r>
              <a:rPr lang="ru-RU" dirty="0">
                <a:solidFill>
                  <a:srgbClr val="000099"/>
                </a:solidFill>
              </a:rPr>
              <a:t> по вопросам, входящим в их компетенцию; в рамках установленных процедур ведения оценки регулирующего воздействия проектов законодательных и нормативно-правовых актов, а также организацию их общественного обсуждения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0099"/>
                </a:solidFill>
              </a:rPr>
              <a:t>Включение в систему саморегулирования в строительной сфере организаций, </a:t>
            </a:r>
            <a:r>
              <a:rPr lang="ru-RU" dirty="0">
                <a:solidFill>
                  <a:srgbClr val="C00000"/>
                </a:solidFill>
              </a:rPr>
              <a:t> аккредитованных в национальной системе аккредитации (негосударственной экспертизы, строительных лабораторий и др.)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0099"/>
                </a:solidFill>
              </a:rPr>
              <a:t>Создание системы </a:t>
            </a:r>
            <a:r>
              <a:rPr lang="ru-RU" dirty="0">
                <a:solidFill>
                  <a:srgbClr val="C00000"/>
                </a:solidFill>
              </a:rPr>
              <a:t>аттестации физических лиц по профессиональному признаку </a:t>
            </a:r>
            <a:r>
              <a:rPr lang="ru-RU" dirty="0">
                <a:solidFill>
                  <a:srgbClr val="000099"/>
                </a:solidFill>
              </a:rPr>
              <a:t>(архитектор, проектировщик, изыскатель, инженер-строитель и др.) и допуска их на рынок с использованием системы саморегулирования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47A35DA-61EE-41DB-9D05-7603BAE25C95}"/>
              </a:ext>
            </a:extLst>
          </p:cNvPr>
          <p:cNvSpPr txBox="1">
            <a:spLocks/>
          </p:cNvSpPr>
          <p:nvPr/>
        </p:nvSpPr>
        <p:spPr>
          <a:xfrm>
            <a:off x="118346" y="777965"/>
            <a:ext cx="9002713" cy="47667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института саморегулирования в строительстве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направления: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B778851-7452-496C-B698-9C01412EBDB5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6320061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91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108083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Ресурсный метод определения стоимости строительства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556792"/>
            <a:ext cx="84969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ru-RU" sz="2000" b="1" dirty="0">
                <a:solidFill>
                  <a:srgbClr val="002060"/>
                </a:solidFill>
              </a:rPr>
              <a:t>Для определения сметной стоимости подрядных работ ресурсным методом необходимо иметь следующие данные:</a:t>
            </a:r>
          </a:p>
          <a:p>
            <a:pPr marL="342900" lvl="0" indent="-342900" hangingPunct="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Перечень материалов, изделий и конструкций, необходимых для строительства</a:t>
            </a:r>
          </a:p>
          <a:p>
            <a:pPr marL="342900" lvl="0" indent="-342900" hangingPunct="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Данные о потребности строительных машин и механизмов для осуществления строительства объекта</a:t>
            </a:r>
          </a:p>
          <a:p>
            <a:pPr marL="342900" lvl="0" indent="-342900" hangingPunct="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Данные об объемах работ и затратах труда по профессиям</a:t>
            </a:r>
          </a:p>
          <a:p>
            <a:pPr marL="342900" lvl="0" indent="-342900" hangingPunct="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Сведения о стоимости материалов с учетом затрат на их доставку</a:t>
            </a:r>
          </a:p>
          <a:p>
            <a:pPr marL="342900" lvl="0" indent="-342900" hangingPunct="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Сведения о стоимости эксплуатации строительных машин и механизмов</a:t>
            </a:r>
          </a:p>
          <a:p>
            <a:pPr marL="342900" lvl="0" indent="-342900" hangingPunct="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Сведения о стоимости человеко-часа по профессиям</a:t>
            </a:r>
          </a:p>
          <a:p>
            <a:pPr marL="342900" lvl="0" indent="-342900" hangingPunct="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Затраты подрядчика на организацию, управление и обслуживание строительного производства</a:t>
            </a:r>
          </a:p>
          <a:p>
            <a:pPr marL="342900" lvl="0" indent="-342900" hangingPunct="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Нормативную прибыль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783DA3E-67DA-44CD-B545-4D9985A41061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5C578E65-34F3-4096-8B78-356D3F5C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620688"/>
            <a:ext cx="8229600" cy="4318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Ценообразование в строительстве</a:t>
            </a:r>
          </a:p>
        </p:txBody>
      </p:sp>
    </p:spTree>
    <p:extLst>
      <p:ext uri="{BB962C8B-B14F-4D97-AF65-F5344CB8AC3E}">
        <p14:creationId xmlns:p14="http://schemas.microsoft.com/office/powerpoint/2010/main" val="15480084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92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7716" y="1103890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Переход от базисно-индексного к ресурсному методу расчета сметной стоимости строительства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844824"/>
            <a:ext cx="2088232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Индексы пересчета сметной стоимости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2667135"/>
            <a:ext cx="2088232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Базисные цены 2000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19672" y="3524402"/>
            <a:ext cx="2088232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Базисные цены 1991 года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62572" y="4375922"/>
            <a:ext cx="2088232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Базисные цены 1984 года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01146" y="5301208"/>
            <a:ext cx="2088232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Элементные нормы (</a:t>
            </a:r>
            <a:r>
              <a:rPr lang="ru-RU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ЕНиР</a:t>
            </a: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ЕНВ)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72200" y="1844824"/>
            <a:ext cx="2088232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Ресурсные методы расчета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52493" y="2897923"/>
            <a:ext cx="2088232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Методические материалы</a:t>
            </a:r>
          </a:p>
        </p:txBody>
      </p:sp>
      <p:sp>
        <p:nvSpPr>
          <p:cNvPr id="14" name="Цилиндр 13"/>
          <p:cNvSpPr/>
          <p:nvPr/>
        </p:nvSpPr>
        <p:spPr>
          <a:xfrm>
            <a:off x="4303170" y="4081557"/>
            <a:ext cx="1800200" cy="1143314"/>
          </a:xfrm>
          <a:prstGeom prst="ca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Стоимость материалов</a:t>
            </a:r>
          </a:p>
          <a:p>
            <a:pPr algn="ctr"/>
            <a:endParaRPr lang="ru-RU" dirty="0"/>
          </a:p>
        </p:txBody>
      </p:sp>
      <p:sp>
        <p:nvSpPr>
          <p:cNvPr id="15" name="Цилиндр 14"/>
          <p:cNvSpPr/>
          <p:nvPr/>
        </p:nvSpPr>
        <p:spPr>
          <a:xfrm>
            <a:off x="4303170" y="4804876"/>
            <a:ext cx="1800200" cy="405983"/>
          </a:xfrm>
          <a:prstGeom prst="can">
            <a:avLst>
              <a:gd name="adj" fmla="val 491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Цилиндр 15"/>
          <p:cNvSpPr/>
          <p:nvPr/>
        </p:nvSpPr>
        <p:spPr>
          <a:xfrm>
            <a:off x="6516216" y="3650342"/>
            <a:ext cx="1800200" cy="838877"/>
          </a:xfrm>
          <a:prstGeom prst="ca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Стоимость труда</a:t>
            </a:r>
          </a:p>
        </p:txBody>
      </p:sp>
      <p:sp>
        <p:nvSpPr>
          <p:cNvPr id="17" name="Цилиндр 16"/>
          <p:cNvSpPr/>
          <p:nvPr/>
        </p:nvSpPr>
        <p:spPr>
          <a:xfrm>
            <a:off x="4317842" y="3163635"/>
            <a:ext cx="1800200" cy="721534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Ресурсная база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351311" y="5625244"/>
            <a:ext cx="1808517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Поставщики ресурсов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660232" y="5219563"/>
            <a:ext cx="1800200" cy="64807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Подрядчики </a:t>
            </a:r>
          </a:p>
        </p:txBody>
      </p:sp>
      <p:sp>
        <p:nvSpPr>
          <p:cNvPr id="22" name="Стрелка вправо 21"/>
          <p:cNvSpPr/>
          <p:nvPr/>
        </p:nvSpPr>
        <p:spPr>
          <a:xfrm>
            <a:off x="2915816" y="1844824"/>
            <a:ext cx="3456384" cy="64807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Переходный период</a:t>
            </a:r>
          </a:p>
        </p:txBody>
      </p:sp>
      <p:sp>
        <p:nvSpPr>
          <p:cNvPr id="23" name="Умножение 22"/>
          <p:cNvSpPr/>
          <p:nvPr/>
        </p:nvSpPr>
        <p:spPr>
          <a:xfrm>
            <a:off x="1187150" y="4092893"/>
            <a:ext cx="410546" cy="292544"/>
          </a:xfrm>
          <a:prstGeom prst="mathMultiply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251520" y="3965999"/>
            <a:ext cx="935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K</a:t>
            </a:r>
            <a:r>
              <a:rPr lang="en-US" sz="1400" b="1" dirty="0">
                <a:solidFill>
                  <a:srgbClr val="0000CC"/>
                </a:solidFill>
              </a:rPr>
              <a:t>84/91</a:t>
            </a:r>
            <a:endParaRPr lang="ru-RU" sz="2400" b="1" dirty="0">
              <a:solidFill>
                <a:srgbClr val="0000CC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8321" y="2983884"/>
            <a:ext cx="935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K</a:t>
            </a:r>
            <a:r>
              <a:rPr lang="en-US" sz="1400" b="1" dirty="0">
                <a:solidFill>
                  <a:srgbClr val="0000CC"/>
                </a:solidFill>
              </a:rPr>
              <a:t>91/00</a:t>
            </a:r>
            <a:endParaRPr lang="ru-RU" sz="2400" b="1" dirty="0">
              <a:solidFill>
                <a:srgbClr val="0000CC"/>
              </a:solidFill>
            </a:endParaRPr>
          </a:p>
        </p:txBody>
      </p:sp>
      <p:sp>
        <p:nvSpPr>
          <p:cNvPr id="32" name="Умножение 31"/>
          <p:cNvSpPr/>
          <p:nvPr/>
        </p:nvSpPr>
        <p:spPr>
          <a:xfrm>
            <a:off x="1221566" y="3168935"/>
            <a:ext cx="410546" cy="292544"/>
          </a:xfrm>
          <a:prstGeom prst="mathMultiply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6012160" y="485553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20%</a:t>
            </a:r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6103370" y="3650342"/>
            <a:ext cx="412846" cy="272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5076056" y="3900037"/>
            <a:ext cx="283772" cy="3857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7308303" y="2492895"/>
            <a:ext cx="288305" cy="405028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лево 38"/>
          <p:cNvSpPr/>
          <p:nvPr/>
        </p:nvSpPr>
        <p:spPr>
          <a:xfrm>
            <a:off x="6118042" y="3245495"/>
            <a:ext cx="434451" cy="278908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верх 39"/>
          <p:cNvSpPr/>
          <p:nvPr/>
        </p:nvSpPr>
        <p:spPr>
          <a:xfrm>
            <a:off x="5076056" y="5252492"/>
            <a:ext cx="304834" cy="3727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верх 51"/>
          <p:cNvSpPr/>
          <p:nvPr/>
        </p:nvSpPr>
        <p:spPr>
          <a:xfrm>
            <a:off x="7387073" y="4489219"/>
            <a:ext cx="304834" cy="688409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верх 41"/>
          <p:cNvSpPr/>
          <p:nvPr/>
        </p:nvSpPr>
        <p:spPr>
          <a:xfrm>
            <a:off x="2339752" y="5040205"/>
            <a:ext cx="216024" cy="261003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верх 52"/>
          <p:cNvSpPr/>
          <p:nvPr/>
        </p:nvSpPr>
        <p:spPr>
          <a:xfrm>
            <a:off x="1871700" y="2492896"/>
            <a:ext cx="216024" cy="174239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CCD905B6-D2BB-4D06-9F74-E39C32185B2E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35" name="Заголовок 2">
            <a:extLst>
              <a:ext uri="{FF2B5EF4-FFF2-40B4-BE49-F238E27FC236}">
                <a16:creationId xmlns:a16="http://schemas.microsoft.com/office/drawing/2014/main" id="{298B905E-5F4E-4E63-8110-4D3FD94E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620688"/>
            <a:ext cx="8229600" cy="4318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Ценообразование в строительстве</a:t>
            </a:r>
          </a:p>
        </p:txBody>
      </p:sp>
    </p:spTree>
    <p:extLst>
      <p:ext uri="{BB962C8B-B14F-4D97-AF65-F5344CB8AC3E}">
        <p14:creationId xmlns:p14="http://schemas.microsoft.com/office/powerpoint/2010/main" val="14272923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93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7035" y="1007492"/>
            <a:ext cx="8892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СРО к мониторингу стоимости трудовых ресурсов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15732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744" name="Rectangle 3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761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774" name="Rectangle 3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ctangle 1"/>
          <p:cNvSpPr>
            <a:spLocks noChangeArrowheads="1"/>
          </p:cNvSpPr>
          <p:nvPr/>
        </p:nvSpPr>
        <p:spPr bwMode="auto">
          <a:xfrm>
            <a:off x="5066728" y="1454526"/>
            <a:ext cx="1842692" cy="7006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lt1"/>
                </a:solidFill>
                <a:latin typeface="+mn-lt"/>
                <a:cs typeface="+mn-cs"/>
              </a:rPr>
              <a:t>НОСТРОЙ</a:t>
            </a:r>
          </a:p>
        </p:txBody>
      </p:sp>
      <p:sp>
        <p:nvSpPr>
          <p:cNvPr id="59" name="Rectangle 18"/>
          <p:cNvSpPr>
            <a:spLocks noChangeArrowheads="1"/>
          </p:cNvSpPr>
          <p:nvPr/>
        </p:nvSpPr>
        <p:spPr bwMode="auto">
          <a:xfrm>
            <a:off x="1187624" y="1454526"/>
            <a:ext cx="1849685" cy="7006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lt1"/>
                </a:solidFill>
                <a:latin typeface="+mn-lt"/>
                <a:cs typeface="+mn-cs"/>
              </a:rPr>
              <a:t>НОПРИЗ</a:t>
            </a:r>
          </a:p>
        </p:txBody>
      </p:sp>
      <p:sp>
        <p:nvSpPr>
          <p:cNvPr id="61" name="Rectangle 16"/>
          <p:cNvSpPr>
            <a:spLocks noChangeArrowheads="1"/>
          </p:cNvSpPr>
          <p:nvPr/>
        </p:nvSpPr>
        <p:spPr bwMode="auto">
          <a:xfrm>
            <a:off x="2455350" y="2614526"/>
            <a:ext cx="3196769" cy="10607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Оператор открытой базы данных стоимости ресурсов, в том числе по оплате труда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6588894" y="2749568"/>
            <a:ext cx="1732890" cy="790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Пользователи </a:t>
            </a:r>
          </a:p>
        </p:txBody>
      </p:sp>
      <p:sp>
        <p:nvSpPr>
          <p:cNvPr id="116749" name="Rectangle 13"/>
          <p:cNvSpPr>
            <a:spLocks noChangeArrowheads="1"/>
          </p:cNvSpPr>
          <p:nvPr/>
        </p:nvSpPr>
        <p:spPr bwMode="auto">
          <a:xfrm>
            <a:off x="1187624" y="4564148"/>
            <a:ext cx="1545332" cy="753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lt1"/>
                </a:solidFill>
                <a:latin typeface="+mn-lt"/>
                <a:cs typeface="+mn-cs"/>
              </a:rPr>
              <a:t>СРО по региону</a:t>
            </a: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3312429" y="4533488"/>
            <a:ext cx="1545332" cy="753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lt1"/>
                </a:solidFill>
                <a:latin typeface="+mn-lt"/>
                <a:cs typeface="+mn-cs"/>
              </a:rPr>
              <a:t>СРО по региону</a:t>
            </a:r>
          </a:p>
        </p:txBody>
      </p:sp>
      <p:sp>
        <p:nvSpPr>
          <p:cNvPr id="39" name="Rectangle 13"/>
          <p:cNvSpPr>
            <a:spLocks noChangeArrowheads="1"/>
          </p:cNvSpPr>
          <p:nvPr/>
        </p:nvSpPr>
        <p:spPr bwMode="auto">
          <a:xfrm>
            <a:off x="5364088" y="4525530"/>
            <a:ext cx="1545332" cy="753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lt1"/>
                </a:solidFill>
                <a:latin typeface="+mn-lt"/>
                <a:cs typeface="+mn-cs"/>
              </a:rPr>
              <a:t>СРО по региону</a:t>
            </a:r>
          </a:p>
        </p:txBody>
      </p:sp>
      <p:sp>
        <p:nvSpPr>
          <p:cNvPr id="116746" name="AutoShape 10"/>
          <p:cNvSpPr>
            <a:spLocks noChangeArrowheads="1"/>
          </p:cNvSpPr>
          <p:nvPr/>
        </p:nvSpPr>
        <p:spPr bwMode="auto">
          <a:xfrm>
            <a:off x="1788071" y="5630997"/>
            <a:ext cx="4656137" cy="575246"/>
          </a:xfrm>
          <a:prstGeom prst="foldedCorner">
            <a:avLst>
              <a:gd name="adj" fmla="val 125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/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от членов СРО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2732956" y="2155194"/>
            <a:ext cx="267239" cy="45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5095636" y="2156083"/>
            <a:ext cx="267239" cy="45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лево 2"/>
          <p:cNvSpPr/>
          <p:nvPr/>
        </p:nvSpPr>
        <p:spPr>
          <a:xfrm>
            <a:off x="5652120" y="2996952"/>
            <a:ext cx="936774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верх 5"/>
          <p:cNvSpPr/>
          <p:nvPr/>
        </p:nvSpPr>
        <p:spPr>
          <a:xfrm>
            <a:off x="2112466" y="5317318"/>
            <a:ext cx="227286" cy="3136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верх 31"/>
          <p:cNvSpPr/>
          <p:nvPr/>
        </p:nvSpPr>
        <p:spPr>
          <a:xfrm>
            <a:off x="3902680" y="5317318"/>
            <a:ext cx="227286" cy="3136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верх 32"/>
          <p:cNvSpPr/>
          <p:nvPr/>
        </p:nvSpPr>
        <p:spPr>
          <a:xfrm>
            <a:off x="5898516" y="5294189"/>
            <a:ext cx="227286" cy="3136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верх 33"/>
          <p:cNvSpPr/>
          <p:nvPr/>
        </p:nvSpPr>
        <p:spPr>
          <a:xfrm>
            <a:off x="2455351" y="3697296"/>
            <a:ext cx="227286" cy="8502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верх 34"/>
          <p:cNvSpPr/>
          <p:nvPr/>
        </p:nvSpPr>
        <p:spPr>
          <a:xfrm>
            <a:off x="3905162" y="3675235"/>
            <a:ext cx="227286" cy="8502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верх 35"/>
          <p:cNvSpPr/>
          <p:nvPr/>
        </p:nvSpPr>
        <p:spPr>
          <a:xfrm>
            <a:off x="5424834" y="3704360"/>
            <a:ext cx="227286" cy="8502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FB89911B-F04B-4C34-A9FF-ED7358D088FF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26" name="Заголовок 2">
            <a:extLst>
              <a:ext uri="{FF2B5EF4-FFF2-40B4-BE49-F238E27FC236}">
                <a16:creationId xmlns:a16="http://schemas.microsoft.com/office/drawing/2014/main" id="{50DCE4A2-FA94-4CC1-944E-EC68682BC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620688"/>
            <a:ext cx="8229600" cy="4318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Ценообразование в строительстве</a:t>
            </a:r>
          </a:p>
        </p:txBody>
      </p:sp>
    </p:spTree>
    <p:extLst>
      <p:ext uri="{BB962C8B-B14F-4D97-AF65-F5344CB8AC3E}">
        <p14:creationId xmlns:p14="http://schemas.microsoft.com/office/powerpoint/2010/main" val="27047863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99CC1A4-38A4-4CCC-B01C-D0E95BA06A9C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94</a:t>
            </a:fld>
            <a:endParaRPr lang="ru-RU" altLang="ru-RU" sz="1400" dirty="0">
              <a:latin typeface="Arial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6838" y="4422775"/>
            <a:ext cx="8896350" cy="10795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стратегии: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Пересмотр системы оценки соответствия проектной документации (технологии </a:t>
            </a:r>
            <a:r>
              <a:rPr lang="en-US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BIM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совершенствование структуры управления экспертизы 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стандартизация методологии и требований экспертизы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6838" y="1196975"/>
            <a:ext cx="4354512" cy="309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Вызовы: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внедрение технологий информационного моделирования в  проектировании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развитие новых методов и технологий строительства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неоднородность качества экспертных заключений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ограниченность объемов рынка экспертных услуг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псевдо конкурентность экспертиз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несовершенство системы управления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45013" y="1173163"/>
            <a:ext cx="4467225" cy="309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Направления: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уточнение модели работы экспертизы и всей оценки соответствия проектной документации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регулирование экспертизы с использованием информационных моделей проектируемых объектов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включение негосударственной экспертизы в саморегулирование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единый федеральный орган регулирования и методологического обеспечения экспертизы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288" y="5661025"/>
            <a:ext cx="8016875" cy="1081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Экспертная деятельность должна обеспечивать безопасность объектов капитального строительства, а также строиться на единых принципах и поддерживать прогрессивные решения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A8233B7-3AB9-4368-A97A-4F6CCB38D3EA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1313C45-C452-4100-9B24-414F054FE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643235"/>
            <a:ext cx="9067800" cy="5222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Инновационное развитие института строительной экспертизы</a:t>
            </a:r>
          </a:p>
        </p:txBody>
      </p:sp>
    </p:spTree>
    <p:extLst>
      <p:ext uri="{BB962C8B-B14F-4D97-AF65-F5344CB8AC3E}">
        <p14:creationId xmlns:p14="http://schemas.microsoft.com/office/powerpoint/2010/main" val="17189805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6952" y="1163265"/>
            <a:ext cx="9109075" cy="5969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 eaLnBrk="1" hangingPunct="1">
              <a:lnSpc>
                <a:spcPct val="90000"/>
              </a:lnSpc>
              <a:tabLst>
                <a:tab pos="444500" algn="l"/>
                <a:tab pos="812800" algn="l"/>
              </a:tabLst>
              <a:defRPr/>
            </a:pPr>
            <a:r>
              <a:rPr lang="ru-RU" b="1" dirty="0">
                <a:solidFill>
                  <a:srgbClr val="0070C0"/>
                </a:solidFill>
              </a:rPr>
              <a:t>Скорректированная схема функциональных связей в сфере проведения экспертизы проектной документации и результатов инженерных изысканий</a:t>
            </a:r>
          </a:p>
        </p:txBody>
      </p:sp>
      <p:sp>
        <p:nvSpPr>
          <p:cNvPr id="17411" name="Прямоугольник 6"/>
          <p:cNvSpPr>
            <a:spLocks noChangeArrowheads="1"/>
          </p:cNvSpPr>
          <p:nvPr/>
        </p:nvSpPr>
        <p:spPr bwMode="auto">
          <a:xfrm>
            <a:off x="3727882" y="4745318"/>
            <a:ext cx="1827213" cy="720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sz="1200" b="1" dirty="0"/>
              <a:t>Главгосэкспертиза </a:t>
            </a:r>
          </a:p>
          <a:p>
            <a:pPr algn="ctr"/>
            <a:r>
              <a:rPr lang="ru-RU" altLang="ru-RU" sz="1200" b="1" dirty="0"/>
              <a:t>+ филиалы</a:t>
            </a:r>
          </a:p>
        </p:txBody>
      </p:sp>
      <p:sp>
        <p:nvSpPr>
          <p:cNvPr id="17412" name="Прямоугольник 8"/>
          <p:cNvSpPr>
            <a:spLocks noChangeArrowheads="1"/>
          </p:cNvSpPr>
          <p:nvPr/>
        </p:nvSpPr>
        <p:spPr bwMode="auto">
          <a:xfrm>
            <a:off x="725562" y="4753255"/>
            <a:ext cx="1960562" cy="720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sz="1200" b="1"/>
              <a:t>Госэкспертиза</a:t>
            </a:r>
          </a:p>
          <a:p>
            <a:pPr algn="ctr"/>
            <a:r>
              <a:rPr lang="ru-RU" altLang="ru-RU" sz="1200" b="1"/>
              <a:t> субъектов РФ</a:t>
            </a:r>
          </a:p>
        </p:txBody>
      </p:sp>
      <p:sp>
        <p:nvSpPr>
          <p:cNvPr id="17413" name="Прямоугольник 10"/>
          <p:cNvSpPr>
            <a:spLocks noChangeArrowheads="1"/>
          </p:cNvSpPr>
          <p:nvPr/>
        </p:nvSpPr>
        <p:spPr bwMode="auto">
          <a:xfrm>
            <a:off x="6550733" y="4828005"/>
            <a:ext cx="1943100" cy="8223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sz="1200" b="1"/>
              <a:t>Организации</a:t>
            </a:r>
          </a:p>
          <a:p>
            <a:pPr algn="ctr"/>
            <a:r>
              <a:rPr lang="ru-RU" altLang="ru-RU" sz="1200" b="1"/>
              <a:t> негосударственной</a:t>
            </a:r>
          </a:p>
          <a:p>
            <a:pPr algn="ctr"/>
            <a:r>
              <a:rPr lang="ru-RU" altLang="ru-RU" sz="1200" b="1"/>
              <a:t>экспертизы – члены СРО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666332" y="2019580"/>
            <a:ext cx="1787525" cy="6477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400" dirty="0"/>
              <a:t>Органы власти </a:t>
            </a:r>
          </a:p>
          <a:p>
            <a:pPr algn="ctr">
              <a:defRPr/>
            </a:pPr>
            <a:r>
              <a:rPr lang="ru-RU" sz="1400" dirty="0"/>
              <a:t>субъектов РФ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3650890" y="1998943"/>
            <a:ext cx="1722437" cy="6477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1400" dirty="0">
                <a:solidFill>
                  <a:schemeClr val="lt1"/>
                </a:solidFill>
                <a:latin typeface="+mn-lt"/>
                <a:cs typeface="+mn-cs"/>
              </a:rPr>
              <a:t>Минстрой</a:t>
            </a:r>
          </a:p>
          <a:p>
            <a:pPr algn="ctr"/>
            <a:r>
              <a:rPr lang="ru-RU" sz="1400" dirty="0">
                <a:solidFill>
                  <a:schemeClr val="lt1"/>
                </a:solidFill>
                <a:latin typeface="+mn-lt"/>
                <a:cs typeface="+mn-cs"/>
              </a:rPr>
              <a:t>России</a:t>
            </a: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6588224" y="2129118"/>
            <a:ext cx="1801196" cy="4699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400" dirty="0"/>
              <a:t>НОПРИЗ</a:t>
            </a:r>
          </a:p>
        </p:txBody>
      </p:sp>
      <p:cxnSp>
        <p:nvCxnSpPr>
          <p:cNvPr id="17417" name="Прямая со стрелкой 43"/>
          <p:cNvCxnSpPr>
            <a:cxnSpLocks noChangeShapeType="1"/>
            <a:stCxn id="17412" idx="0"/>
            <a:endCxn id="55" idx="3"/>
          </p:cNvCxnSpPr>
          <p:nvPr/>
        </p:nvCxnSpPr>
        <p:spPr bwMode="auto">
          <a:xfrm flipV="1">
            <a:off x="1705843" y="3429000"/>
            <a:ext cx="2764710" cy="132425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solid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8" name="Прямая со стрелкой 51"/>
          <p:cNvCxnSpPr>
            <a:cxnSpLocks noChangeShapeType="1"/>
            <a:stCxn id="17411" idx="0"/>
            <a:endCxn id="55" idx="4"/>
          </p:cNvCxnSpPr>
          <p:nvPr/>
        </p:nvCxnSpPr>
        <p:spPr bwMode="auto">
          <a:xfrm flipH="1" flipV="1">
            <a:off x="4632759" y="3495955"/>
            <a:ext cx="8730" cy="124936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solid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9" name="Прямая соединительная линия 23"/>
          <p:cNvCxnSpPr>
            <a:cxnSpLocks noChangeShapeType="1"/>
          </p:cNvCxnSpPr>
          <p:nvPr/>
        </p:nvCxnSpPr>
        <p:spPr bwMode="auto">
          <a:xfrm>
            <a:off x="1673900" y="2675217"/>
            <a:ext cx="0" cy="2078038"/>
          </a:xfrm>
          <a:prstGeom prst="line">
            <a:avLst/>
          </a:prstGeom>
          <a:noFill/>
          <a:ln w="38100" cmpd="dbl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21" name="Прямая со стрелкой 21"/>
          <p:cNvCxnSpPr>
            <a:cxnSpLocks noChangeShapeType="1"/>
            <a:stCxn id="17413" idx="0"/>
            <a:endCxn id="55" idx="5"/>
          </p:cNvCxnSpPr>
          <p:nvPr/>
        </p:nvCxnSpPr>
        <p:spPr bwMode="auto">
          <a:xfrm flipH="1" flipV="1">
            <a:off x="4794964" y="3429000"/>
            <a:ext cx="2727319" cy="139900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solid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" name="Прямоугольник 70"/>
          <p:cNvSpPr/>
          <p:nvPr/>
        </p:nvSpPr>
        <p:spPr bwMode="auto">
          <a:xfrm>
            <a:off x="6406271" y="3218936"/>
            <a:ext cx="2232025" cy="7921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ru-RU" sz="1200" dirty="0"/>
              <a:t>Саморегулируемая </a:t>
            </a:r>
          </a:p>
          <a:p>
            <a:pPr>
              <a:defRPr/>
            </a:pPr>
            <a:r>
              <a:rPr lang="ru-RU" sz="1200" dirty="0"/>
              <a:t>организация в сфере </a:t>
            </a:r>
          </a:p>
          <a:p>
            <a:pPr>
              <a:defRPr/>
            </a:pPr>
            <a:r>
              <a:rPr lang="ru-RU" sz="1200" dirty="0"/>
              <a:t>экспертизы</a:t>
            </a:r>
          </a:p>
        </p:txBody>
      </p:sp>
      <p:sp>
        <p:nvSpPr>
          <p:cNvPr id="55" name="Овал 54"/>
          <p:cNvSpPr/>
          <p:nvPr/>
        </p:nvSpPr>
        <p:spPr bwMode="auto">
          <a:xfrm>
            <a:off x="4403365" y="3038755"/>
            <a:ext cx="458787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dirty="0">
                <a:solidFill>
                  <a:schemeClr val="dk1"/>
                </a:solidFill>
                <a:latin typeface="+mn-lt"/>
                <a:cs typeface="+mn-cs"/>
              </a:rPr>
              <a:t>1,2</a:t>
            </a:r>
          </a:p>
        </p:txBody>
      </p:sp>
      <p:sp>
        <p:nvSpPr>
          <p:cNvPr id="86" name="Овал 85"/>
          <p:cNvSpPr/>
          <p:nvPr/>
        </p:nvSpPr>
        <p:spPr bwMode="auto">
          <a:xfrm>
            <a:off x="1723625" y="3144769"/>
            <a:ext cx="460375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ru-RU" dirty="0"/>
              <a:t>2</a:t>
            </a:r>
          </a:p>
        </p:txBody>
      </p:sp>
      <p:sp>
        <p:nvSpPr>
          <p:cNvPr id="112" name="Овал 111"/>
          <p:cNvSpPr/>
          <p:nvPr/>
        </p:nvSpPr>
        <p:spPr bwMode="auto">
          <a:xfrm>
            <a:off x="7610208" y="2708381"/>
            <a:ext cx="460375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dirty="0"/>
              <a:t>3,4</a:t>
            </a:r>
          </a:p>
        </p:txBody>
      </p:sp>
      <p:cxnSp>
        <p:nvCxnSpPr>
          <p:cNvPr id="17428" name="Прямая со стрелкой 51"/>
          <p:cNvCxnSpPr>
            <a:cxnSpLocks noChangeShapeType="1"/>
            <a:endCxn id="55" idx="0"/>
          </p:cNvCxnSpPr>
          <p:nvPr/>
        </p:nvCxnSpPr>
        <p:spPr bwMode="auto">
          <a:xfrm>
            <a:off x="4631965" y="2667280"/>
            <a:ext cx="794" cy="3714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29" name="TextBox 6154"/>
          <p:cNvSpPr txBox="1">
            <a:spLocks noChangeArrowheads="1"/>
          </p:cNvSpPr>
          <p:nvPr/>
        </p:nvSpPr>
        <p:spPr bwMode="auto">
          <a:xfrm>
            <a:off x="205938" y="5650330"/>
            <a:ext cx="65056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ru-RU" altLang="ru-RU" sz="1400" dirty="0"/>
              <a:t>1 – аттестация экспертов;</a:t>
            </a:r>
          </a:p>
          <a:p>
            <a:pPr algn="l"/>
            <a:r>
              <a:rPr lang="ru-RU" altLang="ru-RU" sz="1400" dirty="0"/>
              <a:t>2 – госконтроль за деятельностью;</a:t>
            </a:r>
          </a:p>
          <a:p>
            <a:pPr algn="l"/>
            <a:r>
              <a:rPr lang="ru-RU" altLang="ru-RU" sz="1400" dirty="0"/>
              <a:t>3 – контроль соответствия СРО законодательству и требованиям НОПРИЗ;</a:t>
            </a:r>
          </a:p>
          <a:p>
            <a:pPr algn="l"/>
            <a:r>
              <a:rPr lang="ru-RU" altLang="ru-RU" sz="1400" dirty="0"/>
              <a:t>4 – контроль, стандарты и методологическое обеспечение;</a:t>
            </a:r>
          </a:p>
        </p:txBody>
      </p:sp>
      <p:sp>
        <p:nvSpPr>
          <p:cNvPr id="34" name="Овал 33"/>
          <p:cNvSpPr/>
          <p:nvPr/>
        </p:nvSpPr>
        <p:spPr bwMode="auto">
          <a:xfrm>
            <a:off x="7544760" y="4233789"/>
            <a:ext cx="460375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dirty="0">
                <a:solidFill>
                  <a:schemeClr val="dk1"/>
                </a:solidFill>
                <a:latin typeface="+mn-lt"/>
                <a:cs typeface="+mn-cs"/>
              </a:rPr>
              <a:t>3,4</a:t>
            </a:r>
          </a:p>
        </p:txBody>
      </p:sp>
      <p:sp>
        <p:nvSpPr>
          <p:cNvPr id="17431" name="Номер слайда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15F08BA-116E-4500-8E69-F8DB6C628D49}" type="slidenum">
              <a:rPr lang="ru-RU" altLang="ru-RU" smtClean="0"/>
              <a:pPr/>
              <a:t>95</a:t>
            </a:fld>
            <a:endParaRPr lang="ru-RU" altLang="ru-RU" dirty="0"/>
          </a:p>
        </p:txBody>
      </p:sp>
      <p:cxnSp>
        <p:nvCxnSpPr>
          <p:cNvPr id="17432" name="Прямая соединительная линия 23"/>
          <p:cNvCxnSpPr>
            <a:cxnSpLocks noChangeShapeType="1"/>
            <a:stCxn id="71" idx="2"/>
            <a:endCxn id="17413" idx="0"/>
          </p:cNvCxnSpPr>
          <p:nvPr/>
        </p:nvCxnSpPr>
        <p:spPr bwMode="auto">
          <a:xfrm flipH="1">
            <a:off x="7522283" y="4011099"/>
            <a:ext cx="1" cy="816906"/>
          </a:xfrm>
          <a:prstGeom prst="line">
            <a:avLst/>
          </a:prstGeom>
          <a:noFill/>
          <a:ln w="38100" cmpd="dbl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33" name="Прямая соединительная линия 23"/>
          <p:cNvCxnSpPr>
            <a:cxnSpLocks noChangeShapeType="1"/>
            <a:endCxn id="16" idx="1"/>
          </p:cNvCxnSpPr>
          <p:nvPr/>
        </p:nvCxnSpPr>
        <p:spPr bwMode="auto">
          <a:xfrm flipV="1">
            <a:off x="5389202" y="2364068"/>
            <a:ext cx="1199022" cy="6350"/>
          </a:xfrm>
          <a:prstGeom prst="line">
            <a:avLst/>
          </a:prstGeom>
          <a:noFill/>
          <a:ln w="38100" cmpd="dbl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Овал 88"/>
          <p:cNvSpPr/>
          <p:nvPr/>
        </p:nvSpPr>
        <p:spPr bwMode="auto">
          <a:xfrm>
            <a:off x="5698445" y="2486637"/>
            <a:ext cx="498475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dirty="0">
                <a:solidFill>
                  <a:schemeClr val="dk1"/>
                </a:solidFill>
                <a:latin typeface="+mn-lt"/>
                <a:cs typeface="+mn-cs"/>
              </a:rPr>
              <a:t>2</a:t>
            </a:r>
          </a:p>
        </p:txBody>
      </p:sp>
      <p:cxnSp>
        <p:nvCxnSpPr>
          <p:cNvPr id="17440" name="Прямая соединительная линия 23"/>
          <p:cNvCxnSpPr>
            <a:cxnSpLocks noChangeShapeType="1"/>
            <a:stCxn id="14" idx="1"/>
            <a:endCxn id="13" idx="3"/>
          </p:cNvCxnSpPr>
          <p:nvPr/>
        </p:nvCxnSpPr>
        <p:spPr bwMode="auto">
          <a:xfrm flipH="1">
            <a:off x="2453857" y="2322793"/>
            <a:ext cx="1197033" cy="20637"/>
          </a:xfrm>
          <a:prstGeom prst="line">
            <a:avLst/>
          </a:prstGeom>
          <a:noFill/>
          <a:ln w="38100" cmpd="dbl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Овал 34"/>
          <p:cNvSpPr/>
          <p:nvPr/>
        </p:nvSpPr>
        <p:spPr bwMode="auto">
          <a:xfrm>
            <a:off x="2735696" y="2395817"/>
            <a:ext cx="458787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dirty="0">
                <a:solidFill>
                  <a:schemeClr val="dk1"/>
                </a:solidFill>
                <a:latin typeface="+mn-lt"/>
                <a:cs typeface="+mn-cs"/>
              </a:rPr>
              <a:t>2</a:t>
            </a:r>
          </a:p>
        </p:txBody>
      </p:sp>
      <p:cxnSp>
        <p:nvCxnSpPr>
          <p:cNvPr id="37" name="Прямая соединительная линия 23"/>
          <p:cNvCxnSpPr>
            <a:cxnSpLocks noChangeShapeType="1"/>
            <a:endCxn id="71" idx="0"/>
          </p:cNvCxnSpPr>
          <p:nvPr/>
        </p:nvCxnSpPr>
        <p:spPr bwMode="auto">
          <a:xfrm flipH="1">
            <a:off x="7522284" y="2569362"/>
            <a:ext cx="13530" cy="649574"/>
          </a:xfrm>
          <a:prstGeom prst="line">
            <a:avLst/>
          </a:prstGeom>
          <a:noFill/>
          <a:ln w="38100" cmpd="dbl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66EF3ABE-B22B-456A-9C8C-A64B98B89EF5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28" name="Заголовок 2">
            <a:extLst>
              <a:ext uri="{FF2B5EF4-FFF2-40B4-BE49-F238E27FC236}">
                <a16:creationId xmlns:a16="http://schemas.microsoft.com/office/drawing/2014/main" id="{0C364997-D24B-4EF4-B352-4AB08D44C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643235"/>
            <a:ext cx="9067800" cy="5222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Инновационное развитие института строительной экспертизы</a:t>
            </a:r>
          </a:p>
        </p:txBody>
      </p:sp>
    </p:spTree>
    <p:extLst>
      <p:ext uri="{BB962C8B-B14F-4D97-AF65-F5344CB8AC3E}">
        <p14:creationId xmlns:p14="http://schemas.microsoft.com/office/powerpoint/2010/main" val="35130865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84167" y="6474214"/>
            <a:ext cx="2133600" cy="365125"/>
          </a:xfrm>
        </p:spPr>
        <p:txBody>
          <a:bodyPr/>
          <a:lstStyle/>
          <a:p>
            <a:pPr>
              <a:defRPr/>
            </a:pPr>
            <a:fld id="{683A721E-FD57-4065-A2A2-12CE202D0B49}" type="slidenum">
              <a:rPr lang="ru-RU" smtClean="0">
                <a:solidFill>
                  <a:srgbClr val="002060"/>
                </a:solidFill>
              </a:rPr>
              <a:pPr>
                <a:defRPr/>
              </a:pPr>
              <a:t>96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0783" y="1054487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системы допуска на рынок строительных работ и услуг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573315"/>
              </p:ext>
            </p:extLst>
          </p:nvPr>
        </p:nvGraphicFramePr>
        <p:xfrm>
          <a:off x="244415" y="1734854"/>
          <a:ext cx="8805664" cy="4681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1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1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1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671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Экономически развитые страны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Российский рынок строительства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71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Юридические лица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Специалисты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Юридические лица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Специалисты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71">
                <a:tc>
                  <a:txBody>
                    <a:bodyPr/>
                    <a:lstStyle/>
                    <a:p>
                      <a:r>
                        <a:rPr lang="ru-RU" dirty="0"/>
                        <a:t>Рейтинги,</a:t>
                      </a:r>
                      <a:r>
                        <a:rPr lang="ru-RU" baseline="0" dirty="0"/>
                        <a:t> в том числе страховые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Рабочие: высокая</a:t>
                      </a:r>
                      <a:r>
                        <a:rPr lang="ru-RU" baseline="0" dirty="0"/>
                        <a:t> почасовая оплата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Членство</a:t>
                      </a:r>
                      <a:r>
                        <a:rPr lang="ru-RU" baseline="0" dirty="0"/>
                        <a:t> в СРО + КФ ОДО и КФ ВВ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Рабочие:  рост зарплаты и </a:t>
                      </a:r>
                      <a:r>
                        <a:rPr lang="ru-RU" baseline="0" dirty="0"/>
                        <a:t> квалификации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71">
                <a:tc>
                  <a:txBody>
                    <a:bodyPr/>
                    <a:lstStyle/>
                    <a:p>
                      <a:r>
                        <a:rPr lang="ru-RU" dirty="0"/>
                        <a:t>Предквалификация на тендерах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ИТР: приобретение</a:t>
                      </a:r>
                      <a:r>
                        <a:rPr lang="ru-RU" baseline="0" dirty="0"/>
                        <a:t> статуса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Введение  предквалификации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ИТР: введение статуса ИТР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71">
                <a:tc>
                  <a:txBody>
                    <a:bodyPr/>
                    <a:lstStyle/>
                    <a:p>
                      <a:r>
                        <a:rPr lang="ru-RU" dirty="0"/>
                        <a:t>Критерии: - опыт</a:t>
                      </a:r>
                      <a:r>
                        <a:rPr lang="ru-RU" baseline="0" dirty="0"/>
                        <a:t> работы, владение технологией, репутация, цена контракта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Стажировка, профэкзамены, периодическая переаттестация, персональное членство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Изменение 44-ФЗ и 223-ФЗ, опора на опыт, технологии, репутации, рейтинги и персоналии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Персональное членство, система многоуровневой </a:t>
                      </a:r>
                      <a:r>
                        <a:rPr lang="ru-RU" baseline="0" dirty="0"/>
                        <a:t> квалификации, в НРС – как вершина карьеры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71">
                <a:tc>
                  <a:txBody>
                    <a:bodyPr/>
                    <a:lstStyle/>
                    <a:p>
                      <a:r>
                        <a:rPr lang="ru-RU" dirty="0"/>
                        <a:t>Потеря репутации = банкротство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Запрет на профессию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/>
                        <a:t>Привязка НРС к юрлицу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Персональная ответственность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58999" y="678557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Функционирование рынка строительных услуг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EBE88D5-90F7-4EE4-8479-9733CF1F536C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85703586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75463" y="6381750"/>
            <a:ext cx="2133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7CB247CC-2917-4F3A-8B73-D79067AB5FA6}" type="slidenum">
              <a:rPr lang="ru-RU" altLang="ru-RU" sz="14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97</a:t>
            </a:fld>
            <a:endParaRPr lang="ru-RU" altLang="ru-RU" sz="1600" dirty="0">
              <a:latin typeface="Arial" charset="0"/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441983" y="987426"/>
            <a:ext cx="8229600" cy="4778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Потребности в кадрах и квалификациях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5413" y="1484313"/>
            <a:ext cx="4608512" cy="25796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Вызовы: 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Структурный дефицит отдельных категорий работников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«Болонская» система подготовка специалистов не в полной мере адаптирована к потребностям строительной отрасли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Отсутствует  система начального и среднего профессионального образования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Несовершенство системы аттестации специалистов на профессиональную компетентность и их допуска на рынок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70450" y="1484313"/>
            <a:ext cx="4103688" cy="25796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</a:t>
            </a:r>
          </a:p>
          <a:p>
            <a:pPr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Воссоздание системы начального и среднего профессионального образования</a:t>
            </a:r>
          </a:p>
          <a:p>
            <a:pPr>
              <a:buFontTx/>
              <a:buChar char="-"/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Создание системы аттестации специалистов на профессиональную компетентность и их допуска на рынок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Повышение мотивации к работе в строительной отрасли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Восстановление системы аттестации рабочих строительных специальностей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4503" y="4292600"/>
            <a:ext cx="8904560" cy="13446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результаты: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Повышение престижности работы в строительной отрасли и ликвидация дефицита отдельных категорий работников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Самоокупаемая система постоянного подтверждения компетентности рабочих, инженеров и архитекторов</a:t>
            </a:r>
          </a:p>
          <a:p>
            <a:pPr>
              <a:defRPr/>
            </a:pP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Повышение персональной и профессиональной ответственности всех категорий работников 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5413" y="5865813"/>
            <a:ext cx="8467725" cy="8032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Ликвидация дефицита квалифицированных рабочих, младшего технического персонала, а также инженерно-технических работников, проектировщиков и архитекторов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09E876D-D037-40B6-B268-2FC41AA1A80C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CF00D6B-0B04-424B-A1C9-078A2DD8C191}"/>
              </a:ext>
            </a:extLst>
          </p:cNvPr>
          <p:cNvSpPr/>
          <p:nvPr/>
        </p:nvSpPr>
        <p:spPr>
          <a:xfrm>
            <a:off x="358999" y="678557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Функционирование рынка строительных услуг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067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верх 8"/>
          <p:cNvSpPr/>
          <p:nvPr/>
        </p:nvSpPr>
        <p:spPr>
          <a:xfrm>
            <a:off x="1801385" y="5878450"/>
            <a:ext cx="178949" cy="1929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верх 38"/>
          <p:cNvSpPr/>
          <p:nvPr/>
        </p:nvSpPr>
        <p:spPr>
          <a:xfrm>
            <a:off x="1784786" y="3070859"/>
            <a:ext cx="178949" cy="1929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верх 36"/>
          <p:cNvSpPr/>
          <p:nvPr/>
        </p:nvSpPr>
        <p:spPr>
          <a:xfrm>
            <a:off x="1797079" y="4413187"/>
            <a:ext cx="178949" cy="1929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верх 35"/>
          <p:cNvSpPr/>
          <p:nvPr/>
        </p:nvSpPr>
        <p:spPr>
          <a:xfrm>
            <a:off x="1797079" y="5177617"/>
            <a:ext cx="178949" cy="1929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02156" y="6354903"/>
            <a:ext cx="2133600" cy="365125"/>
          </a:xfrm>
        </p:spPr>
        <p:txBody>
          <a:bodyPr>
            <a:normAutofit/>
          </a:bodyPr>
          <a:lstStyle/>
          <a:p>
            <a:fld id="{D7F10018-B1A2-424A-A02A-1FD3020DBBD9}" type="slidenum">
              <a:rPr lang="ru-RU" smtClean="0">
                <a:solidFill>
                  <a:schemeClr val="tx1"/>
                </a:solidFill>
              </a:rPr>
              <a:pPr/>
              <a:t>98</a:t>
            </a:fld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4"/>
          <p:cNvSpPr/>
          <p:nvPr/>
        </p:nvSpPr>
        <p:spPr>
          <a:xfrm>
            <a:off x="185473" y="2328104"/>
            <a:ext cx="3786214" cy="7397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lnSpc>
                <a:spcPct val="90000"/>
              </a:lnSpc>
              <a:defRPr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Профессиональный архитектор и профессиональный инженер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3877" y="5384927"/>
            <a:ext cx="3786214" cy="49352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Инженер-интерн, </a:t>
            </a:r>
            <a:b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архитектор-интерн</a:t>
            </a:r>
          </a:p>
        </p:txBody>
      </p:sp>
      <p:sp>
        <p:nvSpPr>
          <p:cNvPr id="28" name="Скругленный прямоугольник 4"/>
          <p:cNvSpPr/>
          <p:nvPr/>
        </p:nvSpPr>
        <p:spPr>
          <a:xfrm>
            <a:off x="103877" y="6021288"/>
            <a:ext cx="3786214" cy="66723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lnSpc>
                <a:spcPct val="90000"/>
              </a:lnSpc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 вуза по архитектурной и инженерной специальности (бакалавр/магистр)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69251" y="5187187"/>
            <a:ext cx="1886925" cy="138499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361950" indent="-3619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Вправе занимать должности:</a:t>
            </a:r>
          </a:p>
          <a:p>
            <a:pPr marL="0" indent="0"/>
            <a:r>
              <a:rPr lang="ru-RU" dirty="0"/>
              <a:t>Помощник ГИП, ГАП</a:t>
            </a:r>
          </a:p>
          <a:p>
            <a:pPr marL="0" indent="0"/>
            <a:r>
              <a:rPr lang="ru-RU" dirty="0"/>
              <a:t>Инженер без категории</a:t>
            </a:r>
          </a:p>
          <a:p>
            <a:pPr marL="0" indent="0"/>
            <a:r>
              <a:rPr lang="ru-RU" dirty="0"/>
              <a:t>Архитектор без категории</a:t>
            </a:r>
          </a:p>
          <a:p>
            <a:pPr marL="0" indent="0"/>
            <a:r>
              <a:rPr lang="ru-RU" dirty="0"/>
              <a:t>Техник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85473" y="3241039"/>
            <a:ext cx="3786214" cy="480131"/>
          </a:xfrm>
          <a:custGeom>
            <a:avLst/>
            <a:gdLst>
              <a:gd name="connsiteX0" fmla="*/ 0 w 3786214"/>
              <a:gd name="connsiteY0" fmla="*/ 0 h 646331"/>
              <a:gd name="connsiteX1" fmla="*/ 3786214 w 3786214"/>
              <a:gd name="connsiteY1" fmla="*/ 0 h 646331"/>
              <a:gd name="connsiteX2" fmla="*/ 3786214 w 3786214"/>
              <a:gd name="connsiteY2" fmla="*/ 646331 h 646331"/>
              <a:gd name="connsiteX3" fmla="*/ 0 w 3786214"/>
              <a:gd name="connsiteY3" fmla="*/ 646331 h 646331"/>
              <a:gd name="connsiteX4" fmla="*/ 0 w 3786214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6214" h="646331">
                <a:moveTo>
                  <a:pt x="0" y="0"/>
                </a:moveTo>
                <a:lnTo>
                  <a:pt x="3786214" y="0"/>
                </a:lnTo>
                <a:lnTo>
                  <a:pt x="3786214" y="646331"/>
                </a:lnTo>
                <a:lnTo>
                  <a:pt x="0" y="64633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Квалификационный экзамен в </a:t>
            </a:r>
            <a:r>
              <a:rPr lang="ru-RU" dirty="0">
                <a:solidFill>
                  <a:srgbClr val="C00000"/>
                </a:solidFill>
              </a:rPr>
              <a:t>ЦОК </a:t>
            </a:r>
            <a:r>
              <a:rPr lang="ru-RU" dirty="0"/>
              <a:t>при наличии рекомендаций и портфолио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9033" y="3933056"/>
            <a:ext cx="3786214" cy="480131"/>
          </a:xfrm>
          <a:custGeom>
            <a:avLst/>
            <a:gdLst>
              <a:gd name="connsiteX0" fmla="*/ 0 w 3786214"/>
              <a:gd name="connsiteY0" fmla="*/ 0 h 646331"/>
              <a:gd name="connsiteX1" fmla="*/ 3786214 w 3786214"/>
              <a:gd name="connsiteY1" fmla="*/ 0 h 646331"/>
              <a:gd name="connsiteX2" fmla="*/ 3786214 w 3786214"/>
              <a:gd name="connsiteY2" fmla="*/ 646331 h 646331"/>
              <a:gd name="connsiteX3" fmla="*/ 0 w 3786214"/>
              <a:gd name="connsiteY3" fmla="*/ 646331 h 646331"/>
              <a:gd name="connsiteX4" fmla="*/ 0 w 3786214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6214" h="646331">
                <a:moveTo>
                  <a:pt x="0" y="0"/>
                </a:moveTo>
                <a:lnTo>
                  <a:pt x="3786214" y="0"/>
                </a:lnTo>
                <a:lnTo>
                  <a:pt x="3786214" y="646331"/>
                </a:lnTo>
                <a:lnTo>
                  <a:pt x="0" y="64633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Дополнительное  профессиональное образование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00192" y="3947938"/>
            <a:ext cx="2771800" cy="193899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1950" indent="-361950"/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Вправе занимать должности:</a:t>
            </a:r>
          </a:p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Главный инженер проекта (ГИП)</a:t>
            </a:r>
          </a:p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Главный архитектор проекта (ГАП)</a:t>
            </a:r>
          </a:p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Главный специалист</a:t>
            </a:r>
          </a:p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</a:t>
            </a:r>
          </a:p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группы</a:t>
            </a:r>
          </a:p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Ведущий инженер</a:t>
            </a:r>
          </a:p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Ведущий архитектор</a:t>
            </a:r>
          </a:p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 1,2 и 3 категории</a:t>
            </a:r>
          </a:p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Архитектор 1,2 и 3 категории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1538" y="4581128"/>
            <a:ext cx="3786214" cy="59648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Практическая архитектурная и инженерная деятельность (стажировка)</a:t>
            </a:r>
          </a:p>
        </p:txBody>
      </p:sp>
      <p:sp>
        <p:nvSpPr>
          <p:cNvPr id="47" name="Заголовок 2"/>
          <p:cNvSpPr>
            <a:spLocks noGrp="1"/>
          </p:cNvSpPr>
          <p:nvPr>
            <p:ph type="title"/>
          </p:nvPr>
        </p:nvSpPr>
        <p:spPr>
          <a:xfrm>
            <a:off x="442459" y="790922"/>
            <a:ext cx="8496944" cy="4778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профессиональных квалификаций специалистов отрасли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3971687" y="2697997"/>
            <a:ext cx="2256497" cy="226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3890092" y="5468071"/>
            <a:ext cx="368233" cy="226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верх 37"/>
          <p:cNvSpPr/>
          <p:nvPr/>
        </p:nvSpPr>
        <p:spPr>
          <a:xfrm>
            <a:off x="1797078" y="3740074"/>
            <a:ext cx="178949" cy="1929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4668313" y="1268760"/>
            <a:ext cx="3263758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1950" indent="-361950"/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Вправе занимать должности:</a:t>
            </a:r>
          </a:p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</a:t>
            </a:r>
          </a:p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директора</a:t>
            </a:r>
          </a:p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бюро (ГИП, ГАП)</a:t>
            </a:r>
          </a:p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Главный инженер проекта (ГИП)</a:t>
            </a:r>
          </a:p>
          <a:p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Главный архитектор проекта (ГАП)</a:t>
            </a:r>
          </a:p>
        </p:txBody>
      </p:sp>
      <p:sp>
        <p:nvSpPr>
          <p:cNvPr id="13" name="Загнутый угол 12"/>
          <p:cNvSpPr/>
          <p:nvPr/>
        </p:nvSpPr>
        <p:spPr>
          <a:xfrm>
            <a:off x="4269251" y="3167350"/>
            <a:ext cx="1670901" cy="1342328"/>
          </a:xfrm>
          <a:prstGeom prst="foldedCorne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Национальный реестр специалистов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4593838" y="2811470"/>
            <a:ext cx="194186" cy="371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Выгнутая влево стрелка 16"/>
          <p:cNvSpPr/>
          <p:nvPr/>
        </p:nvSpPr>
        <p:spPr>
          <a:xfrm rot="10800000">
            <a:off x="5436096" y="2469088"/>
            <a:ext cx="288032" cy="794752"/>
          </a:xfrm>
          <a:prstGeom prst="curv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24328" y="3838514"/>
            <a:ext cx="161764" cy="109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5473" y="1268760"/>
            <a:ext cx="3786214" cy="9361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779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Стандарт профессиональной деятельности инженера, архитектора определяет в том числе основные принципы приобретения статуса профессионального инженера, архитектора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28184" y="2636912"/>
            <a:ext cx="2843808" cy="12016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 стандарты по должностям (Минтруд России) описывают квалификационные требования к занимаемой должности</a:t>
            </a: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10395A59-543B-4D72-9EC3-9D71ECE852C7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70257" y="540783"/>
            <a:ext cx="9047162" cy="51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Кадровое обеспечение строительной отрасли</a:t>
            </a:r>
          </a:p>
        </p:txBody>
      </p:sp>
    </p:spTree>
    <p:extLst>
      <p:ext uri="{BB962C8B-B14F-4D97-AF65-F5344CB8AC3E}">
        <p14:creationId xmlns:p14="http://schemas.microsoft.com/office/powerpoint/2010/main" val="38145269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76256" y="6412981"/>
            <a:ext cx="2133600" cy="365125"/>
          </a:xfrm>
        </p:spPr>
        <p:txBody>
          <a:bodyPr>
            <a:normAutofit/>
          </a:bodyPr>
          <a:lstStyle/>
          <a:p>
            <a:fld id="{D7F10018-B1A2-424A-A02A-1FD3020DBBD9}" type="slidenum">
              <a:rPr lang="ru-RU" smtClean="0">
                <a:solidFill>
                  <a:schemeClr val="tx1"/>
                </a:solidFill>
              </a:rPr>
              <a:pPr/>
              <a:t>99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 bwMode="auto">
          <a:xfrm>
            <a:off x="70257" y="540783"/>
            <a:ext cx="9047162" cy="51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Кадровое обеспечение строительной отрасли</a:t>
            </a:r>
          </a:p>
        </p:txBody>
      </p:sp>
      <p:sp>
        <p:nvSpPr>
          <p:cNvPr id="47" name="Заголовок 2"/>
          <p:cNvSpPr>
            <a:spLocks noGrp="1"/>
          </p:cNvSpPr>
          <p:nvPr>
            <p:ph type="title"/>
          </p:nvPr>
        </p:nvSpPr>
        <p:spPr>
          <a:xfrm>
            <a:off x="0" y="905756"/>
            <a:ext cx="9117419" cy="4778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Многоуровневая система профессиональных квалификаций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15AA4A-692F-4B32-9F2B-75B0E00F3C41}"/>
              </a:ext>
            </a:extLst>
          </p:cNvPr>
          <p:cNvSpPr txBox="1"/>
          <p:nvPr/>
        </p:nvSpPr>
        <p:spPr>
          <a:xfrm>
            <a:off x="251702" y="1340768"/>
            <a:ext cx="87516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Основные принципы </a:t>
            </a:r>
            <a:r>
              <a:rPr lang="ru-RU" sz="1600" dirty="0">
                <a:solidFill>
                  <a:srgbClr val="002060"/>
                </a:solidFill>
              </a:rPr>
              <a:t>многоуровневой системы квалификаций:</a:t>
            </a:r>
          </a:p>
          <a:p>
            <a:r>
              <a:rPr lang="ru-RU" sz="1600" dirty="0">
                <a:solidFill>
                  <a:srgbClr val="002060"/>
                </a:solidFill>
              </a:rPr>
              <a:t>1. Выпускники профессиональных учебных заведений допускаются к работе в строительной сфере на младшие должности (техник, инженер или архитектор без категории, мастер, прораб). Для получения статуса инженера (архитектора) они должны пройти стажировку (2 года – для магистра, 3 – для бакалавра, 5 – для техника), получить рекомендацию от специалиста, включенного в НРС и сдать профессиональный экзамен.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2. Экзамен проводят региональные экзаменационные центры по требованиям ЦОК, аккредитованным при соответствующем национальном объединении. Экзамен платный, состоит из двух частей. Первое испытание – знание общих основ профессии. Второе испытание – проверка компетенций на основе профессиональных стандартов.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3. Сдавшие экзамен получают статус инженера (архитектора) и могут занимать должности, за исключением должностей, закрепленных за специалистами, включенными в НРС. Сведения о лицах, получивших указанный статус, заносятся в реестр специалистов. Для подтверждения своего статуса каждые пять лет проводится переаттестация в системе независимых ЦОК.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4. Все инженеры, включенные в реестр, обязаны не реже одного раза в пять лет проходить повышение квалификации и переаттестацию. Переаттестация проводится на платной основе. Лица, занимавшие инженерные должности по своей специальности в течение не менее четырех лет сдают упрощенную версию экзамена, лица имеющие научные публикации, изобретения, диссертации или призеры профессиональных конкурсов от экзаменов освобождаются. 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E769813-5790-4A5E-815C-6522CEC035AF}"/>
              </a:ext>
            </a:extLst>
          </p:cNvPr>
          <p:cNvSpPr txBox="1">
            <a:spLocks/>
          </p:cNvSpPr>
          <p:nvPr/>
        </p:nvSpPr>
        <p:spPr bwMode="auto">
          <a:xfrm>
            <a:off x="103877" y="23244"/>
            <a:ext cx="8805664" cy="7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Стратегические задачи по направлениям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4533699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34048</TotalTime>
  <Words>14204</Words>
  <Application>Microsoft Office PowerPoint</Application>
  <PresentationFormat>Экран (4:3)</PresentationFormat>
  <Paragraphs>2574</Paragraphs>
  <Slides>129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129</vt:i4>
      </vt:variant>
    </vt:vector>
  </HeadingPairs>
  <TitlesOfParts>
    <vt:vector size="139" baseType="lpstr">
      <vt:lpstr>Arial</vt:lpstr>
      <vt:lpstr>Arial Black</vt:lpstr>
      <vt:lpstr>Arial Cyr</vt:lpstr>
      <vt:lpstr>Arial Narrow</vt:lpstr>
      <vt:lpstr>Baskerville Old Face</vt:lpstr>
      <vt:lpstr>Calibri</vt:lpstr>
      <vt:lpstr>Calibri Light</vt:lpstr>
      <vt:lpstr>Open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Текущее состояние строительной отрасли</vt:lpstr>
      <vt:lpstr>Презентация PowerPoint</vt:lpstr>
      <vt:lpstr>Динамика распределения строительных работ, выполненных организациями различных форм собственности (Росстат)</vt:lpstr>
      <vt:lpstr>Структура инвестиций в основной капитал по различным формам собственности (Росстат)</vt:lpstr>
      <vt:lpstr>Текущее состояние строительной отрасли</vt:lpstr>
      <vt:lpstr>Презентация PowerPoint</vt:lpstr>
      <vt:lpstr>Региональная структура ввода жилья</vt:lpstr>
      <vt:lpstr>Динамика жилищного строительства. Этажность, размеры квартир</vt:lpstr>
      <vt:lpstr>Распределение использования земельного фонда Российской Федерации</vt:lpstr>
      <vt:lpstr>Презентация PowerPoint</vt:lpstr>
      <vt:lpstr>Текущее состояние строительной отрасли</vt:lpstr>
      <vt:lpstr>Презентация PowerPoint</vt:lpstr>
      <vt:lpstr>Оценка уровня комфортности многоэтажных жилых домов</vt:lpstr>
      <vt:lpstr>Недостатки формирования многоэтажной застройки </vt:lpstr>
      <vt:lpstr>Распределение введенных в эксплуатацию жилых домов в Российской Федерации по этажности  </vt:lpstr>
      <vt:lpstr>Презентация PowerPoint</vt:lpstr>
      <vt:lpstr>Презентация PowerPoint</vt:lpstr>
      <vt:lpstr>Презентация PowerPoint</vt:lpstr>
      <vt:lpstr>Текущее состояние строительной отрасли</vt:lpstr>
      <vt:lpstr>Презентация PowerPoint</vt:lpstr>
      <vt:lpstr>Презентация PowerPoint</vt:lpstr>
      <vt:lpstr>Состояние жилищного фонда и рынок инженерных услуг и сервисов</vt:lpstr>
      <vt:lpstr>Крупные инфраструктурные проекты, реализуемые с участием Государства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инноваций в строительстве</vt:lpstr>
      <vt:lpstr>Доступные инновации для строительства</vt:lpstr>
      <vt:lpstr>Многоэтажное деревянное домостроение</vt:lpstr>
      <vt:lpstr>Презентация PowerPoint</vt:lpstr>
      <vt:lpstr>Инновационное развитие института экспертизы в строительстве</vt:lpstr>
      <vt:lpstr>Система государственных и корпоративных закупок в строительстве</vt:lpstr>
      <vt:lpstr>Сравнение условий допуска подрядчиков и застройщиков на рынок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Проблемные вопросы внедрения BIM технологий</vt:lpstr>
      <vt:lpstr>Вопросы, препятствующие внедрению BIM в государственных закупках</vt:lpstr>
      <vt:lpstr>Внедрение цифровых моделей местности в инженерных изысканиях</vt:lpstr>
      <vt:lpstr>Проблемы развития типизации в строительстве</vt:lpstr>
      <vt:lpstr>Презентация PowerPoint</vt:lpstr>
      <vt:lpstr>Презентация PowerPoint</vt:lpstr>
      <vt:lpstr>Презентация PowerPoint</vt:lpstr>
      <vt:lpstr>Цель и главный приоритет Стратегии</vt:lpstr>
      <vt:lpstr>Задачи Стратегии</vt:lpstr>
      <vt:lpstr>Задачи Стратегии (продолжение)</vt:lpstr>
      <vt:lpstr>Приоритеты Стратегии</vt:lpstr>
      <vt:lpstr>Этапы реализации Стратегии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Многоэтажное жилищное строительство</vt:lpstr>
      <vt:lpstr>Малоэтажное жилищное строительство</vt:lpstr>
      <vt:lpstr>Презентация PowerPoint</vt:lpstr>
      <vt:lpstr>Презентация PowerPoint</vt:lpstr>
      <vt:lpstr>Презентация PowerPoint</vt:lpstr>
      <vt:lpstr>Застройка городов и иных поселений</vt:lpstr>
      <vt:lpstr>Развитие территории застройки городов и иных поселений</vt:lpstr>
      <vt:lpstr>Градостроительная политика: развитие комфортной городской среды</vt:lpstr>
      <vt:lpstr>Градостроительная политика. Агломерационный принцип</vt:lpstr>
      <vt:lpstr>Презентация PowerPoint</vt:lpstr>
      <vt:lpstr>Развитие промышленного и инфраструктурного строительства</vt:lpstr>
      <vt:lpstr>Презентация PowerPoint</vt:lpstr>
      <vt:lpstr>Развитие промышленности строительных материалов</vt:lpstr>
      <vt:lpstr>Презентация PowerPoint</vt:lpstr>
      <vt:lpstr>Презентация PowerPoint</vt:lpstr>
      <vt:lpstr>Техническое регулирование, иное правовое регулирование</vt:lpstr>
      <vt:lpstr>Государственное регулирование</vt:lpstr>
      <vt:lpstr>Саморегулирование</vt:lpstr>
      <vt:lpstr>Презентация PowerPoint</vt:lpstr>
      <vt:lpstr>Презентация PowerPoint</vt:lpstr>
      <vt:lpstr>Презентация PowerPoint</vt:lpstr>
      <vt:lpstr>Ценообразование в строительстве</vt:lpstr>
      <vt:lpstr>Ценообразование в строительстве</vt:lpstr>
      <vt:lpstr>Ценообразование в строительстве</vt:lpstr>
      <vt:lpstr>Инновационное развитие института строительной экспертизы</vt:lpstr>
      <vt:lpstr>Инновационное развитие института строительной экспертизы</vt:lpstr>
      <vt:lpstr>Презентация PowerPoint</vt:lpstr>
      <vt:lpstr>Потребности в кадрах и квалификациях</vt:lpstr>
      <vt:lpstr>Система профессиональных квалификаций специалистов отрасли</vt:lpstr>
      <vt:lpstr>Многоуровневая система профессиональных квалификаций</vt:lpstr>
      <vt:lpstr>Отраслевая  наука в строительстве</vt:lpstr>
      <vt:lpstr>Презентация PowerPoint</vt:lpstr>
      <vt:lpstr>Презентация PowerPoint</vt:lpstr>
      <vt:lpstr>Презентация PowerPoint</vt:lpstr>
      <vt:lpstr>Архитектурно-строительное проектирование</vt:lpstr>
      <vt:lpstr>Архитектурно-строительное проектирование</vt:lpstr>
      <vt:lpstr>Презентация PowerPoint</vt:lpstr>
      <vt:lpstr>Презентация PowerPoint</vt:lpstr>
      <vt:lpstr>Сопряжение моделей BIM с элементами информационной системы обеспечения градостроительной деятельности (ИСОГД)</vt:lpstr>
      <vt:lpstr>Стимулирование внедрения BIM</vt:lpstr>
      <vt:lpstr>Презентация PowerPoint</vt:lpstr>
      <vt:lpstr>Экономика жизненного цикла объекта </vt:lpstr>
      <vt:lpstr>Общие принципы типизации в проектировании и строительстве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базы знаний для технологии информационного моделирования</vt:lpstr>
      <vt:lpstr>Презентация PowerPoint</vt:lpstr>
      <vt:lpstr>Типовой проект. Термины</vt:lpstr>
      <vt:lpstr>Алгоритм  активации типового проекта</vt:lpstr>
      <vt:lpstr>Положение о составе и содержании разделов проектной документации</vt:lpstr>
      <vt:lpstr>Инженерные изыскания</vt:lpstr>
      <vt:lpstr>Инженерные изыскания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Профиль Презентации</dc:title>
  <dc:creator>А.А. Черных</dc:creator>
  <cp:lastModifiedBy>Анисимов Анатолий</cp:lastModifiedBy>
  <cp:revision>2479</cp:revision>
  <cp:lastPrinted>2019-01-31T05:39:12Z</cp:lastPrinted>
  <dcterms:created xsi:type="dcterms:W3CDTF">2005-12-08T07:50:42Z</dcterms:created>
  <dcterms:modified xsi:type="dcterms:W3CDTF">2019-09-09T06:16:57Z</dcterms:modified>
</cp:coreProperties>
</file>